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Layouts/slideLayout6.xml" ContentType="application/vnd.openxmlformats-officedocument.presentationml.slideLayout+xml"/>
  <Override PartName="/ppt/notesSlides/notesSlide38.xml" ContentType="application/vnd.openxmlformats-officedocument.presentationml.notesSlide+xml"/>
  <Override PartName="/ppt/notesSlides/notesSlide49.xml" ContentType="application/vnd.openxmlformats-officedocument.presentationml.notesSlide+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Override PartName="/ppt/notesSlides/notesSlide45.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notesSlides/notesSlide23.xml" ContentType="application/vnd.openxmlformats-officedocument.presentationml.notesSlide+xml"/>
  <Override PartName="/ppt/notesSlides/notesSlide41.xml" ContentType="application/vnd.openxmlformats-officedocument.presentationml.notesSlide+xml"/>
  <Override PartName="/ppt/notesSlides/notesSlide52.xml" ContentType="application/vnd.openxmlformats-officedocument.presentationml.notesSlide+xml"/>
  <Override PartName="/ppt/notesSlides/notesSlide12.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slides/slide9.xml" ContentType="application/vnd.openxmlformats-officedocument.presentationml.slide+xml"/>
  <Override PartName="/ppt/viewProps.xml" ContentType="application/vnd.openxmlformats-officedocument.presentationml.viewProp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Default Extension="bin" ContentType="application/vnd.openxmlformats-officedocument.oleObject"/>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notesSlides/notesSlide39.xml" ContentType="application/vnd.openxmlformats-officedocument.presentationml.notesSlide+xml"/>
  <Override PartName="/ppt/notesSlides/notesSlide48.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Layouts/slideLayout3.xml" ContentType="application/vnd.openxmlformats-officedocument.presentationml.slideLayout+xml"/>
  <Default Extension="jpeg" ContentType="image/jpeg"/>
  <Default Extension="emf" ContentType="image/x-emf"/>
  <Override PartName="/ppt/notesSlides/notesSlide17.xml" ContentType="application/vnd.openxmlformats-officedocument.presentationml.notesSlide+xml"/>
  <Override PartName="/ppt/notesSlides/notesSlide28.xml" ContentType="application/vnd.openxmlformats-officedocument.presentationml.notesSlide+xml"/>
  <Override PartName="/ppt/notesSlides/notesSlide37.xml" ContentType="application/vnd.openxmlformats-officedocument.presentationml.notesSlide+xml"/>
  <Override PartName="/ppt/notesSlides/notesSlide46.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ppt/notesSlides/notesSlide35.xml" ContentType="application/vnd.openxmlformats-officedocument.presentationml.notesSlide+xml"/>
  <Override PartName="/ppt/notesSlides/notesSlide44.xml" ContentType="application/vnd.openxmlformats-officedocument.presentationml.notesSlide+xml"/>
  <Override PartName="/ppt/notesSlides/notesSlide53.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notesSlides/notesSlide42.xml" ContentType="application/vnd.openxmlformats-officedocument.presentationml.notesSlide+xml"/>
  <Override PartName="/ppt/notesSlides/notesSlide51.xml" ContentType="application/vnd.openxmlformats-officedocument.presentationml.notesSlide+xml"/>
  <Override PartName="/ppt/slideLayouts/slideLayout10.xml" ContentType="application/vnd.openxmlformats-officedocument.presentationml.slideLayout+xml"/>
  <Default Extension="vml" ContentType="application/vnd.openxmlformats-officedocument.vmlDrawing"/>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40.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slides/slide49.xml" ContentType="application/vnd.openxmlformats-officedocument.presentationml.slide+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notesSlides/notesSlide29.xml" ContentType="application/vnd.openxmlformats-officedocument.presentationml.notesSlide+xml"/>
  <Override PartName="/ppt/notesSlides/notesSlide47.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notesSlides/notesSlide18.xml" ContentType="application/vnd.openxmlformats-officedocument.presentationml.notesSlide+xml"/>
  <Override PartName="/ppt/notesSlides/notesSlide36.xml" ContentType="application/vnd.openxmlformats-officedocument.presentationml.notesSlide+xml"/>
  <Default Extension="wmf" ContentType="image/x-wmf"/>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notesSlides/notesSlide25.xml" ContentType="application/vnd.openxmlformats-officedocument.presentationml.notesSlide+xml"/>
  <Override PartName="/ppt/notesSlides/notesSlide43.xml" ContentType="application/vnd.openxmlformats-officedocument.presentationml.notesSlide+xml"/>
  <Override PartName="/ppt/notesSlides/notesSlide54.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32.xml" ContentType="application/vnd.openxmlformats-officedocument.presentationml.notesSlide+xml"/>
  <Override PartName="/ppt/notesSlides/notesSlide9.xml" ContentType="application/vnd.openxmlformats-officedocument.presentationml.notesSlide+xml"/>
  <Override PartName="/ppt/notesSlides/notesSlide21.xml" ContentType="application/vnd.openxmlformats-officedocument.presentationml.notesSlide+xml"/>
  <Override PartName="/ppt/notesSlides/notesSlide50.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Layouts/slideLayout9.xml" ContentType="application/vnd.openxmlformats-officedocument.presentationml.slideLayout+xml"/>
  <Override PartName="/ppt/notesSlides/notesSlide5.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57"/>
  </p:notesMasterIdLst>
  <p:sldIdLst>
    <p:sldId id="257" r:id="rId2"/>
    <p:sldId id="258" r:id="rId3"/>
    <p:sldId id="259" r:id="rId4"/>
    <p:sldId id="260" r:id="rId5"/>
    <p:sldId id="261" r:id="rId6"/>
    <p:sldId id="262" r:id="rId7"/>
    <p:sldId id="263" r:id="rId8"/>
    <p:sldId id="264" r:id="rId9"/>
    <p:sldId id="265" r:id="rId10"/>
    <p:sldId id="266" r:id="rId11"/>
    <p:sldId id="267" r:id="rId12"/>
    <p:sldId id="268" r:id="rId13"/>
    <p:sldId id="269" r:id="rId14"/>
    <p:sldId id="270" r:id="rId15"/>
    <p:sldId id="271" r:id="rId16"/>
    <p:sldId id="272" r:id="rId17"/>
    <p:sldId id="273" r:id="rId18"/>
    <p:sldId id="274" r:id="rId19"/>
    <p:sldId id="275" r:id="rId20"/>
    <p:sldId id="276" r:id="rId21"/>
    <p:sldId id="277" r:id="rId22"/>
    <p:sldId id="278" r:id="rId23"/>
    <p:sldId id="279" r:id="rId24"/>
    <p:sldId id="280" r:id="rId25"/>
    <p:sldId id="281" r:id="rId26"/>
    <p:sldId id="282" r:id="rId27"/>
    <p:sldId id="283" r:id="rId28"/>
    <p:sldId id="284" r:id="rId29"/>
    <p:sldId id="285" r:id="rId30"/>
    <p:sldId id="286" r:id="rId31"/>
    <p:sldId id="287" r:id="rId32"/>
    <p:sldId id="288" r:id="rId33"/>
    <p:sldId id="289" r:id="rId34"/>
    <p:sldId id="290" r:id="rId35"/>
    <p:sldId id="291" r:id="rId36"/>
    <p:sldId id="292" r:id="rId37"/>
    <p:sldId id="293" r:id="rId38"/>
    <p:sldId id="294" r:id="rId39"/>
    <p:sldId id="295" r:id="rId40"/>
    <p:sldId id="296" r:id="rId41"/>
    <p:sldId id="297" r:id="rId42"/>
    <p:sldId id="298" r:id="rId43"/>
    <p:sldId id="299" r:id="rId44"/>
    <p:sldId id="300" r:id="rId45"/>
    <p:sldId id="301" r:id="rId46"/>
    <p:sldId id="302" r:id="rId47"/>
    <p:sldId id="303" r:id="rId48"/>
    <p:sldId id="304" r:id="rId49"/>
    <p:sldId id="305" r:id="rId50"/>
    <p:sldId id="306" r:id="rId51"/>
    <p:sldId id="307" r:id="rId52"/>
    <p:sldId id="308" r:id="rId53"/>
    <p:sldId id="309" r:id="rId54"/>
    <p:sldId id="310" r:id="rId55"/>
    <p:sldId id="311" r:id="rId5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50" d="100"/>
          <a:sy n="50" d="100"/>
        </p:scale>
        <p:origin x="-522" y="-9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notesMaster" Target="notesMasters/notesMaster1.xml"/><Relationship Id="rId61"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viewProps" Target="view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9.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33.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43.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0FFE1B4-94A4-4806-A806-DC2D2C866F9C}" type="datetimeFigureOut">
              <a:rPr lang="en-US" smtClean="0"/>
              <a:pPr/>
              <a:t>1/14/2010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71E4600-3B2F-4F47-96AC-5A31F6DDFD14}"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7330" name="Rectangle 7"/>
          <p:cNvSpPr>
            <a:spLocks noGrp="1" noChangeArrowheads="1"/>
          </p:cNvSpPr>
          <p:nvPr>
            <p:ph type="sldNum" sz="quarter" idx="5"/>
          </p:nvPr>
        </p:nvSpPr>
        <p:spPr>
          <a:noFill/>
        </p:spPr>
        <p:txBody>
          <a:bodyPr/>
          <a:lstStyle/>
          <a:p>
            <a:fld id="{BD449ADA-0864-4026-B377-2EAF4C15EF8A}" type="slidenum">
              <a:rPr lang="en-US"/>
              <a:pPr/>
              <a:t>1</a:t>
            </a:fld>
            <a:endParaRPr lang="en-US"/>
          </a:p>
        </p:txBody>
      </p:sp>
      <p:sp>
        <p:nvSpPr>
          <p:cNvPr id="227331" name="Rectangle 2"/>
          <p:cNvSpPr>
            <a:spLocks noGrp="1" noRot="1" noChangeAspect="1" noChangeArrowheads="1" noTextEdit="1"/>
          </p:cNvSpPr>
          <p:nvPr>
            <p:ph type="sldImg"/>
          </p:nvPr>
        </p:nvSpPr>
        <p:spPr>
          <a:ln/>
        </p:spPr>
      </p:sp>
      <p:sp>
        <p:nvSpPr>
          <p:cNvPr id="227332" name="Rectangle 3"/>
          <p:cNvSpPr>
            <a:spLocks noGrp="1" noChangeArrowheads="1"/>
          </p:cNvSpPr>
          <p:nvPr>
            <p:ph type="body" idx="1"/>
          </p:nvPr>
        </p:nvSpPr>
        <p:spPr>
          <a:noFill/>
        </p:spPr>
        <p:txBody>
          <a:bodyPr/>
          <a:lstStyle/>
          <a:p>
            <a:pPr eaLnBrk="1" hangingPunct="1"/>
            <a:r>
              <a:rPr lang="en-US" smtClean="0"/>
              <a:t>6 first line</a:t>
            </a:r>
          </a:p>
          <a:p>
            <a:pPr eaLnBrk="1" hangingPunct="1"/>
            <a:r>
              <a:rPr lang="en-US" smtClean="0"/>
              <a:t>2 second line</a:t>
            </a: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6546" name="Rectangle 7"/>
          <p:cNvSpPr>
            <a:spLocks noGrp="1" noChangeArrowheads="1"/>
          </p:cNvSpPr>
          <p:nvPr>
            <p:ph type="sldNum" sz="quarter" idx="5"/>
          </p:nvPr>
        </p:nvSpPr>
        <p:spPr>
          <a:noFill/>
        </p:spPr>
        <p:txBody>
          <a:bodyPr/>
          <a:lstStyle/>
          <a:p>
            <a:fld id="{B7AA61D1-45DD-4061-A7C8-2C730D38B2CE}" type="slidenum">
              <a:rPr lang="en-US"/>
              <a:pPr/>
              <a:t>10</a:t>
            </a:fld>
            <a:endParaRPr lang="en-US"/>
          </a:p>
        </p:txBody>
      </p:sp>
      <p:sp>
        <p:nvSpPr>
          <p:cNvPr id="236547" name="Rectangle 7"/>
          <p:cNvSpPr txBox="1">
            <a:spLocks noGrp="1" noChangeArrowheads="1"/>
          </p:cNvSpPr>
          <p:nvPr/>
        </p:nvSpPr>
        <p:spPr bwMode="auto">
          <a:xfrm>
            <a:off x="3885903" y="8685893"/>
            <a:ext cx="2972097" cy="458107"/>
          </a:xfrm>
          <a:prstGeom prst="rect">
            <a:avLst/>
          </a:prstGeom>
          <a:noFill/>
          <a:ln w="9525">
            <a:noFill/>
            <a:miter lim="800000"/>
            <a:headEnd/>
            <a:tailEnd/>
          </a:ln>
        </p:spPr>
        <p:txBody>
          <a:bodyPr lIns="91380" tIns="45690" rIns="91380" bIns="45690" anchor="b"/>
          <a:lstStyle/>
          <a:p>
            <a:pPr algn="r" defTabSz="914485">
              <a:spcBef>
                <a:spcPct val="0"/>
              </a:spcBef>
            </a:pPr>
            <a:fld id="{6C66505B-D5E9-47E2-9D75-70BD6EAB745D}" type="slidenum">
              <a:rPr lang="en-US" sz="1100">
                <a:latin typeface="Tahoma" charset="0"/>
                <a:cs typeface="Arial" charset="0"/>
              </a:rPr>
              <a:pPr algn="r" defTabSz="914485">
                <a:spcBef>
                  <a:spcPct val="0"/>
                </a:spcBef>
              </a:pPr>
              <a:t>10</a:t>
            </a:fld>
            <a:endParaRPr lang="en-US" sz="1100" dirty="0">
              <a:latin typeface="Tahoma" charset="0"/>
              <a:cs typeface="Arial" charset="0"/>
            </a:endParaRPr>
          </a:p>
        </p:txBody>
      </p:sp>
      <p:sp>
        <p:nvSpPr>
          <p:cNvPr id="236548" name="Rectangle 2"/>
          <p:cNvSpPr>
            <a:spLocks noGrp="1" noRot="1" noChangeAspect="1" noChangeArrowheads="1" noTextEdit="1"/>
          </p:cNvSpPr>
          <p:nvPr>
            <p:ph type="sldImg"/>
          </p:nvPr>
        </p:nvSpPr>
        <p:spPr>
          <a:xfrm>
            <a:off x="1757661" y="684893"/>
            <a:ext cx="3332261" cy="2538488"/>
          </a:xfrm>
          <a:ln/>
        </p:spPr>
      </p:sp>
      <p:sp>
        <p:nvSpPr>
          <p:cNvPr id="236549" name="Rectangle 3"/>
          <p:cNvSpPr>
            <a:spLocks noGrp="1" noChangeArrowheads="1"/>
          </p:cNvSpPr>
          <p:nvPr>
            <p:ph type="body" idx="1"/>
          </p:nvPr>
        </p:nvSpPr>
        <p:spPr>
          <a:xfrm>
            <a:off x="558107" y="3374572"/>
            <a:ext cx="5889128" cy="5084536"/>
          </a:xfrm>
          <a:noFill/>
        </p:spPr>
        <p:txBody>
          <a:bodyPr lIns="91380" tIns="45690" rIns="91380" bIns="45690"/>
          <a:lstStyle/>
          <a:p>
            <a:r>
              <a:rPr lang="en-US" altLang="en-US" sz="900" dirty="0"/>
              <a:t>Patients using nicotine gum are more likely to quit successfully if they chew the gum on a fixed schedule rather than as needed (Fiore et al., 2008). This slide shows the manufacturers’ recommended dosing schedule. </a:t>
            </a:r>
            <a:r>
              <a:rPr lang="en-US" sz="900" dirty="0"/>
              <a:t>During the initial 6 weeks of therapy, patients should chew one piece of gum every 1</a:t>
            </a:r>
            <a:r>
              <a:rPr lang="en-US" sz="900" dirty="0">
                <a:cs typeface="Arial" charset="0"/>
              </a:rPr>
              <a:t>–</a:t>
            </a:r>
            <a:r>
              <a:rPr lang="en-US" sz="900" dirty="0"/>
              <a:t>2 hours while awake. In general, this amounts to </a:t>
            </a:r>
            <a:r>
              <a:rPr lang="en-US" sz="900" dirty="0">
                <a:solidFill>
                  <a:srgbClr val="000000"/>
                </a:solidFill>
                <a:cs typeface="Times New Roman" pitchFamily="18" charset="0"/>
              </a:rPr>
              <a:t>at least nine pieces of gum daily. </a:t>
            </a:r>
            <a:r>
              <a:rPr lang="en-US" altLang="en-US" sz="900" dirty="0"/>
              <a:t>Patients can use additional pieces (up to the daily maximum of 24 pieces per day) if cravings occur between the scheduled doses. Persons who smoke heavily generally </a:t>
            </a:r>
            <a:r>
              <a:rPr lang="en-US" sz="900" dirty="0">
                <a:solidFill>
                  <a:srgbClr val="000000"/>
                </a:solidFill>
                <a:cs typeface="Times New Roman" pitchFamily="18" charset="0"/>
              </a:rPr>
              <a:t>need more pieces to reduce their cravings.</a:t>
            </a:r>
            <a:r>
              <a:rPr lang="en-US" sz="900" dirty="0"/>
              <a:t> </a:t>
            </a:r>
          </a:p>
          <a:p>
            <a:endParaRPr lang="en-US" sz="900" dirty="0"/>
          </a:p>
          <a:p>
            <a:r>
              <a:rPr lang="en-US" sz="900" dirty="0"/>
              <a:t>Patients will gradually increase the interval between doses using the following schedule:</a:t>
            </a:r>
          </a:p>
          <a:p>
            <a:pPr marL="309333" lvl="1" indent="-102110">
              <a:buFontTx/>
              <a:buChar char="•"/>
            </a:pPr>
            <a:r>
              <a:rPr lang="en-US" sz="900" dirty="0"/>
              <a:t>Weeks 7</a:t>
            </a:r>
            <a:r>
              <a:rPr lang="en-US" sz="900" dirty="0">
                <a:cs typeface="Arial" charset="0"/>
              </a:rPr>
              <a:t>–</a:t>
            </a:r>
            <a:r>
              <a:rPr lang="en-US" sz="900" dirty="0"/>
              <a:t>9: 	1 piece every 2</a:t>
            </a:r>
            <a:r>
              <a:rPr lang="en-US" sz="900" dirty="0">
                <a:cs typeface="Arial" charset="0"/>
              </a:rPr>
              <a:t>–</a:t>
            </a:r>
            <a:r>
              <a:rPr lang="en-US" sz="900" dirty="0"/>
              <a:t>4 hours</a:t>
            </a:r>
          </a:p>
          <a:p>
            <a:pPr marL="309333" lvl="1" indent="-102110">
              <a:buFontTx/>
              <a:buChar char="•"/>
            </a:pPr>
            <a:r>
              <a:rPr lang="en-US" sz="900" dirty="0"/>
              <a:t>Weeks 10</a:t>
            </a:r>
            <a:r>
              <a:rPr lang="en-US" sz="900" dirty="0">
                <a:cs typeface="Arial" charset="0"/>
              </a:rPr>
              <a:t>–</a:t>
            </a:r>
            <a:r>
              <a:rPr lang="en-US" sz="900" dirty="0"/>
              <a:t>12: 	1 piece every 4</a:t>
            </a:r>
            <a:r>
              <a:rPr lang="en-US" sz="900" dirty="0">
                <a:cs typeface="Arial" charset="0"/>
              </a:rPr>
              <a:t>–</a:t>
            </a:r>
            <a:r>
              <a:rPr lang="en-US" sz="900" dirty="0"/>
              <a:t>8 hours</a:t>
            </a:r>
          </a:p>
          <a:p>
            <a:pPr marL="309333" lvl="1" indent="-102110"/>
            <a:endParaRPr lang="en-US" sz="900" dirty="0"/>
          </a:p>
          <a:p>
            <a:r>
              <a:rPr lang="en-US" altLang="en-US" sz="900" b="1" dirty="0">
                <a:cs typeface="Arial" charset="0"/>
                <a:sym typeface="Webdings" pitchFamily="18" charset="2"/>
              </a:rPr>
              <a:t>♪</a:t>
            </a:r>
            <a:r>
              <a:rPr lang="en-US" sz="900" b="1" dirty="0">
                <a:sym typeface="Monotype Sorts" pitchFamily="2" charset="2"/>
              </a:rPr>
              <a:t> Note to instructor(s): </a:t>
            </a:r>
            <a:r>
              <a:rPr lang="en-US" sz="900" dirty="0">
                <a:cs typeface="Times New Roman" pitchFamily="18" charset="0"/>
              </a:rPr>
              <a:t>The goal of using nicotine gum is to slowly reduce the dependence on nicotine. The manufacturers’ recommended dosing schedule is designed to reduce nicotine cravings gradually. </a:t>
            </a:r>
          </a:p>
          <a:p>
            <a:endParaRPr lang="en-US" sz="900" dirty="0">
              <a:cs typeface="Times New Roman" pitchFamily="18" charset="0"/>
            </a:endParaRPr>
          </a:p>
          <a:p>
            <a:r>
              <a:rPr lang="en-US" altLang="en-US" sz="900" b="1" dirty="0">
                <a:cs typeface="Arial" charset="0"/>
                <a:sym typeface="Webdings" pitchFamily="18" charset="2"/>
              </a:rPr>
              <a:t>♪</a:t>
            </a:r>
            <a:r>
              <a:rPr lang="en-US" sz="900" b="1" dirty="0">
                <a:sym typeface="Monotype Sorts" pitchFamily="2" charset="2"/>
              </a:rPr>
              <a:t> Note to instructor(s): </a:t>
            </a:r>
            <a:r>
              <a:rPr lang="en-US" sz="900" dirty="0">
                <a:cs typeface="Times New Roman" pitchFamily="18" charset="0"/>
                <a:sym typeface="Monotype Sorts" pitchFamily="2" charset="2"/>
              </a:rPr>
              <a:t>Participants might ask about the use of long-term nicotine gum therapy (e.g., &gt;12 weeks of treatment).  Data from the Lung Health Study found that ~40% and 15% of subjects were still using nicotine gum 1 and 5 years after quitting, respectively, with no serious adverse effects (Murray et al, 1996).  The Clinical Practice Guideline encourages eventual discontinuation of all cessation pharmacotherapy but does state that continued use of medications is</a:t>
            </a:r>
            <a:r>
              <a:rPr lang="en-US" sz="900" i="1" dirty="0">
                <a:cs typeface="Times New Roman" pitchFamily="18" charset="0"/>
                <a:sym typeface="Monotype Sorts" pitchFamily="2" charset="2"/>
              </a:rPr>
              <a:t> “clearly preferable to a return to smoking with respect to health consequences” </a:t>
            </a:r>
            <a:r>
              <a:rPr lang="en-US" sz="900" dirty="0">
                <a:cs typeface="Times New Roman" pitchFamily="18" charset="0"/>
                <a:sym typeface="Monotype Sorts" pitchFamily="2" charset="2"/>
              </a:rPr>
              <a:t>(Fiore, et al., 2008).</a:t>
            </a:r>
          </a:p>
          <a:p>
            <a:endParaRPr lang="en-US" sz="900" dirty="0">
              <a:cs typeface="Times New Roman" pitchFamily="18" charset="0"/>
              <a:sym typeface="Monotype Sorts" pitchFamily="2" charset="2"/>
            </a:endParaRPr>
          </a:p>
          <a:p>
            <a:r>
              <a:rPr lang="en-US" sz="800" dirty="0"/>
              <a:t>Fiore MC, </a:t>
            </a:r>
            <a:r>
              <a:rPr lang="en-US" sz="800" dirty="0" err="1"/>
              <a:t>Jaén</a:t>
            </a:r>
            <a:r>
              <a:rPr lang="en-US" sz="800" dirty="0"/>
              <a:t> CR, Baker TB, et al. (2008). </a:t>
            </a:r>
            <a:r>
              <a:rPr lang="en-US" sz="800" i="1" dirty="0"/>
              <a:t>Treating Tobacco Use and Dependence: 2008 Update. Clinical Practice Guideline.</a:t>
            </a:r>
            <a:r>
              <a:rPr lang="en-US" sz="800" dirty="0"/>
              <a:t> Rockville, MD: U.S. Department of Health and Human Services. Public Health Service.</a:t>
            </a:r>
          </a:p>
          <a:p>
            <a:r>
              <a:rPr lang="en-US" sz="800" dirty="0"/>
              <a:t>Murray RP, Bailey WC, Daniels K, et al. (1996). Safety of nicotine </a:t>
            </a:r>
            <a:r>
              <a:rPr lang="en-US" sz="800" dirty="0" err="1"/>
              <a:t>polacrilex</a:t>
            </a:r>
            <a:r>
              <a:rPr lang="en-US" sz="800" dirty="0"/>
              <a:t> gum used by 3,094 participants in the Lung Health Study. </a:t>
            </a:r>
            <a:r>
              <a:rPr lang="en-US" sz="800" i="1" dirty="0"/>
              <a:t>Chest</a:t>
            </a:r>
            <a:r>
              <a:rPr lang="en-US" sz="800" dirty="0"/>
              <a:t> 109:438</a:t>
            </a:r>
            <a:r>
              <a:rPr lang="en-US" sz="800" dirty="0">
                <a:cs typeface="Arial" charset="0"/>
              </a:rPr>
              <a:t>–4</a:t>
            </a:r>
            <a:r>
              <a:rPr lang="en-US" sz="800" dirty="0"/>
              <a:t>45.</a:t>
            </a: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7570" name="Rectangle 7"/>
          <p:cNvSpPr>
            <a:spLocks noGrp="1" noChangeArrowheads="1"/>
          </p:cNvSpPr>
          <p:nvPr>
            <p:ph type="sldNum" sz="quarter" idx="5"/>
          </p:nvPr>
        </p:nvSpPr>
        <p:spPr>
          <a:noFill/>
        </p:spPr>
        <p:txBody>
          <a:bodyPr/>
          <a:lstStyle/>
          <a:p>
            <a:fld id="{9657ADFC-5C07-43FB-8228-86FE4CFAC75E}" type="slidenum">
              <a:rPr lang="en-US"/>
              <a:pPr/>
              <a:t>11</a:t>
            </a:fld>
            <a:endParaRPr lang="en-US"/>
          </a:p>
        </p:txBody>
      </p:sp>
      <p:sp>
        <p:nvSpPr>
          <p:cNvPr id="237571" name="Rectangle 7"/>
          <p:cNvSpPr txBox="1">
            <a:spLocks noGrp="1" noChangeArrowheads="1"/>
          </p:cNvSpPr>
          <p:nvPr/>
        </p:nvSpPr>
        <p:spPr bwMode="auto">
          <a:xfrm>
            <a:off x="3885903" y="8685893"/>
            <a:ext cx="2972097" cy="458107"/>
          </a:xfrm>
          <a:prstGeom prst="rect">
            <a:avLst/>
          </a:prstGeom>
          <a:noFill/>
          <a:ln w="9525">
            <a:noFill/>
            <a:miter lim="800000"/>
            <a:headEnd/>
            <a:tailEnd/>
          </a:ln>
        </p:spPr>
        <p:txBody>
          <a:bodyPr lIns="91380" tIns="45690" rIns="91380" bIns="45690" anchor="b"/>
          <a:lstStyle/>
          <a:p>
            <a:pPr algn="r" defTabSz="914485">
              <a:spcBef>
                <a:spcPct val="0"/>
              </a:spcBef>
            </a:pPr>
            <a:fld id="{B80DDE14-3779-4BD6-BBC5-CFED8BF19D73}" type="slidenum">
              <a:rPr lang="en-US" sz="1100">
                <a:latin typeface="Tahoma" charset="0"/>
                <a:cs typeface="Arial" charset="0"/>
              </a:rPr>
              <a:pPr algn="r" defTabSz="914485">
                <a:spcBef>
                  <a:spcPct val="0"/>
                </a:spcBef>
              </a:pPr>
              <a:t>11</a:t>
            </a:fld>
            <a:endParaRPr lang="en-US" sz="1100" dirty="0">
              <a:latin typeface="Tahoma" charset="0"/>
              <a:cs typeface="Arial" charset="0"/>
            </a:endParaRPr>
          </a:p>
        </p:txBody>
      </p:sp>
      <p:sp>
        <p:nvSpPr>
          <p:cNvPr id="237572" name="Rectangle 2"/>
          <p:cNvSpPr>
            <a:spLocks noGrp="1" noRot="1" noChangeAspect="1" noChangeArrowheads="1" noTextEdit="1"/>
          </p:cNvSpPr>
          <p:nvPr>
            <p:ph type="sldImg"/>
          </p:nvPr>
        </p:nvSpPr>
        <p:spPr>
          <a:xfrm>
            <a:off x="1757661" y="684893"/>
            <a:ext cx="3332261" cy="2538488"/>
          </a:xfrm>
          <a:ln/>
        </p:spPr>
      </p:sp>
      <p:sp>
        <p:nvSpPr>
          <p:cNvPr id="237573" name="Rectangle 3"/>
          <p:cNvSpPr>
            <a:spLocks noGrp="1" noChangeArrowheads="1"/>
          </p:cNvSpPr>
          <p:nvPr>
            <p:ph type="body" idx="1"/>
          </p:nvPr>
        </p:nvSpPr>
        <p:spPr>
          <a:noFill/>
        </p:spPr>
        <p:txBody>
          <a:bodyPr lIns="91380" tIns="45690" rIns="91380" bIns="45690"/>
          <a:lstStyle/>
          <a:p>
            <a:r>
              <a:rPr lang="en-US" sz="900" dirty="0"/>
              <a:t>The following is a review of proper chewing technique for nicotine gum:</a:t>
            </a:r>
          </a:p>
          <a:p>
            <a:pPr marL="360388" lvl="1" indent="-171184">
              <a:buFontTx/>
              <a:buAutoNum type="arabicPeriod"/>
            </a:pPr>
            <a:r>
              <a:rPr lang="en-US" sz="900" dirty="0"/>
              <a:t>Chew slowly.</a:t>
            </a:r>
          </a:p>
          <a:p>
            <a:pPr marL="360388" lvl="1" indent="-171184">
              <a:buFontTx/>
              <a:buAutoNum type="arabicPeriod"/>
            </a:pPr>
            <a:r>
              <a:rPr lang="en-US" sz="900" dirty="0"/>
              <a:t>Stop chewing at the first sign of a peppery taste or a slight tingling sensation.</a:t>
            </a:r>
          </a:p>
          <a:p>
            <a:pPr marL="360388" lvl="1" indent="-171184">
              <a:buFontTx/>
              <a:buAutoNum type="arabicPeriod"/>
            </a:pPr>
            <a:r>
              <a:rPr lang="en-US" sz="900" dirty="0"/>
              <a:t>Park the gum between the cheek and gum.</a:t>
            </a:r>
          </a:p>
          <a:p>
            <a:pPr marL="360388" lvl="1" indent="-171184">
              <a:buFontTx/>
              <a:buAutoNum type="arabicPeriod"/>
            </a:pPr>
            <a:r>
              <a:rPr lang="en-US" sz="900" dirty="0"/>
              <a:t>Chew again when the peppery taste or tingling sensation fades.</a:t>
            </a:r>
          </a:p>
          <a:p>
            <a:pPr marL="360388" lvl="1" indent="-171184">
              <a:buFontTx/>
              <a:buAutoNum type="arabicPeriod"/>
            </a:pPr>
            <a:r>
              <a:rPr lang="en-US" sz="900" dirty="0"/>
              <a:t>Repeat steps 1</a:t>
            </a:r>
            <a:r>
              <a:rPr lang="en-US" sz="900" dirty="0">
                <a:cs typeface="Arial" charset="0"/>
              </a:rPr>
              <a:t>–</a:t>
            </a:r>
            <a:r>
              <a:rPr lang="en-US" sz="900" dirty="0"/>
              <a:t>4 until most of the nicotine is gone (taste or tingle won’t return; generally about 30 minutes).</a:t>
            </a:r>
          </a:p>
          <a:p>
            <a:pPr>
              <a:buFontTx/>
              <a:buAutoNum type="arabicPeriod"/>
            </a:pPr>
            <a:endParaRPr lang="en-US" sz="900" dirty="0"/>
          </a:p>
          <a:p>
            <a:r>
              <a:rPr lang="en-US" sz="900" dirty="0"/>
              <a:t>The health care provider should stress the importance of proper gum chewing technique to increase the likelihood of success with this form of NRT.</a:t>
            </a: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8594" name="Rectangle 7"/>
          <p:cNvSpPr>
            <a:spLocks noGrp="1" noChangeArrowheads="1"/>
          </p:cNvSpPr>
          <p:nvPr>
            <p:ph type="sldNum" sz="quarter" idx="5"/>
          </p:nvPr>
        </p:nvSpPr>
        <p:spPr>
          <a:noFill/>
        </p:spPr>
        <p:txBody>
          <a:bodyPr/>
          <a:lstStyle/>
          <a:p>
            <a:fld id="{173A1A08-3B19-4916-8421-51F0AF2BE715}" type="slidenum">
              <a:rPr lang="en-US"/>
              <a:pPr/>
              <a:t>12</a:t>
            </a:fld>
            <a:endParaRPr lang="en-US"/>
          </a:p>
        </p:txBody>
      </p:sp>
      <p:sp>
        <p:nvSpPr>
          <p:cNvPr id="238595" name="Rectangle 7"/>
          <p:cNvSpPr txBox="1">
            <a:spLocks noGrp="1" noChangeArrowheads="1"/>
          </p:cNvSpPr>
          <p:nvPr/>
        </p:nvSpPr>
        <p:spPr bwMode="auto">
          <a:xfrm>
            <a:off x="3885903" y="8685893"/>
            <a:ext cx="2972097" cy="458107"/>
          </a:xfrm>
          <a:prstGeom prst="rect">
            <a:avLst/>
          </a:prstGeom>
          <a:noFill/>
          <a:ln w="9525">
            <a:noFill/>
            <a:miter lim="800000"/>
            <a:headEnd/>
            <a:tailEnd/>
          </a:ln>
        </p:spPr>
        <p:txBody>
          <a:bodyPr lIns="91380" tIns="45690" rIns="91380" bIns="45690" anchor="b"/>
          <a:lstStyle/>
          <a:p>
            <a:pPr algn="r" defTabSz="914485">
              <a:spcBef>
                <a:spcPct val="0"/>
              </a:spcBef>
            </a:pPr>
            <a:fld id="{D992678A-97CE-4509-A4AC-5D06B9A40C56}" type="slidenum">
              <a:rPr lang="en-US" sz="1100">
                <a:latin typeface="Tahoma" charset="0"/>
                <a:cs typeface="Arial" charset="0"/>
              </a:rPr>
              <a:pPr algn="r" defTabSz="914485">
                <a:spcBef>
                  <a:spcPct val="0"/>
                </a:spcBef>
              </a:pPr>
              <a:t>12</a:t>
            </a:fld>
            <a:endParaRPr lang="en-US" sz="1100" dirty="0">
              <a:latin typeface="Tahoma" charset="0"/>
              <a:cs typeface="Arial" charset="0"/>
            </a:endParaRPr>
          </a:p>
        </p:txBody>
      </p:sp>
      <p:sp>
        <p:nvSpPr>
          <p:cNvPr id="238596" name="Rectangle 2"/>
          <p:cNvSpPr>
            <a:spLocks noGrp="1" noRot="1" noChangeAspect="1" noChangeArrowheads="1" noTextEdit="1"/>
          </p:cNvSpPr>
          <p:nvPr>
            <p:ph type="sldImg"/>
          </p:nvPr>
        </p:nvSpPr>
        <p:spPr>
          <a:xfrm>
            <a:off x="1757661" y="684893"/>
            <a:ext cx="3332261" cy="2538488"/>
          </a:xfrm>
          <a:ln/>
        </p:spPr>
      </p:sp>
      <p:sp>
        <p:nvSpPr>
          <p:cNvPr id="238597" name="Rectangle 3"/>
          <p:cNvSpPr>
            <a:spLocks noGrp="1" noChangeArrowheads="1"/>
          </p:cNvSpPr>
          <p:nvPr>
            <p:ph type="body" idx="1"/>
          </p:nvPr>
        </p:nvSpPr>
        <p:spPr>
          <a:noFill/>
        </p:spPr>
        <p:txBody>
          <a:bodyPr lIns="91380" tIns="45690" rIns="91380" bIns="45690"/>
          <a:lstStyle/>
          <a:p>
            <a:r>
              <a:rPr lang="en-US" sz="900" dirty="0">
                <a:solidFill>
                  <a:srgbClr val="000000"/>
                </a:solidFill>
                <a:cs typeface="Times New Roman" pitchFamily="18" charset="0"/>
              </a:rPr>
              <a:t>To improve the chances of quitting, patients should use at least nine pieces of nicotine gum daily (one piece every 1</a:t>
            </a:r>
            <a:r>
              <a:rPr lang="en-US" sz="900" dirty="0">
                <a:solidFill>
                  <a:srgbClr val="000000"/>
                </a:solidFill>
                <a:cs typeface="Arial" charset="0"/>
              </a:rPr>
              <a:t>–</a:t>
            </a:r>
            <a:r>
              <a:rPr lang="en-US" sz="900" dirty="0">
                <a:solidFill>
                  <a:srgbClr val="000000"/>
                </a:solidFill>
                <a:cs typeface="Times New Roman" pitchFamily="18" charset="0"/>
              </a:rPr>
              <a:t>2 hours). Persons who smoke heavily </a:t>
            </a:r>
            <a:r>
              <a:rPr lang="en-US" sz="900" dirty="0" err="1">
                <a:solidFill>
                  <a:srgbClr val="000000"/>
                </a:solidFill>
                <a:cs typeface="Times New Roman" pitchFamily="18" charset="0"/>
              </a:rPr>
              <a:t>genearlly</a:t>
            </a:r>
            <a:r>
              <a:rPr lang="en-US" sz="900" dirty="0">
                <a:solidFill>
                  <a:srgbClr val="000000"/>
                </a:solidFill>
                <a:cs typeface="Times New Roman" pitchFamily="18" charset="0"/>
              </a:rPr>
              <a:t> need more pieces to reduce their cravings.</a:t>
            </a:r>
          </a:p>
          <a:p>
            <a:endParaRPr lang="en-US" sz="900" dirty="0">
              <a:solidFill>
                <a:srgbClr val="000000"/>
              </a:solidFill>
              <a:cs typeface="Times New Roman" pitchFamily="18" charset="0"/>
            </a:endParaRPr>
          </a:p>
          <a:p>
            <a:r>
              <a:rPr lang="en-US" sz="900" dirty="0">
                <a:solidFill>
                  <a:srgbClr val="000000"/>
                </a:solidFill>
                <a:cs typeface="Times New Roman" pitchFamily="18" charset="0"/>
              </a:rPr>
              <a:t>Emphasize that patients often do not use enough of the gum to derive benefit: They commonly chew too few pieces per day and/or shorten the length of treatment. For this reason, it may be preferable to recommend a fixed schedule of administration, tapering over 1</a:t>
            </a:r>
            <a:r>
              <a:rPr lang="en-US" sz="900" dirty="0">
                <a:solidFill>
                  <a:srgbClr val="000000"/>
                </a:solidFill>
                <a:cs typeface="Arial" charset="0"/>
              </a:rPr>
              <a:t>–</a:t>
            </a:r>
            <a:r>
              <a:rPr lang="en-US" sz="900" dirty="0">
                <a:solidFill>
                  <a:srgbClr val="000000"/>
                </a:solidFill>
                <a:cs typeface="Times New Roman" pitchFamily="18" charset="0"/>
              </a:rPr>
              <a:t>3 months (Fiore et al., 2008).</a:t>
            </a:r>
          </a:p>
          <a:p>
            <a:endParaRPr lang="en-US" sz="900" dirty="0">
              <a:cs typeface="Times New Roman" pitchFamily="18" charset="0"/>
            </a:endParaRPr>
          </a:p>
          <a:p>
            <a:r>
              <a:rPr lang="en-US" sz="900" dirty="0">
                <a:solidFill>
                  <a:srgbClr val="000000"/>
                </a:solidFill>
                <a:cs typeface="Times New Roman" pitchFamily="18" charset="0"/>
              </a:rPr>
              <a:t>The effectiveness of nicotine gum may be reduced by some foods and drinks, such as coffee, juices, wine or soft drinks </a:t>
            </a:r>
            <a:r>
              <a:rPr lang="en-US" sz="900" dirty="0">
                <a:cs typeface="Times New Roman" pitchFamily="18" charset="0"/>
              </a:rPr>
              <a:t>(</a:t>
            </a:r>
            <a:r>
              <a:rPr lang="en-US" sz="900" dirty="0" err="1">
                <a:cs typeface="Times New Roman" pitchFamily="18" charset="0"/>
              </a:rPr>
              <a:t>Henningfield</a:t>
            </a:r>
            <a:r>
              <a:rPr lang="en-US" sz="900" dirty="0">
                <a:cs typeface="Times New Roman" pitchFamily="18" charset="0"/>
              </a:rPr>
              <a:t> et al., 1990). Patients should be instructed not to eat or drink anything other than water for 15 minutes before or while using the nicotine gum.</a:t>
            </a:r>
          </a:p>
          <a:p>
            <a:pPr marL="309333" lvl="1" indent="-102110">
              <a:buFontTx/>
              <a:buChar char="•"/>
            </a:pPr>
            <a:r>
              <a:rPr lang="en-US" sz="900" dirty="0"/>
              <a:t>To enhance </a:t>
            </a:r>
            <a:r>
              <a:rPr lang="en-US" sz="900" dirty="0" err="1"/>
              <a:t>buccal</a:t>
            </a:r>
            <a:r>
              <a:rPr lang="en-US" sz="900" dirty="0"/>
              <a:t> absorption, nicotine </a:t>
            </a:r>
            <a:r>
              <a:rPr lang="en-US" sz="900" dirty="0" err="1"/>
              <a:t>polacrilex</a:t>
            </a:r>
            <a:r>
              <a:rPr lang="en-US" sz="900" dirty="0"/>
              <a:t> is buffered to pH 8.5.</a:t>
            </a:r>
          </a:p>
          <a:p>
            <a:pPr marL="309333" lvl="1" indent="-102110">
              <a:buFontTx/>
              <a:buChar char="•"/>
            </a:pPr>
            <a:r>
              <a:rPr lang="en-US" sz="900" dirty="0"/>
              <a:t>Acidic beverages might transiently reduce the pH of the saliva below that which is necessary for optimal </a:t>
            </a:r>
            <a:r>
              <a:rPr lang="en-US" sz="900" dirty="0" err="1"/>
              <a:t>buccal</a:t>
            </a:r>
            <a:r>
              <a:rPr lang="en-US" sz="900" dirty="0"/>
              <a:t> absorption of nicotine.</a:t>
            </a:r>
          </a:p>
          <a:p>
            <a:endParaRPr lang="en-US" sz="1000" dirty="0"/>
          </a:p>
          <a:p>
            <a:r>
              <a:rPr lang="en-US" sz="800" dirty="0"/>
              <a:t>Fiore MC, </a:t>
            </a:r>
            <a:r>
              <a:rPr lang="en-US" sz="800" dirty="0" err="1"/>
              <a:t>Jaén</a:t>
            </a:r>
            <a:r>
              <a:rPr lang="en-US" sz="800" dirty="0"/>
              <a:t> CR, Baker TB, et al. (2008). </a:t>
            </a:r>
            <a:r>
              <a:rPr lang="en-US" sz="800" i="1" dirty="0"/>
              <a:t>Treating Tobacco Use and Dependence: 2008 Update. Clinical Practice Guideline.</a:t>
            </a:r>
            <a:r>
              <a:rPr lang="en-US" sz="800" dirty="0"/>
              <a:t> Rockville, MD: U.S. Department of Health and Human Services. Public Health Service.</a:t>
            </a:r>
          </a:p>
          <a:p>
            <a:r>
              <a:rPr lang="en-US" sz="800" dirty="0" err="1"/>
              <a:t>Henningfield</a:t>
            </a:r>
            <a:r>
              <a:rPr lang="en-US" sz="800" dirty="0"/>
              <a:t> JE, </a:t>
            </a:r>
            <a:r>
              <a:rPr lang="en-US" sz="800" dirty="0" err="1"/>
              <a:t>Radzius</a:t>
            </a:r>
            <a:r>
              <a:rPr lang="en-US" sz="800" dirty="0"/>
              <a:t> A, Cooper TM, Clayton RR. (1990). Drinking coffee and carbonated beverages blocks absorption of nicotine from nicotine </a:t>
            </a:r>
            <a:r>
              <a:rPr lang="en-US" sz="800" dirty="0" err="1"/>
              <a:t>polacrilex</a:t>
            </a:r>
            <a:r>
              <a:rPr lang="en-US" sz="800" dirty="0"/>
              <a:t> gum. </a:t>
            </a:r>
            <a:r>
              <a:rPr lang="en-US" sz="800" i="1" dirty="0"/>
              <a:t>JAMA</a:t>
            </a:r>
            <a:r>
              <a:rPr lang="en-US" sz="800" dirty="0"/>
              <a:t> 264:1560</a:t>
            </a:r>
            <a:r>
              <a:rPr lang="en-US" sz="800" dirty="0">
                <a:cs typeface="Arial" charset="0"/>
              </a:rPr>
              <a:t>–</a:t>
            </a:r>
            <a:r>
              <a:rPr lang="en-US" sz="800" dirty="0"/>
              <a:t>1564. </a:t>
            </a: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9618" name="Rectangle 7"/>
          <p:cNvSpPr>
            <a:spLocks noGrp="1" noChangeArrowheads="1"/>
          </p:cNvSpPr>
          <p:nvPr>
            <p:ph type="sldNum" sz="quarter" idx="5"/>
          </p:nvPr>
        </p:nvSpPr>
        <p:spPr>
          <a:noFill/>
        </p:spPr>
        <p:txBody>
          <a:bodyPr/>
          <a:lstStyle/>
          <a:p>
            <a:fld id="{6F6634D7-8CCD-4598-BC09-BFFDB6251B33}" type="slidenum">
              <a:rPr lang="en-US"/>
              <a:pPr/>
              <a:t>13</a:t>
            </a:fld>
            <a:endParaRPr lang="en-US"/>
          </a:p>
        </p:txBody>
      </p:sp>
      <p:sp>
        <p:nvSpPr>
          <p:cNvPr id="239619" name="Rectangle 7"/>
          <p:cNvSpPr txBox="1">
            <a:spLocks noGrp="1" noChangeArrowheads="1"/>
          </p:cNvSpPr>
          <p:nvPr/>
        </p:nvSpPr>
        <p:spPr bwMode="auto">
          <a:xfrm>
            <a:off x="3885903" y="8685893"/>
            <a:ext cx="2972097" cy="458107"/>
          </a:xfrm>
          <a:prstGeom prst="rect">
            <a:avLst/>
          </a:prstGeom>
          <a:noFill/>
          <a:ln w="9525">
            <a:noFill/>
            <a:miter lim="800000"/>
            <a:headEnd/>
            <a:tailEnd/>
          </a:ln>
        </p:spPr>
        <p:txBody>
          <a:bodyPr lIns="91380" tIns="45690" rIns="91380" bIns="45690" anchor="b"/>
          <a:lstStyle/>
          <a:p>
            <a:pPr algn="r" defTabSz="914485">
              <a:spcBef>
                <a:spcPct val="0"/>
              </a:spcBef>
            </a:pPr>
            <a:fld id="{B1E57B8D-E4E3-43B2-92F0-CF9230B2E33D}" type="slidenum">
              <a:rPr lang="en-US" sz="1100">
                <a:latin typeface="Tahoma" charset="0"/>
                <a:cs typeface="Arial" charset="0"/>
              </a:rPr>
              <a:pPr algn="r" defTabSz="914485">
                <a:spcBef>
                  <a:spcPct val="0"/>
                </a:spcBef>
              </a:pPr>
              <a:t>13</a:t>
            </a:fld>
            <a:endParaRPr lang="en-US" sz="1100" dirty="0">
              <a:latin typeface="Tahoma" charset="0"/>
              <a:cs typeface="Arial" charset="0"/>
            </a:endParaRPr>
          </a:p>
        </p:txBody>
      </p:sp>
      <p:sp>
        <p:nvSpPr>
          <p:cNvPr id="239620" name="Rectangle 2"/>
          <p:cNvSpPr>
            <a:spLocks noGrp="1" noRot="1" noChangeAspect="1" noChangeArrowheads="1" noTextEdit="1"/>
          </p:cNvSpPr>
          <p:nvPr>
            <p:ph type="sldImg"/>
          </p:nvPr>
        </p:nvSpPr>
        <p:spPr>
          <a:xfrm>
            <a:off x="1757661" y="684893"/>
            <a:ext cx="3332261" cy="2538488"/>
          </a:xfrm>
          <a:ln/>
        </p:spPr>
      </p:sp>
      <p:sp>
        <p:nvSpPr>
          <p:cNvPr id="239621" name="Rectangle 3"/>
          <p:cNvSpPr>
            <a:spLocks noGrp="1" noChangeArrowheads="1"/>
          </p:cNvSpPr>
          <p:nvPr>
            <p:ph type="body" idx="1"/>
          </p:nvPr>
        </p:nvSpPr>
        <p:spPr>
          <a:noFill/>
        </p:spPr>
        <p:txBody>
          <a:bodyPr lIns="91380" tIns="45690" rIns="91380" bIns="45690"/>
          <a:lstStyle/>
          <a:p>
            <a:pPr>
              <a:spcBef>
                <a:spcPct val="0"/>
              </a:spcBef>
            </a:pPr>
            <a:r>
              <a:rPr lang="en-US" sz="900" dirty="0"/>
              <a:t>Side effects associated with nicotine gum include the following:</a:t>
            </a:r>
          </a:p>
          <a:p>
            <a:pPr marL="309333" lvl="1" indent="-102110">
              <a:buFontTx/>
              <a:buChar char="•"/>
            </a:pPr>
            <a:r>
              <a:rPr lang="en-US" sz="900" dirty="0"/>
              <a:t>Mouth soreness</a:t>
            </a:r>
          </a:p>
          <a:p>
            <a:pPr marL="309333" lvl="1" indent="-102110">
              <a:buFontTx/>
              <a:buChar char="•"/>
            </a:pPr>
            <a:r>
              <a:rPr lang="en-US" sz="900" dirty="0"/>
              <a:t>Hiccups</a:t>
            </a:r>
          </a:p>
          <a:p>
            <a:pPr marL="309333" lvl="1" indent="-102110">
              <a:buFontTx/>
              <a:buChar char="•"/>
            </a:pPr>
            <a:r>
              <a:rPr lang="en-US" sz="900" dirty="0"/>
              <a:t>Dyspepsia</a:t>
            </a:r>
          </a:p>
          <a:p>
            <a:pPr marL="309333" lvl="1" indent="-102110">
              <a:buFontTx/>
              <a:buChar char="•"/>
            </a:pPr>
            <a:r>
              <a:rPr lang="en-US" sz="900" dirty="0"/>
              <a:t>Jaw muscle ache</a:t>
            </a:r>
          </a:p>
          <a:p>
            <a:r>
              <a:rPr lang="en-US" sz="900" dirty="0">
                <a:solidFill>
                  <a:srgbClr val="000000"/>
                </a:solidFill>
                <a:cs typeface="Times New Roman" pitchFamily="18" charset="0"/>
              </a:rPr>
              <a:t>These side effects are more common during the first few days of therapy.</a:t>
            </a:r>
          </a:p>
          <a:p>
            <a:endParaRPr lang="en-US" sz="900" dirty="0">
              <a:solidFill>
                <a:srgbClr val="000000"/>
              </a:solidFill>
              <a:cs typeface="Times New Roman" pitchFamily="18" charset="0"/>
            </a:endParaRPr>
          </a:p>
          <a:p>
            <a:r>
              <a:rPr lang="en-US" sz="900" dirty="0">
                <a:solidFill>
                  <a:srgbClr val="000000"/>
                </a:solidFill>
                <a:cs typeface="Times New Roman" pitchFamily="18" charset="0"/>
              </a:rPr>
              <a:t>The consistency of nicotine gum (increased viscosity compared to ordinary chewing gum) may lead to increased adherence to dental work and may not be suitable for patients with the following:</a:t>
            </a:r>
          </a:p>
          <a:p>
            <a:pPr marL="309333" lvl="1" indent="-102110">
              <a:buFontTx/>
              <a:buChar char="•"/>
            </a:pPr>
            <a:r>
              <a:rPr lang="en-US" sz="900" dirty="0">
                <a:solidFill>
                  <a:srgbClr val="000000"/>
                </a:solidFill>
                <a:cs typeface="Times New Roman" pitchFamily="18" charset="0"/>
              </a:rPr>
              <a:t>Extensive restorations (fillings)</a:t>
            </a:r>
          </a:p>
          <a:p>
            <a:pPr marL="309333" lvl="1" indent="-102110">
              <a:buFontTx/>
              <a:buChar char="•"/>
            </a:pPr>
            <a:r>
              <a:rPr lang="en-US" sz="900" dirty="0">
                <a:solidFill>
                  <a:srgbClr val="000000"/>
                </a:solidFill>
                <a:cs typeface="Times New Roman" pitchFamily="18" charset="0"/>
              </a:rPr>
              <a:t>Bridges</a:t>
            </a:r>
          </a:p>
          <a:p>
            <a:pPr marL="309333" lvl="1" indent="-102110">
              <a:buFontTx/>
              <a:buChar char="•"/>
            </a:pPr>
            <a:r>
              <a:rPr lang="en-US" sz="900" dirty="0">
                <a:solidFill>
                  <a:srgbClr val="000000"/>
                </a:solidFill>
                <a:cs typeface="Times New Roman" pitchFamily="18" charset="0"/>
              </a:rPr>
              <a:t>Dentures</a:t>
            </a:r>
          </a:p>
          <a:p>
            <a:pPr marL="309333" lvl="1" indent="-102110">
              <a:buFontTx/>
              <a:buChar char="•"/>
            </a:pPr>
            <a:r>
              <a:rPr lang="en-US" sz="900" dirty="0">
                <a:solidFill>
                  <a:srgbClr val="000000"/>
                </a:solidFill>
                <a:cs typeface="Times New Roman" pitchFamily="18" charset="0"/>
              </a:rPr>
              <a:t>Caps or crowns</a:t>
            </a:r>
          </a:p>
          <a:p>
            <a:pPr marL="309333" lvl="1" indent="-102110">
              <a:buFontTx/>
              <a:buChar char="•"/>
            </a:pPr>
            <a:r>
              <a:rPr lang="en-US" sz="900" dirty="0">
                <a:solidFill>
                  <a:srgbClr val="000000"/>
                </a:solidFill>
                <a:cs typeface="Times New Roman" pitchFamily="18" charset="0"/>
              </a:rPr>
              <a:t>Braces</a:t>
            </a:r>
          </a:p>
          <a:p>
            <a:r>
              <a:rPr lang="en-US" sz="900" dirty="0">
                <a:solidFill>
                  <a:srgbClr val="000000"/>
                </a:solidFill>
                <a:cs typeface="Times New Roman" pitchFamily="18" charset="0"/>
              </a:rPr>
              <a:t>If excessive sticking or damage to dental work occurs, patients should discontinue use and consult a dentist.</a:t>
            </a: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0642" name="Rectangle 7"/>
          <p:cNvSpPr>
            <a:spLocks noGrp="1" noChangeArrowheads="1"/>
          </p:cNvSpPr>
          <p:nvPr>
            <p:ph type="sldNum" sz="quarter" idx="5"/>
          </p:nvPr>
        </p:nvSpPr>
        <p:spPr>
          <a:noFill/>
        </p:spPr>
        <p:txBody>
          <a:bodyPr/>
          <a:lstStyle/>
          <a:p>
            <a:fld id="{D11FE1F5-2872-4747-B473-84FCC820769B}" type="slidenum">
              <a:rPr lang="en-US"/>
              <a:pPr/>
              <a:t>14</a:t>
            </a:fld>
            <a:endParaRPr lang="en-US"/>
          </a:p>
        </p:txBody>
      </p:sp>
      <p:sp>
        <p:nvSpPr>
          <p:cNvPr id="240643" name="Rectangle 7"/>
          <p:cNvSpPr txBox="1">
            <a:spLocks noGrp="1" noChangeArrowheads="1"/>
          </p:cNvSpPr>
          <p:nvPr/>
        </p:nvSpPr>
        <p:spPr bwMode="auto">
          <a:xfrm>
            <a:off x="3885903" y="8685893"/>
            <a:ext cx="2972097" cy="458107"/>
          </a:xfrm>
          <a:prstGeom prst="rect">
            <a:avLst/>
          </a:prstGeom>
          <a:noFill/>
          <a:ln w="9525">
            <a:noFill/>
            <a:miter lim="800000"/>
            <a:headEnd/>
            <a:tailEnd/>
          </a:ln>
        </p:spPr>
        <p:txBody>
          <a:bodyPr lIns="91380" tIns="45690" rIns="91380" bIns="45690" anchor="b"/>
          <a:lstStyle/>
          <a:p>
            <a:pPr algn="r" defTabSz="914485">
              <a:spcBef>
                <a:spcPct val="0"/>
              </a:spcBef>
            </a:pPr>
            <a:fld id="{89967537-B32B-4F8C-B808-17197DB67FE7}" type="slidenum">
              <a:rPr lang="en-US" sz="1100">
                <a:latin typeface="Tahoma" charset="0"/>
                <a:cs typeface="Arial" charset="0"/>
              </a:rPr>
              <a:pPr algn="r" defTabSz="914485">
                <a:spcBef>
                  <a:spcPct val="0"/>
                </a:spcBef>
              </a:pPr>
              <a:t>14</a:t>
            </a:fld>
            <a:endParaRPr lang="en-US" sz="1100" dirty="0">
              <a:latin typeface="Tahoma" charset="0"/>
              <a:cs typeface="Arial" charset="0"/>
            </a:endParaRPr>
          </a:p>
        </p:txBody>
      </p:sp>
      <p:sp>
        <p:nvSpPr>
          <p:cNvPr id="240644" name="Rectangle 2"/>
          <p:cNvSpPr>
            <a:spLocks noGrp="1" noRot="1" noChangeAspect="1" noChangeArrowheads="1" noTextEdit="1"/>
          </p:cNvSpPr>
          <p:nvPr>
            <p:ph type="sldImg"/>
          </p:nvPr>
        </p:nvSpPr>
        <p:spPr>
          <a:xfrm>
            <a:off x="1762126" y="684893"/>
            <a:ext cx="3332262" cy="2538488"/>
          </a:xfrm>
          <a:ln/>
        </p:spPr>
      </p:sp>
      <p:sp>
        <p:nvSpPr>
          <p:cNvPr id="240645" name="Rectangle 3"/>
          <p:cNvSpPr>
            <a:spLocks noGrp="1" noChangeArrowheads="1"/>
          </p:cNvSpPr>
          <p:nvPr>
            <p:ph type="body" idx="1"/>
          </p:nvPr>
        </p:nvSpPr>
        <p:spPr>
          <a:xfrm>
            <a:off x="558107" y="3374572"/>
            <a:ext cx="5889128" cy="5084536"/>
          </a:xfrm>
          <a:noFill/>
        </p:spPr>
        <p:txBody>
          <a:bodyPr lIns="91380" tIns="45690" rIns="91380" bIns="45690"/>
          <a:lstStyle/>
          <a:p>
            <a:pPr>
              <a:tabLst>
                <a:tab pos="309333" algn="l"/>
                <a:tab pos="3303556" algn="l"/>
              </a:tabLst>
            </a:pPr>
            <a:r>
              <a:rPr lang="en-US" sz="900" dirty="0"/>
              <a:t>FDA approved for use without a prescription: 2002	</a:t>
            </a:r>
          </a:p>
          <a:p>
            <a:pPr>
              <a:tabLst>
                <a:tab pos="309333" algn="l"/>
                <a:tab pos="3303556" algn="l"/>
              </a:tabLst>
            </a:pPr>
            <a:r>
              <a:rPr lang="en-US" sz="900" dirty="0"/>
              <a:t>Available strengths: 2 mg, 4 mg </a:t>
            </a:r>
          </a:p>
          <a:p>
            <a:pPr>
              <a:tabLst>
                <a:tab pos="309333" algn="l"/>
                <a:tab pos="3303556" algn="l"/>
              </a:tabLst>
            </a:pPr>
            <a:r>
              <a:rPr lang="en-US" sz="900" dirty="0"/>
              <a:t>Generic lozenge available: 2006</a:t>
            </a:r>
          </a:p>
          <a:p>
            <a:pPr>
              <a:tabLst>
                <a:tab pos="309333" algn="l"/>
                <a:tab pos="3303556" algn="l"/>
              </a:tabLst>
            </a:pPr>
            <a:r>
              <a:rPr lang="en-US" sz="900" dirty="0"/>
              <a:t>Available flavors: </a:t>
            </a:r>
            <a:r>
              <a:rPr lang="en-US" sz="900" b="1" i="1" dirty="0"/>
              <a:t>Commit lozenge</a:t>
            </a:r>
            <a:r>
              <a:rPr lang="en-US" sz="900" dirty="0"/>
              <a:t>: original (light mint); mint; cherry; cappuccino.  </a:t>
            </a:r>
            <a:r>
              <a:rPr lang="en-US" sz="900" b="1" i="1" dirty="0"/>
              <a:t>Generic lozenge</a:t>
            </a:r>
            <a:r>
              <a:rPr lang="en-US" sz="900" dirty="0"/>
              <a:t>: original; mint</a:t>
            </a:r>
          </a:p>
          <a:p>
            <a:pPr>
              <a:tabLst>
                <a:tab pos="309333" algn="l"/>
                <a:tab pos="3303556" algn="l"/>
              </a:tabLst>
            </a:pPr>
            <a:r>
              <a:rPr lang="en-US" sz="900" b="1" dirty="0">
                <a:solidFill>
                  <a:srgbClr val="000000"/>
                </a:solidFill>
                <a:cs typeface="Times New Roman" pitchFamily="18" charset="0"/>
              </a:rPr>
              <a:t>Description of Product</a:t>
            </a:r>
            <a:endParaRPr lang="en-US" sz="900" dirty="0">
              <a:cs typeface="Times New Roman" pitchFamily="18" charset="0"/>
            </a:endParaRPr>
          </a:p>
          <a:p>
            <a:pPr>
              <a:tabLst>
                <a:tab pos="309333" algn="l"/>
                <a:tab pos="3303556" algn="l"/>
              </a:tabLst>
            </a:pPr>
            <a:r>
              <a:rPr lang="en-US" sz="900" dirty="0"/>
              <a:t>Nicotine </a:t>
            </a:r>
            <a:r>
              <a:rPr lang="en-US" sz="900" dirty="0" err="1"/>
              <a:t>polacrilex</a:t>
            </a:r>
            <a:r>
              <a:rPr lang="en-US" sz="900" dirty="0"/>
              <a:t> (</a:t>
            </a:r>
            <a:r>
              <a:rPr lang="en-US" sz="900" i="1" dirty="0" err="1"/>
              <a:t>pol</a:t>
            </a:r>
            <a:r>
              <a:rPr lang="en-US" sz="900" i="1" dirty="0" err="1">
                <a:cs typeface="Arial" charset="0"/>
              </a:rPr>
              <a:t>é</a:t>
            </a:r>
            <a:r>
              <a:rPr lang="en-US" sz="900" i="1" dirty="0"/>
              <a:t>-ah-</a:t>
            </a:r>
            <a:r>
              <a:rPr lang="en-US" sz="900" i="1" dirty="0" err="1"/>
              <a:t>kril</a:t>
            </a:r>
            <a:r>
              <a:rPr lang="en-US" sz="900" i="1" dirty="0"/>
              <a:t>-ex</a:t>
            </a:r>
            <a:r>
              <a:rPr lang="en-US" sz="900" dirty="0"/>
              <a:t>) is a </a:t>
            </a:r>
            <a:r>
              <a:rPr lang="en-US" sz="900" dirty="0">
                <a:solidFill>
                  <a:srgbClr val="000000"/>
                </a:solidFill>
                <a:cs typeface="Times New Roman" pitchFamily="18" charset="0"/>
              </a:rPr>
              <a:t>resin complex of nicotine and </a:t>
            </a:r>
            <a:r>
              <a:rPr lang="en-US" sz="900" dirty="0" err="1">
                <a:solidFill>
                  <a:srgbClr val="000000"/>
                </a:solidFill>
                <a:cs typeface="Times New Roman" pitchFamily="18" charset="0"/>
              </a:rPr>
              <a:t>polacrilin</a:t>
            </a:r>
            <a:r>
              <a:rPr lang="en-US" sz="900" dirty="0">
                <a:solidFill>
                  <a:srgbClr val="000000"/>
                </a:solidFill>
                <a:cs typeface="Times New Roman" pitchFamily="18" charset="0"/>
              </a:rPr>
              <a:t> in a sugar-free (contains aspartame</a:t>
            </a:r>
            <a:r>
              <a:rPr lang="en-US" sz="900" dirty="0">
                <a:cs typeface="Times New Roman" pitchFamily="18" charset="0"/>
              </a:rPr>
              <a:t>) mint (various), cappuccino,</a:t>
            </a:r>
            <a:r>
              <a:rPr lang="en-US" sz="900" dirty="0">
                <a:solidFill>
                  <a:srgbClr val="000000"/>
                </a:solidFill>
                <a:cs typeface="Times New Roman" pitchFamily="18" charset="0"/>
              </a:rPr>
              <a:t> or cherry flavored lozenge. The lozenge is meant to be consumed like hard candy or other medicinal lozenges (e.g., sucked and moved from side to side in the mouth until it dissolves). Because t</a:t>
            </a:r>
            <a:r>
              <a:rPr lang="en-US" sz="900" dirty="0"/>
              <a:t>he nicotine lozenge dissolves completely, it delivers approximately 25% more nicotine than does an equivalent dose of nicotine gum (</a:t>
            </a:r>
            <a:r>
              <a:rPr lang="en-US" sz="900" dirty="0" err="1"/>
              <a:t>Choi</a:t>
            </a:r>
            <a:r>
              <a:rPr lang="en-US" sz="900" dirty="0"/>
              <a:t> et al., 2003). Like the nicotine gum, the lozenge also contains buffering agents (sodium carbonate and potassium bicarbonate) to increase salivary pH, thereby enhancing </a:t>
            </a:r>
            <a:r>
              <a:rPr lang="en-US" sz="900" dirty="0" err="1"/>
              <a:t>buccal</a:t>
            </a:r>
            <a:r>
              <a:rPr lang="en-US" sz="900" dirty="0"/>
              <a:t> absorption of the nicotine.</a:t>
            </a:r>
          </a:p>
          <a:p>
            <a:pPr>
              <a:tabLst>
                <a:tab pos="309333" algn="l"/>
                <a:tab pos="3303556" algn="l"/>
              </a:tabLst>
            </a:pPr>
            <a:endParaRPr lang="en-US" sz="900" dirty="0"/>
          </a:p>
          <a:p>
            <a:pPr>
              <a:tabLst>
                <a:tab pos="309333" algn="l"/>
                <a:tab pos="3303556" algn="l"/>
              </a:tabLst>
            </a:pPr>
            <a:r>
              <a:rPr lang="en-US" altLang="en-US" sz="900" b="1" dirty="0"/>
              <a:t>Clinical Efficacy </a:t>
            </a:r>
            <a:r>
              <a:rPr lang="en-US" altLang="en-US" sz="900" dirty="0"/>
              <a:t>(Fiore et al., 2008)</a:t>
            </a:r>
          </a:p>
          <a:p>
            <a:pPr>
              <a:tabLst>
                <a:tab pos="309333" algn="l"/>
                <a:tab pos="3303556" algn="l"/>
              </a:tabLst>
            </a:pPr>
            <a:r>
              <a:rPr lang="en-US" altLang="en-US" sz="900" dirty="0">
                <a:sym typeface="Symbol" pitchFamily="18" charset="2"/>
              </a:rPr>
              <a:t>Data from a large randomized clinical trial suggest the nicotine lozenge</a:t>
            </a:r>
            <a:r>
              <a:rPr lang="en-US" altLang="en-US" sz="900" dirty="0"/>
              <a:t> improves quit rates significantly compared to placebo. The effectiveness at 6-months post-quit date are as follows:</a:t>
            </a:r>
          </a:p>
          <a:p>
            <a:pPr>
              <a:tabLst>
                <a:tab pos="309333" algn="l"/>
                <a:tab pos="3303556" algn="l"/>
              </a:tabLst>
            </a:pPr>
            <a:endParaRPr lang="en-US" sz="900" dirty="0"/>
          </a:p>
          <a:p>
            <a:pPr>
              <a:tabLst>
                <a:tab pos="309333" algn="l"/>
                <a:tab pos="3303556" algn="l"/>
              </a:tabLst>
            </a:pPr>
            <a:r>
              <a:rPr lang="en-US" sz="800" dirty="0"/>
              <a:t> </a:t>
            </a:r>
          </a:p>
          <a:p>
            <a:pPr>
              <a:tabLst>
                <a:tab pos="309333" algn="l"/>
                <a:tab pos="3303556" algn="l"/>
              </a:tabLst>
            </a:pPr>
            <a:endParaRPr lang="en-US" sz="800" dirty="0"/>
          </a:p>
          <a:p>
            <a:pPr>
              <a:tabLst>
                <a:tab pos="309333" algn="l"/>
                <a:tab pos="3303556" algn="l"/>
              </a:tabLst>
            </a:pPr>
            <a:endParaRPr lang="en-US" sz="800" dirty="0"/>
          </a:p>
          <a:p>
            <a:pPr>
              <a:tabLst>
                <a:tab pos="309333" algn="l"/>
                <a:tab pos="3303556" algn="l"/>
              </a:tabLst>
            </a:pPr>
            <a:endParaRPr lang="en-US" sz="800" dirty="0"/>
          </a:p>
          <a:p>
            <a:pPr>
              <a:tabLst>
                <a:tab pos="309333" algn="l"/>
                <a:tab pos="3303556" algn="l"/>
              </a:tabLst>
            </a:pPr>
            <a:endParaRPr lang="en-US" sz="800" dirty="0"/>
          </a:p>
          <a:p>
            <a:pPr>
              <a:tabLst>
                <a:tab pos="309333" algn="l"/>
                <a:tab pos="3303556" algn="l"/>
              </a:tabLst>
            </a:pPr>
            <a:endParaRPr lang="en-US" sz="800" dirty="0"/>
          </a:p>
          <a:p>
            <a:pPr>
              <a:tabLst>
                <a:tab pos="309333" algn="l"/>
                <a:tab pos="3303556" algn="l"/>
              </a:tabLst>
            </a:pPr>
            <a:endParaRPr lang="en-US" sz="800" dirty="0"/>
          </a:p>
          <a:p>
            <a:pPr>
              <a:tabLst>
                <a:tab pos="309333" algn="l"/>
                <a:tab pos="3303556" algn="l"/>
              </a:tabLst>
            </a:pPr>
            <a:endParaRPr lang="en-US" sz="800" dirty="0"/>
          </a:p>
          <a:p>
            <a:pPr>
              <a:tabLst>
                <a:tab pos="309333" algn="l"/>
                <a:tab pos="3303556" algn="l"/>
              </a:tabLst>
            </a:pPr>
            <a:endParaRPr lang="en-US" sz="800" dirty="0"/>
          </a:p>
          <a:p>
            <a:pPr>
              <a:tabLst>
                <a:tab pos="309333" algn="l"/>
                <a:tab pos="3303556" algn="l"/>
              </a:tabLst>
            </a:pPr>
            <a:endParaRPr lang="en-US" sz="800" dirty="0"/>
          </a:p>
          <a:p>
            <a:pPr>
              <a:tabLst>
                <a:tab pos="309333" algn="l"/>
                <a:tab pos="3303556" algn="l"/>
              </a:tabLst>
            </a:pPr>
            <a:endParaRPr lang="en-US" sz="800" dirty="0"/>
          </a:p>
          <a:p>
            <a:pPr>
              <a:tabLst>
                <a:tab pos="309333" algn="l"/>
                <a:tab pos="3303556" algn="l"/>
              </a:tabLst>
            </a:pPr>
            <a:r>
              <a:rPr lang="en-US" sz="800" dirty="0" err="1"/>
              <a:t>Choi</a:t>
            </a:r>
            <a:r>
              <a:rPr lang="en-US" sz="800" dirty="0"/>
              <a:t> JH, </a:t>
            </a:r>
            <a:r>
              <a:rPr lang="en-US" sz="800" dirty="0" err="1"/>
              <a:t>Dresler</a:t>
            </a:r>
            <a:r>
              <a:rPr lang="en-US" sz="800" dirty="0"/>
              <a:t> CM, Norton MR, </a:t>
            </a:r>
            <a:r>
              <a:rPr lang="en-US" sz="800" dirty="0" err="1"/>
              <a:t>Strahs</a:t>
            </a:r>
            <a:r>
              <a:rPr lang="en-US" sz="800" dirty="0"/>
              <a:t> KR. (2003). Pharmacokinetics of a nicotine </a:t>
            </a:r>
            <a:r>
              <a:rPr lang="en-US" sz="800" dirty="0" err="1"/>
              <a:t>polacrilex</a:t>
            </a:r>
            <a:r>
              <a:rPr lang="en-US" sz="800" dirty="0"/>
              <a:t> lozenge. </a:t>
            </a:r>
            <a:r>
              <a:rPr lang="en-US" sz="800" i="1" dirty="0"/>
              <a:t>Nicotine </a:t>
            </a:r>
            <a:r>
              <a:rPr lang="en-US" sz="800" i="1" dirty="0" err="1"/>
              <a:t>Tob</a:t>
            </a:r>
            <a:r>
              <a:rPr lang="en-US" sz="800" i="1" dirty="0"/>
              <a:t> Res</a:t>
            </a:r>
            <a:r>
              <a:rPr lang="en-US" sz="800" dirty="0"/>
              <a:t> 5:635</a:t>
            </a:r>
            <a:r>
              <a:rPr lang="en-US" sz="800" dirty="0">
                <a:cs typeface="Arial" charset="0"/>
              </a:rPr>
              <a:t>–</a:t>
            </a:r>
            <a:r>
              <a:rPr lang="en-US" sz="800" dirty="0"/>
              <a:t>644. </a:t>
            </a:r>
            <a:endParaRPr lang="en-US" altLang="en-US" sz="800" dirty="0"/>
          </a:p>
          <a:p>
            <a:pPr>
              <a:tabLst>
                <a:tab pos="309333" algn="l"/>
                <a:tab pos="3303556" algn="l"/>
              </a:tabLst>
            </a:pPr>
            <a:r>
              <a:rPr lang="en-US" sz="800" dirty="0"/>
              <a:t>Fiore MC, </a:t>
            </a:r>
            <a:r>
              <a:rPr lang="en-US" sz="800" dirty="0" err="1"/>
              <a:t>Jaén</a:t>
            </a:r>
            <a:r>
              <a:rPr lang="en-US" sz="800" dirty="0"/>
              <a:t> CR, Baker TB, et al. (2008). </a:t>
            </a:r>
            <a:r>
              <a:rPr lang="en-US" sz="800" i="1" dirty="0"/>
              <a:t>Treating Tobacco Use and Dependence: 2008 Update. Clinical Practice Guideline.</a:t>
            </a:r>
            <a:r>
              <a:rPr lang="en-US" sz="800" dirty="0"/>
              <a:t> Rockville, MD: U.S. Department of Health and Human Services. Public Health Service.</a:t>
            </a:r>
          </a:p>
        </p:txBody>
      </p:sp>
      <p:graphicFrame>
        <p:nvGraphicFramePr>
          <p:cNvPr id="2005015" name="Group 23"/>
          <p:cNvGraphicFramePr>
            <a:graphicFrameLocks noGrp="1"/>
          </p:cNvGraphicFramePr>
          <p:nvPr/>
        </p:nvGraphicFramePr>
        <p:xfrm>
          <a:off x="919758" y="6026453"/>
          <a:ext cx="4982766" cy="1023317"/>
        </p:xfrm>
        <a:graphic>
          <a:graphicData uri="http://schemas.openxmlformats.org/drawingml/2006/table">
            <a:tbl>
              <a:tblPr/>
              <a:tblGrid>
                <a:gridCol w="1512094"/>
                <a:gridCol w="1512094"/>
                <a:gridCol w="1958578"/>
              </a:tblGrid>
              <a:tr h="356810">
                <a:tc>
                  <a:txBody>
                    <a:bodyPr/>
                    <a:lstStyle/>
                    <a:p>
                      <a:pPr marL="0" marR="0" lvl="0" indent="0" algn="l" defTabSz="957263" rtl="0" eaLnBrk="1" fontAlgn="base" latinLnBrk="0" hangingPunct="1">
                        <a:lnSpc>
                          <a:spcPct val="100000"/>
                        </a:lnSpc>
                        <a:spcBef>
                          <a:spcPct val="0"/>
                        </a:spcBef>
                        <a:spcAft>
                          <a:spcPct val="0"/>
                        </a:spcAft>
                        <a:buClrTx/>
                        <a:buSzTx/>
                        <a:buFontTx/>
                        <a:buNone/>
                        <a:tabLst/>
                      </a:pPr>
                      <a:r>
                        <a:rPr kumimoji="1" lang="en-US" sz="900" b="1" i="0" u="none" strike="noStrike" cap="none" normalizeH="0" baseline="0" smtClean="0">
                          <a:ln>
                            <a:noFill/>
                          </a:ln>
                          <a:solidFill>
                            <a:schemeClr val="tx1"/>
                          </a:solidFill>
                          <a:effectLst/>
                          <a:latin typeface="Arial" charset="0"/>
                          <a:cs typeface="Arial" charset="0"/>
                        </a:rPr>
                        <a:t>Treatment</a:t>
                      </a:r>
                    </a:p>
                  </a:txBody>
                  <a:tcPr marL="84153" marR="84153" marT="44147" marB="44147" horzOverflow="overflow">
                    <a:lnL w="1270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2F2F2"/>
                    </a:solidFill>
                  </a:tcPr>
                </a:tc>
                <a:tc>
                  <a:txBody>
                    <a:bodyPr/>
                    <a:lstStyle/>
                    <a:p>
                      <a:pPr marL="0" marR="0" lvl="0" indent="0" algn="ctr" defTabSz="957263" rtl="0" eaLnBrk="1" fontAlgn="base" latinLnBrk="0" hangingPunct="1">
                        <a:lnSpc>
                          <a:spcPct val="100000"/>
                        </a:lnSpc>
                        <a:spcBef>
                          <a:spcPct val="0"/>
                        </a:spcBef>
                        <a:spcAft>
                          <a:spcPct val="0"/>
                        </a:spcAft>
                        <a:buClrTx/>
                        <a:buSzTx/>
                        <a:buFontTx/>
                        <a:buNone/>
                        <a:tabLst/>
                      </a:pPr>
                      <a:r>
                        <a:rPr kumimoji="1" lang="en-US" sz="900" b="1" i="0" u="none" strike="noStrike" cap="none" normalizeH="0" baseline="0" smtClean="0">
                          <a:ln>
                            <a:noFill/>
                          </a:ln>
                          <a:solidFill>
                            <a:schemeClr val="tx1"/>
                          </a:solidFill>
                          <a:effectLst/>
                          <a:latin typeface="Arial" charset="0"/>
                          <a:cs typeface="Arial" charset="0"/>
                        </a:rPr>
                        <a:t>Odds ratio </a:t>
                      </a:r>
                    </a:p>
                    <a:p>
                      <a:pPr marL="0" marR="0" lvl="0" indent="0" algn="ctr" defTabSz="957263" rtl="0" eaLnBrk="1" fontAlgn="base" latinLnBrk="0" hangingPunct="1">
                        <a:lnSpc>
                          <a:spcPct val="100000"/>
                        </a:lnSpc>
                        <a:spcBef>
                          <a:spcPct val="0"/>
                        </a:spcBef>
                        <a:spcAft>
                          <a:spcPct val="0"/>
                        </a:spcAft>
                        <a:buClrTx/>
                        <a:buSzTx/>
                        <a:buFontTx/>
                        <a:buNone/>
                        <a:tabLst/>
                      </a:pPr>
                      <a:r>
                        <a:rPr kumimoji="1" lang="en-US" sz="900" b="1" i="0" u="none" strike="noStrike" cap="none" normalizeH="0" baseline="0" smtClean="0">
                          <a:ln>
                            <a:noFill/>
                          </a:ln>
                          <a:solidFill>
                            <a:schemeClr val="tx1"/>
                          </a:solidFill>
                          <a:effectLst/>
                          <a:latin typeface="Arial" charset="0"/>
                          <a:cs typeface="Arial" charset="0"/>
                        </a:rPr>
                        <a:t>(95% CI) </a:t>
                      </a:r>
                    </a:p>
                  </a:txBody>
                  <a:tcPr marL="84153" marR="84153" marT="44147" marB="44147" horzOverflow="overflow">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2F2F2"/>
                    </a:solidFill>
                  </a:tcPr>
                </a:tc>
                <a:tc>
                  <a:txBody>
                    <a:bodyPr/>
                    <a:lstStyle/>
                    <a:p>
                      <a:pPr marL="0" marR="0" lvl="0" indent="0" algn="ctr" defTabSz="957263" rtl="0" eaLnBrk="1" fontAlgn="base" latinLnBrk="0" hangingPunct="1">
                        <a:lnSpc>
                          <a:spcPct val="100000"/>
                        </a:lnSpc>
                        <a:spcBef>
                          <a:spcPct val="0"/>
                        </a:spcBef>
                        <a:spcAft>
                          <a:spcPct val="0"/>
                        </a:spcAft>
                        <a:buClrTx/>
                        <a:buSzTx/>
                        <a:buFontTx/>
                        <a:buNone/>
                        <a:tabLst/>
                      </a:pPr>
                      <a:r>
                        <a:rPr kumimoji="1" lang="en-US" sz="900" b="1" i="0" u="none" strike="noStrike" cap="none" normalizeH="0" baseline="0" smtClean="0">
                          <a:ln>
                            <a:noFill/>
                          </a:ln>
                          <a:solidFill>
                            <a:schemeClr val="tx1"/>
                          </a:solidFill>
                          <a:effectLst/>
                          <a:latin typeface="Arial" charset="0"/>
                          <a:cs typeface="Arial" charset="0"/>
                        </a:rPr>
                        <a:t>Continuous 6-month abstinence rate (active / placebo)</a:t>
                      </a:r>
                    </a:p>
                  </a:txBody>
                  <a:tcPr marL="84153" marR="84153" marT="44147" marB="44147" horzOverflow="overflow">
                    <a:lnL w="635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2F2F2"/>
                    </a:solidFill>
                  </a:tcPr>
                </a:tc>
              </a:tr>
              <a:tr h="347738">
                <a:tc>
                  <a:txBody>
                    <a:bodyPr/>
                    <a:lstStyle/>
                    <a:p>
                      <a:pPr marL="0" marR="0" lvl="0" indent="0" algn="l" defTabSz="957263" rtl="0" eaLnBrk="1" fontAlgn="base" latinLnBrk="0" hangingPunct="1">
                        <a:lnSpc>
                          <a:spcPct val="100000"/>
                        </a:lnSpc>
                        <a:spcBef>
                          <a:spcPct val="0"/>
                        </a:spcBef>
                        <a:spcAft>
                          <a:spcPct val="0"/>
                        </a:spcAft>
                        <a:buClrTx/>
                        <a:buSzTx/>
                        <a:buFontTx/>
                        <a:buNone/>
                        <a:tabLst/>
                      </a:pPr>
                      <a:r>
                        <a:rPr kumimoji="1" lang="en-US" sz="900" b="0" i="0" u="none" strike="noStrike" cap="none" normalizeH="0" baseline="0" smtClean="0">
                          <a:ln>
                            <a:noFill/>
                          </a:ln>
                          <a:solidFill>
                            <a:schemeClr val="tx1"/>
                          </a:solidFill>
                          <a:effectLst/>
                          <a:latin typeface="Arial" charset="0"/>
                          <a:cs typeface="Arial" charset="0"/>
                        </a:rPr>
                        <a:t>Nicotine lozenge (2 mg)</a:t>
                      </a:r>
                    </a:p>
                  </a:txBody>
                  <a:tcPr marL="84153" marR="84153" marT="44147" marB="44147" anchor="ctr" horzOverflow="overflow">
                    <a:lnL w="1270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57263" rtl="0" eaLnBrk="1" fontAlgn="base" latinLnBrk="0" hangingPunct="1">
                        <a:lnSpc>
                          <a:spcPct val="100000"/>
                        </a:lnSpc>
                        <a:spcBef>
                          <a:spcPct val="0"/>
                        </a:spcBef>
                        <a:spcAft>
                          <a:spcPct val="0"/>
                        </a:spcAft>
                        <a:buClrTx/>
                        <a:buSzTx/>
                        <a:buFontTx/>
                        <a:buNone/>
                        <a:tabLst/>
                      </a:pPr>
                      <a:r>
                        <a:rPr kumimoji="1" lang="en-US" sz="900" b="0" i="0" u="none" strike="noStrike" cap="none" normalizeH="0" baseline="0" smtClean="0">
                          <a:ln>
                            <a:noFill/>
                          </a:ln>
                          <a:solidFill>
                            <a:schemeClr val="tx1"/>
                          </a:solidFill>
                          <a:effectLst/>
                          <a:latin typeface="Arial" charset="0"/>
                          <a:cs typeface="Arial" charset="0"/>
                        </a:rPr>
                        <a:t>2.0 (1.4–2.8)</a:t>
                      </a:r>
                    </a:p>
                  </a:txBody>
                  <a:tcPr marL="84153" marR="84153" marT="44147" marB="44147" anchor="ctr" horzOverflow="overflow">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57263" rtl="0" eaLnBrk="1" fontAlgn="base" latinLnBrk="0" hangingPunct="1">
                        <a:lnSpc>
                          <a:spcPct val="100000"/>
                        </a:lnSpc>
                        <a:spcBef>
                          <a:spcPct val="0"/>
                        </a:spcBef>
                        <a:spcAft>
                          <a:spcPct val="0"/>
                        </a:spcAft>
                        <a:buClrTx/>
                        <a:buSzTx/>
                        <a:buFontTx/>
                        <a:buNone/>
                        <a:tabLst/>
                      </a:pPr>
                      <a:r>
                        <a:rPr kumimoji="1" lang="en-US" sz="900" b="0" i="0" u="none" strike="noStrike" cap="none" normalizeH="0" baseline="0" smtClean="0">
                          <a:ln>
                            <a:noFill/>
                          </a:ln>
                          <a:solidFill>
                            <a:schemeClr val="tx1"/>
                          </a:solidFill>
                          <a:effectLst/>
                          <a:latin typeface="Arial" charset="0"/>
                          <a:cs typeface="Arial" charset="0"/>
                        </a:rPr>
                        <a:t>24.2% / 14.4%</a:t>
                      </a:r>
                    </a:p>
                  </a:txBody>
                  <a:tcPr marL="84153" marR="84153" marT="44147" marB="44147" anchor="ctr" horzOverflow="overflow">
                    <a:lnL w="635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a:noFill/>
                    </a:lnTlToBr>
                    <a:lnBlToTr>
                      <a:noFill/>
                    </a:lnBlToTr>
                    <a:noFill/>
                  </a:tcPr>
                </a:tc>
              </a:tr>
              <a:tr h="312965">
                <a:tc>
                  <a:txBody>
                    <a:bodyPr/>
                    <a:lstStyle/>
                    <a:p>
                      <a:pPr marL="0" marR="0" lvl="0" indent="0" algn="l" defTabSz="957263" rtl="0" eaLnBrk="1" fontAlgn="base" latinLnBrk="0" hangingPunct="1">
                        <a:lnSpc>
                          <a:spcPct val="100000"/>
                        </a:lnSpc>
                        <a:spcBef>
                          <a:spcPct val="0"/>
                        </a:spcBef>
                        <a:spcAft>
                          <a:spcPct val="0"/>
                        </a:spcAft>
                        <a:buClrTx/>
                        <a:buSzTx/>
                        <a:buFontTx/>
                        <a:buNone/>
                        <a:tabLst/>
                      </a:pPr>
                      <a:r>
                        <a:rPr kumimoji="1" lang="en-US" sz="900" b="0" i="0" u="none" strike="noStrike" cap="none" normalizeH="0" baseline="0" smtClean="0">
                          <a:ln>
                            <a:noFill/>
                          </a:ln>
                          <a:solidFill>
                            <a:schemeClr val="tx1"/>
                          </a:solidFill>
                          <a:effectLst/>
                          <a:latin typeface="Arial" charset="0"/>
                          <a:cs typeface="Arial" charset="0"/>
                        </a:rPr>
                        <a:t>Nicotine lozenge (4 mg)</a:t>
                      </a:r>
                    </a:p>
                  </a:txBody>
                  <a:tcPr marL="84153" marR="84153" marT="44147" marB="44147" anchor="ctr" horzOverflow="overflow">
                    <a:lnL w="1270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57263" rtl="0" eaLnBrk="1" fontAlgn="base" latinLnBrk="0" hangingPunct="1">
                        <a:lnSpc>
                          <a:spcPct val="100000"/>
                        </a:lnSpc>
                        <a:spcBef>
                          <a:spcPct val="0"/>
                        </a:spcBef>
                        <a:spcAft>
                          <a:spcPct val="0"/>
                        </a:spcAft>
                        <a:buClrTx/>
                        <a:buSzTx/>
                        <a:buFontTx/>
                        <a:buNone/>
                        <a:tabLst/>
                      </a:pPr>
                      <a:r>
                        <a:rPr kumimoji="1" lang="en-US" sz="900" b="0" i="0" u="none" strike="noStrike" cap="none" normalizeH="0" baseline="0" smtClean="0">
                          <a:ln>
                            <a:noFill/>
                          </a:ln>
                          <a:solidFill>
                            <a:schemeClr val="tx1"/>
                          </a:solidFill>
                          <a:effectLst/>
                          <a:latin typeface="Arial" charset="0"/>
                          <a:cs typeface="Arial" charset="0"/>
                        </a:rPr>
                        <a:t>2.8 (1.9–4.0)</a:t>
                      </a:r>
                    </a:p>
                  </a:txBody>
                  <a:tcPr marL="84153" marR="84153" marT="44147" marB="44147" anchor="ctr" horzOverflow="overflow">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57263" rtl="0" eaLnBrk="1" fontAlgn="base" latinLnBrk="0" hangingPunct="1">
                        <a:lnSpc>
                          <a:spcPct val="100000"/>
                        </a:lnSpc>
                        <a:spcBef>
                          <a:spcPct val="0"/>
                        </a:spcBef>
                        <a:spcAft>
                          <a:spcPct val="0"/>
                        </a:spcAft>
                        <a:buClrTx/>
                        <a:buSzTx/>
                        <a:buFontTx/>
                        <a:buNone/>
                        <a:tabLst/>
                      </a:pPr>
                      <a:r>
                        <a:rPr kumimoji="1" lang="en-US" sz="900" b="0" i="0" u="none" strike="noStrike" cap="none" normalizeH="0" baseline="0" smtClean="0">
                          <a:ln>
                            <a:noFill/>
                          </a:ln>
                          <a:solidFill>
                            <a:schemeClr val="tx1"/>
                          </a:solidFill>
                          <a:effectLst/>
                          <a:latin typeface="Arial" charset="0"/>
                          <a:cs typeface="Arial" charset="0"/>
                        </a:rPr>
                        <a:t>23.6% / 10.2%</a:t>
                      </a:r>
                    </a:p>
                  </a:txBody>
                  <a:tcPr marL="84153" marR="84153" marT="44147" marB="44147" anchor="ctr" horzOverflow="overflow">
                    <a:lnL w="635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1666" name="Rectangle 7"/>
          <p:cNvSpPr>
            <a:spLocks noGrp="1" noChangeArrowheads="1"/>
          </p:cNvSpPr>
          <p:nvPr>
            <p:ph type="sldNum" sz="quarter" idx="5"/>
          </p:nvPr>
        </p:nvSpPr>
        <p:spPr>
          <a:noFill/>
        </p:spPr>
        <p:txBody>
          <a:bodyPr/>
          <a:lstStyle/>
          <a:p>
            <a:fld id="{E1C20EB1-C17B-4EDC-A981-9095992443F4}" type="slidenum">
              <a:rPr lang="en-US"/>
              <a:pPr/>
              <a:t>15</a:t>
            </a:fld>
            <a:endParaRPr lang="en-US"/>
          </a:p>
        </p:txBody>
      </p:sp>
      <p:sp>
        <p:nvSpPr>
          <p:cNvPr id="241667" name="Rectangle 7"/>
          <p:cNvSpPr txBox="1">
            <a:spLocks noGrp="1" noChangeArrowheads="1"/>
          </p:cNvSpPr>
          <p:nvPr/>
        </p:nvSpPr>
        <p:spPr bwMode="auto">
          <a:xfrm>
            <a:off x="3885903" y="8685893"/>
            <a:ext cx="2972097" cy="458107"/>
          </a:xfrm>
          <a:prstGeom prst="rect">
            <a:avLst/>
          </a:prstGeom>
          <a:noFill/>
          <a:ln w="9525">
            <a:noFill/>
            <a:miter lim="800000"/>
            <a:headEnd/>
            <a:tailEnd/>
          </a:ln>
        </p:spPr>
        <p:txBody>
          <a:bodyPr lIns="91380" tIns="45690" rIns="91380" bIns="45690" anchor="b"/>
          <a:lstStyle/>
          <a:p>
            <a:pPr algn="r" defTabSz="914485">
              <a:spcBef>
                <a:spcPct val="0"/>
              </a:spcBef>
            </a:pPr>
            <a:fld id="{89943F4D-4625-4A1B-A767-68330A6B8EA4}" type="slidenum">
              <a:rPr lang="en-US" sz="1100">
                <a:latin typeface="Tahoma" charset="0"/>
                <a:cs typeface="Arial" charset="0"/>
              </a:rPr>
              <a:pPr algn="r" defTabSz="914485">
                <a:spcBef>
                  <a:spcPct val="0"/>
                </a:spcBef>
              </a:pPr>
              <a:t>15</a:t>
            </a:fld>
            <a:endParaRPr lang="en-US" sz="1100" dirty="0">
              <a:latin typeface="Tahoma" charset="0"/>
              <a:cs typeface="Arial" charset="0"/>
            </a:endParaRPr>
          </a:p>
        </p:txBody>
      </p:sp>
      <p:sp>
        <p:nvSpPr>
          <p:cNvPr id="241668" name="Rectangle 2"/>
          <p:cNvSpPr>
            <a:spLocks noGrp="1" noRot="1" noChangeAspect="1" noChangeArrowheads="1" noTextEdit="1"/>
          </p:cNvSpPr>
          <p:nvPr>
            <p:ph type="sldImg"/>
          </p:nvPr>
        </p:nvSpPr>
        <p:spPr>
          <a:xfrm>
            <a:off x="1757661" y="684893"/>
            <a:ext cx="3332261" cy="2538488"/>
          </a:xfrm>
          <a:ln/>
        </p:spPr>
      </p:sp>
      <p:sp>
        <p:nvSpPr>
          <p:cNvPr id="241669" name="Rectangle 3"/>
          <p:cNvSpPr>
            <a:spLocks noGrp="1" noChangeArrowheads="1"/>
          </p:cNvSpPr>
          <p:nvPr>
            <p:ph type="body" idx="1"/>
          </p:nvPr>
        </p:nvSpPr>
        <p:spPr>
          <a:xfrm>
            <a:off x="522387" y="3374572"/>
            <a:ext cx="5802808" cy="5084536"/>
          </a:xfrm>
          <a:noFill/>
        </p:spPr>
        <p:txBody>
          <a:bodyPr lIns="91380" tIns="45690" rIns="91380" bIns="45690"/>
          <a:lstStyle/>
          <a:p>
            <a:r>
              <a:rPr lang="en-US" sz="900" dirty="0">
                <a:solidFill>
                  <a:srgbClr val="000000"/>
                </a:solidFill>
                <a:cs typeface="Times New Roman" pitchFamily="18" charset="0"/>
              </a:rPr>
              <a:t>Unlike other forms of NRT, for which the number of cigarettes smoked per day is used as the basis for dosing, the recommended dosage of the nicotine lozenge is based on the time to first cigarette of the day (TTFC). Some experts believe that the best indicator of nicotine dependence is the need to smoke soon after </a:t>
            </a:r>
            <a:r>
              <a:rPr lang="en-US" sz="900" dirty="0">
                <a:cs typeface="Times New Roman" pitchFamily="18" charset="0"/>
              </a:rPr>
              <a:t>waking (TTURC, 2007). Based</a:t>
            </a:r>
            <a:r>
              <a:rPr lang="en-US" sz="900" dirty="0">
                <a:solidFill>
                  <a:srgbClr val="000000"/>
                </a:solidFill>
                <a:cs typeface="Times New Roman" pitchFamily="18" charset="0"/>
              </a:rPr>
              <a:t> on this method, individuals who smoke their first cigarette of the day within 30 minutes of waking are considered to be more highly dependent on nicotine than are those who smoke their first cigarette more than 30 minutes after waking. Because the nicotine lozenge has been studied in clinical trials using the TTFC as a dosage selector, the product is licensed for use in the following manner:</a:t>
            </a:r>
          </a:p>
          <a:p>
            <a:endParaRPr lang="en-US" sz="900" dirty="0">
              <a:cs typeface="Times New Roman" pitchFamily="18" charset="0"/>
            </a:endParaRPr>
          </a:p>
          <a:p>
            <a:pPr marL="309333" lvl="1" indent="-102110">
              <a:buFontTx/>
              <a:buChar char="•"/>
            </a:pPr>
            <a:r>
              <a:rPr lang="en-US" sz="900" dirty="0">
                <a:solidFill>
                  <a:srgbClr val="000000"/>
                </a:solidFill>
                <a:cs typeface="Times New Roman" pitchFamily="18" charset="0"/>
              </a:rPr>
              <a:t>Patients who smoke their first cigarette of the day within 30 minutes of waking should use the </a:t>
            </a:r>
            <a:br>
              <a:rPr lang="en-US" sz="900" dirty="0">
                <a:solidFill>
                  <a:srgbClr val="000000"/>
                </a:solidFill>
                <a:cs typeface="Times New Roman" pitchFamily="18" charset="0"/>
              </a:rPr>
            </a:br>
            <a:r>
              <a:rPr lang="en-US" sz="900" dirty="0">
                <a:solidFill>
                  <a:srgbClr val="000000"/>
                </a:solidFill>
                <a:cs typeface="Times New Roman" pitchFamily="18" charset="0"/>
              </a:rPr>
              <a:t>4-mg strength.</a:t>
            </a:r>
          </a:p>
          <a:p>
            <a:pPr marL="309333" lvl="1" indent="-102110">
              <a:buFontTx/>
              <a:buChar char="•"/>
            </a:pPr>
            <a:r>
              <a:rPr lang="en-US" sz="900" dirty="0">
                <a:solidFill>
                  <a:srgbClr val="000000"/>
                </a:solidFill>
                <a:cs typeface="Times New Roman" pitchFamily="18" charset="0"/>
              </a:rPr>
              <a:t>Patients who smoke their first cigarette of the day more than 30 minutes after waking should use the 2-mg strength.</a:t>
            </a:r>
          </a:p>
          <a:p>
            <a:endParaRPr lang="en-US" sz="900" dirty="0">
              <a:solidFill>
                <a:srgbClr val="000000"/>
              </a:solidFill>
              <a:cs typeface="Times New Roman" pitchFamily="18" charset="0"/>
            </a:endParaRPr>
          </a:p>
          <a:p>
            <a:r>
              <a:rPr lang="en-US" sz="800" dirty="0" err="1"/>
              <a:t>Transdisciplinary</a:t>
            </a:r>
            <a:r>
              <a:rPr lang="en-US" sz="800" dirty="0"/>
              <a:t> Tobacco Use Research Center (TTURC) Tobacco Dependence Phenotype Workgroup. (2007). Time to first cigarette in the morning as an index of ability to quit smoking: implications for nicotine dependence. </a:t>
            </a:r>
            <a:r>
              <a:rPr lang="en-US" sz="800" i="1" dirty="0"/>
              <a:t>Nicotine </a:t>
            </a:r>
            <a:r>
              <a:rPr lang="en-US" sz="800" i="1" dirty="0" err="1"/>
              <a:t>Tob</a:t>
            </a:r>
            <a:r>
              <a:rPr lang="en-US" sz="800" i="1" dirty="0"/>
              <a:t> Res </a:t>
            </a:r>
            <a:r>
              <a:rPr lang="en-US" sz="800" dirty="0"/>
              <a:t>9(</a:t>
            </a:r>
            <a:r>
              <a:rPr lang="en-US" sz="800" dirty="0" err="1"/>
              <a:t>Suppl</a:t>
            </a:r>
            <a:r>
              <a:rPr lang="en-US" sz="800" dirty="0"/>
              <a:t> 4):S555</a:t>
            </a:r>
            <a:r>
              <a:rPr lang="en-US" altLang="en-US" sz="800" dirty="0">
                <a:cs typeface="Arial" charset="0"/>
              </a:rPr>
              <a:t>–</a:t>
            </a:r>
            <a:r>
              <a:rPr lang="en-US" sz="800" dirty="0"/>
              <a:t>70.</a:t>
            </a:r>
            <a:endParaRPr lang="en-US" altLang="en-US" sz="800" dirty="0"/>
          </a:p>
          <a:p>
            <a:endParaRPr lang="en-US" altLang="en-US" sz="800"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2690" name="Rectangle 7"/>
          <p:cNvSpPr>
            <a:spLocks noGrp="1" noChangeArrowheads="1"/>
          </p:cNvSpPr>
          <p:nvPr>
            <p:ph type="sldNum" sz="quarter" idx="5"/>
          </p:nvPr>
        </p:nvSpPr>
        <p:spPr>
          <a:noFill/>
        </p:spPr>
        <p:txBody>
          <a:bodyPr/>
          <a:lstStyle/>
          <a:p>
            <a:fld id="{54F796CA-B6F2-46F7-92DF-F603E1349CE7}" type="slidenum">
              <a:rPr lang="en-US"/>
              <a:pPr/>
              <a:t>16</a:t>
            </a:fld>
            <a:endParaRPr lang="en-US"/>
          </a:p>
        </p:txBody>
      </p:sp>
      <p:sp>
        <p:nvSpPr>
          <p:cNvPr id="242691" name="Rectangle 7"/>
          <p:cNvSpPr txBox="1">
            <a:spLocks noGrp="1" noChangeArrowheads="1"/>
          </p:cNvSpPr>
          <p:nvPr/>
        </p:nvSpPr>
        <p:spPr bwMode="auto">
          <a:xfrm>
            <a:off x="3885903" y="8685893"/>
            <a:ext cx="2972097" cy="458107"/>
          </a:xfrm>
          <a:prstGeom prst="rect">
            <a:avLst/>
          </a:prstGeom>
          <a:noFill/>
          <a:ln w="9525">
            <a:noFill/>
            <a:miter lim="800000"/>
            <a:headEnd/>
            <a:tailEnd/>
          </a:ln>
        </p:spPr>
        <p:txBody>
          <a:bodyPr lIns="91380" tIns="45690" rIns="91380" bIns="45690" anchor="b"/>
          <a:lstStyle/>
          <a:p>
            <a:pPr algn="r" defTabSz="914485">
              <a:spcBef>
                <a:spcPct val="0"/>
              </a:spcBef>
            </a:pPr>
            <a:fld id="{EBDC5EF6-3B51-45AB-91FD-C5416649025C}" type="slidenum">
              <a:rPr lang="en-US" sz="1100">
                <a:latin typeface="Tahoma" charset="0"/>
                <a:cs typeface="Arial" charset="0"/>
              </a:rPr>
              <a:pPr algn="r" defTabSz="914485">
                <a:spcBef>
                  <a:spcPct val="0"/>
                </a:spcBef>
              </a:pPr>
              <a:t>16</a:t>
            </a:fld>
            <a:endParaRPr lang="en-US" sz="1100" dirty="0">
              <a:latin typeface="Tahoma" charset="0"/>
              <a:cs typeface="Arial" charset="0"/>
            </a:endParaRPr>
          </a:p>
        </p:txBody>
      </p:sp>
      <p:sp>
        <p:nvSpPr>
          <p:cNvPr id="242692" name="Rectangle 2"/>
          <p:cNvSpPr>
            <a:spLocks noGrp="1" noRot="1" noChangeAspect="1" noChangeArrowheads="1" noTextEdit="1"/>
          </p:cNvSpPr>
          <p:nvPr>
            <p:ph type="sldImg"/>
          </p:nvPr>
        </p:nvSpPr>
        <p:spPr>
          <a:xfrm>
            <a:off x="1757661" y="684893"/>
            <a:ext cx="3332261" cy="2538488"/>
          </a:xfrm>
          <a:ln/>
        </p:spPr>
      </p:sp>
      <p:sp>
        <p:nvSpPr>
          <p:cNvPr id="242693" name="Rectangle 3"/>
          <p:cNvSpPr>
            <a:spLocks noGrp="1" noChangeArrowheads="1"/>
          </p:cNvSpPr>
          <p:nvPr>
            <p:ph type="body" idx="1"/>
          </p:nvPr>
        </p:nvSpPr>
        <p:spPr>
          <a:noFill/>
        </p:spPr>
        <p:txBody>
          <a:bodyPr lIns="91380" tIns="45690" rIns="91380" bIns="45690"/>
          <a:lstStyle/>
          <a:p>
            <a:r>
              <a:rPr lang="en-US" altLang="en-US" sz="900" dirty="0"/>
              <a:t>Patients using the nicotine lozenge are more likely to quit successfully if they use the lozenge on a fixed schedule rather than as needed. This slide shows the manufacturer’s recommended dosing schedule. </a:t>
            </a:r>
            <a:r>
              <a:rPr lang="en-US" sz="900" dirty="0"/>
              <a:t>During the initial 6 weeks of therapy, patients should suck on one lozenge every 1</a:t>
            </a:r>
            <a:r>
              <a:rPr lang="en-US" sz="900" dirty="0">
                <a:cs typeface="Arial" charset="0"/>
              </a:rPr>
              <a:t>–</a:t>
            </a:r>
            <a:r>
              <a:rPr lang="en-US" sz="900" dirty="0"/>
              <a:t>2 hours (while awake). In general, this amounts to </a:t>
            </a:r>
            <a:r>
              <a:rPr lang="en-US" sz="900" dirty="0">
                <a:solidFill>
                  <a:srgbClr val="000000"/>
                </a:solidFill>
                <a:cs typeface="Times New Roman" pitchFamily="18" charset="0"/>
              </a:rPr>
              <a:t>at least nine lozenges daily. </a:t>
            </a:r>
            <a:r>
              <a:rPr lang="en-US" altLang="en-US" sz="900" dirty="0"/>
              <a:t>Patients can use additional lozenges (up to 5 lozenges in 6 hours or a maximum of 20 lozenges per day) if cravings occur between the scheduled doses. </a:t>
            </a:r>
          </a:p>
          <a:p>
            <a:endParaRPr lang="en-US" sz="900" dirty="0"/>
          </a:p>
          <a:p>
            <a:r>
              <a:rPr lang="en-US" sz="900" dirty="0"/>
              <a:t>Patients should gradually increase the interval between doses using the following schedule:</a:t>
            </a:r>
          </a:p>
          <a:p>
            <a:pPr marL="309333" lvl="1" indent="-102110">
              <a:buFontTx/>
              <a:buChar char="•"/>
            </a:pPr>
            <a:r>
              <a:rPr lang="en-US" sz="900" dirty="0"/>
              <a:t>Weeks 7</a:t>
            </a:r>
            <a:r>
              <a:rPr lang="en-US" sz="900" dirty="0">
                <a:cs typeface="Arial" charset="0"/>
              </a:rPr>
              <a:t>–</a:t>
            </a:r>
            <a:r>
              <a:rPr lang="en-US" sz="900" dirty="0"/>
              <a:t>9: 1 lozenge every 2</a:t>
            </a:r>
            <a:r>
              <a:rPr lang="en-US" sz="900" dirty="0">
                <a:cs typeface="Arial" charset="0"/>
              </a:rPr>
              <a:t>–</a:t>
            </a:r>
            <a:r>
              <a:rPr lang="en-US" sz="900" dirty="0"/>
              <a:t>4 hours</a:t>
            </a:r>
          </a:p>
          <a:p>
            <a:pPr marL="309333" lvl="1" indent="-102110">
              <a:buFontTx/>
              <a:buChar char="•"/>
            </a:pPr>
            <a:r>
              <a:rPr lang="en-US" sz="900" dirty="0"/>
              <a:t>Weeks 10</a:t>
            </a:r>
            <a:r>
              <a:rPr lang="en-US" sz="900" dirty="0">
                <a:cs typeface="Arial" charset="0"/>
              </a:rPr>
              <a:t>–</a:t>
            </a:r>
            <a:r>
              <a:rPr lang="en-US" sz="900" dirty="0"/>
              <a:t>12: 1 lozenge every 4</a:t>
            </a:r>
            <a:r>
              <a:rPr lang="en-US" sz="900" dirty="0">
                <a:cs typeface="Arial" charset="0"/>
              </a:rPr>
              <a:t>–</a:t>
            </a:r>
            <a:r>
              <a:rPr lang="en-US" sz="900" dirty="0"/>
              <a:t>8 hours</a:t>
            </a:r>
          </a:p>
          <a:p>
            <a:endParaRPr lang="en-US" altLang="en-US" sz="900" dirty="0"/>
          </a:p>
          <a:p>
            <a:endParaRPr lang="en-US" altLang="en-US" b="1" dirty="0" smtClean="0">
              <a:cs typeface="Arial" charset="0"/>
              <a:sym typeface="Webdings" pitchFamily="18" charset="2"/>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3714" name="Rectangle 7"/>
          <p:cNvSpPr>
            <a:spLocks noGrp="1" noChangeArrowheads="1"/>
          </p:cNvSpPr>
          <p:nvPr>
            <p:ph type="sldNum" sz="quarter" idx="5"/>
          </p:nvPr>
        </p:nvSpPr>
        <p:spPr>
          <a:noFill/>
        </p:spPr>
        <p:txBody>
          <a:bodyPr/>
          <a:lstStyle/>
          <a:p>
            <a:fld id="{F1413B05-CD85-4ED7-B069-82C8021A2BD4}" type="slidenum">
              <a:rPr lang="en-US"/>
              <a:pPr/>
              <a:t>17</a:t>
            </a:fld>
            <a:endParaRPr lang="en-US"/>
          </a:p>
        </p:txBody>
      </p:sp>
      <p:sp>
        <p:nvSpPr>
          <p:cNvPr id="243715" name="Rectangle 7"/>
          <p:cNvSpPr txBox="1">
            <a:spLocks noGrp="1" noChangeArrowheads="1"/>
          </p:cNvSpPr>
          <p:nvPr/>
        </p:nvSpPr>
        <p:spPr bwMode="auto">
          <a:xfrm>
            <a:off x="3885903" y="8685893"/>
            <a:ext cx="2972097" cy="458107"/>
          </a:xfrm>
          <a:prstGeom prst="rect">
            <a:avLst/>
          </a:prstGeom>
          <a:noFill/>
          <a:ln w="9525">
            <a:noFill/>
            <a:miter lim="800000"/>
            <a:headEnd/>
            <a:tailEnd/>
          </a:ln>
        </p:spPr>
        <p:txBody>
          <a:bodyPr lIns="91380" tIns="45690" rIns="91380" bIns="45690" anchor="b"/>
          <a:lstStyle/>
          <a:p>
            <a:pPr algn="r" defTabSz="914485">
              <a:spcBef>
                <a:spcPct val="0"/>
              </a:spcBef>
            </a:pPr>
            <a:fld id="{221C26F3-1413-4E09-A8A3-BB1FA4F8BE44}" type="slidenum">
              <a:rPr lang="en-US" sz="1100">
                <a:latin typeface="Tahoma" charset="0"/>
                <a:cs typeface="Arial" charset="0"/>
              </a:rPr>
              <a:pPr algn="r" defTabSz="914485">
                <a:spcBef>
                  <a:spcPct val="0"/>
                </a:spcBef>
              </a:pPr>
              <a:t>17</a:t>
            </a:fld>
            <a:endParaRPr lang="en-US" sz="1100" dirty="0">
              <a:latin typeface="Tahoma" charset="0"/>
              <a:cs typeface="Arial" charset="0"/>
            </a:endParaRPr>
          </a:p>
        </p:txBody>
      </p:sp>
      <p:sp>
        <p:nvSpPr>
          <p:cNvPr id="243716" name="Rectangle 2"/>
          <p:cNvSpPr>
            <a:spLocks noGrp="1" noRot="1" noChangeAspect="1" noChangeArrowheads="1" noTextEdit="1"/>
          </p:cNvSpPr>
          <p:nvPr>
            <p:ph type="sldImg"/>
          </p:nvPr>
        </p:nvSpPr>
        <p:spPr>
          <a:xfrm>
            <a:off x="1757661" y="684893"/>
            <a:ext cx="3332261" cy="2538488"/>
          </a:xfrm>
          <a:ln/>
        </p:spPr>
      </p:sp>
      <p:sp>
        <p:nvSpPr>
          <p:cNvPr id="243717" name="Rectangle 3"/>
          <p:cNvSpPr>
            <a:spLocks noGrp="1" noChangeArrowheads="1"/>
          </p:cNvSpPr>
          <p:nvPr>
            <p:ph type="body" idx="1"/>
          </p:nvPr>
        </p:nvSpPr>
        <p:spPr>
          <a:noFill/>
        </p:spPr>
        <p:txBody>
          <a:bodyPr lIns="91380" tIns="45690" rIns="91380" bIns="45690"/>
          <a:lstStyle/>
          <a:p>
            <a:r>
              <a:rPr lang="en-US" sz="900" dirty="0">
                <a:solidFill>
                  <a:srgbClr val="000000"/>
                </a:solidFill>
                <a:cs typeface="Times New Roman" pitchFamily="18" charset="0"/>
              </a:rPr>
              <a:t>The nicotine lozenge is a specially formulated nicotine delivery system that must be used properly for optimal results. Although the nicotine lozenge is used like hard candy or other medicinal lozenges, if patients chew or swallow the lozenge or consume too many in a short period of time, they increase their likelihood experiencing adverse effects.</a:t>
            </a:r>
          </a:p>
          <a:p>
            <a:endParaRPr lang="en-US" sz="900" dirty="0">
              <a:solidFill>
                <a:srgbClr val="000000"/>
              </a:solidFill>
              <a:cs typeface="Times New Roman" pitchFamily="18" charset="0"/>
            </a:endParaRPr>
          </a:p>
          <a:p>
            <a:r>
              <a:rPr lang="en-US" sz="900" b="1" dirty="0">
                <a:solidFill>
                  <a:srgbClr val="000000"/>
                </a:solidFill>
                <a:cs typeface="Times New Roman" pitchFamily="18" charset="0"/>
              </a:rPr>
              <a:t>Nicotine lozenge: Directions for use</a:t>
            </a:r>
          </a:p>
          <a:p>
            <a:pPr marL="309333" lvl="1" indent="-102110">
              <a:buFontTx/>
              <a:buChar char="•"/>
            </a:pPr>
            <a:r>
              <a:rPr lang="en-US" sz="900" dirty="0">
                <a:solidFill>
                  <a:srgbClr val="000000"/>
                </a:solidFill>
                <a:cs typeface="Times New Roman" pitchFamily="18" charset="0"/>
              </a:rPr>
              <a:t>The lozenge should be used on a regular basis to reduce nicotine cravings and other withdrawal symptoms.</a:t>
            </a:r>
          </a:p>
          <a:p>
            <a:pPr marL="309333" lvl="1" indent="-102110">
              <a:buFontTx/>
              <a:buChar char="•"/>
            </a:pPr>
            <a:r>
              <a:rPr lang="en-US" sz="900" dirty="0">
                <a:solidFill>
                  <a:srgbClr val="000000"/>
                </a:solidFill>
                <a:cs typeface="Times New Roman" pitchFamily="18" charset="0"/>
              </a:rPr>
              <a:t>Allow the lozenge to dissolve slowly. When nicotine is released from the </a:t>
            </a:r>
            <a:r>
              <a:rPr lang="en-US" sz="900" dirty="0" err="1">
                <a:solidFill>
                  <a:srgbClr val="000000"/>
                </a:solidFill>
                <a:cs typeface="Times New Roman" pitchFamily="18" charset="0"/>
              </a:rPr>
              <a:t>polacrilin</a:t>
            </a:r>
            <a:r>
              <a:rPr lang="en-US" sz="900" dirty="0">
                <a:solidFill>
                  <a:srgbClr val="000000"/>
                </a:solidFill>
                <a:cs typeface="Times New Roman" pitchFamily="18" charset="0"/>
              </a:rPr>
              <a:t> resin, the patient may experience a warm, tingling sensation.</a:t>
            </a:r>
          </a:p>
          <a:p>
            <a:pPr marL="309333" lvl="1" indent="-102110">
              <a:buFontTx/>
              <a:buChar char="•"/>
            </a:pPr>
            <a:r>
              <a:rPr lang="en-US" sz="900" dirty="0">
                <a:solidFill>
                  <a:srgbClr val="000000"/>
                </a:solidFill>
                <a:cs typeface="Times New Roman" pitchFamily="18" charset="0"/>
              </a:rPr>
              <a:t>To reduce the risk of gastrointestinal side effects, the lozenge should </a:t>
            </a:r>
            <a:r>
              <a:rPr lang="en-US" sz="900" i="1" dirty="0">
                <a:solidFill>
                  <a:srgbClr val="000000"/>
                </a:solidFill>
                <a:cs typeface="Times New Roman" pitchFamily="18" charset="0"/>
              </a:rPr>
              <a:t>not</a:t>
            </a:r>
            <a:r>
              <a:rPr lang="en-US" sz="900" dirty="0">
                <a:solidFill>
                  <a:srgbClr val="000000"/>
                </a:solidFill>
                <a:cs typeface="Times New Roman" pitchFamily="18" charset="0"/>
              </a:rPr>
              <a:t> be chewed or swallowed.</a:t>
            </a:r>
          </a:p>
          <a:p>
            <a:pPr marL="309333" lvl="1" indent="-102110">
              <a:buFontTx/>
              <a:buChar char="•"/>
            </a:pPr>
            <a:r>
              <a:rPr lang="en-US" sz="900" dirty="0">
                <a:solidFill>
                  <a:srgbClr val="000000"/>
                </a:solidFill>
                <a:cs typeface="Times New Roman" pitchFamily="18" charset="0"/>
              </a:rPr>
              <a:t>The patient should occasionally rotate the lozenge to different areas of the mouth to minimize the potential for mucosal irritation.</a:t>
            </a:r>
          </a:p>
          <a:p>
            <a:pPr marL="309333" lvl="1" indent="-102110">
              <a:buFontTx/>
              <a:buChar char="•"/>
            </a:pPr>
            <a:r>
              <a:rPr lang="en-US" sz="900" dirty="0">
                <a:solidFill>
                  <a:srgbClr val="000000"/>
                </a:solidFill>
                <a:cs typeface="Times New Roman" pitchFamily="18" charset="0"/>
              </a:rPr>
              <a:t>On average, the lozenge will dissolve completely within 20</a:t>
            </a:r>
            <a:r>
              <a:rPr lang="en-US" sz="900" dirty="0">
                <a:solidFill>
                  <a:srgbClr val="000000"/>
                </a:solidFill>
                <a:cs typeface="Arial" charset="0"/>
              </a:rPr>
              <a:t>–</a:t>
            </a:r>
            <a:r>
              <a:rPr lang="en-US" sz="900" dirty="0">
                <a:solidFill>
                  <a:srgbClr val="000000"/>
                </a:solidFill>
                <a:cs typeface="Times New Roman" pitchFamily="18" charset="0"/>
              </a:rPr>
              <a:t>30 minutes.</a:t>
            </a:r>
          </a:p>
          <a:p>
            <a:pPr marL="309333" lvl="1" indent="-102110">
              <a:buFontTx/>
              <a:buChar char="•"/>
            </a:pPr>
            <a:endParaRPr lang="en-US" sz="900" dirty="0">
              <a:solidFill>
                <a:srgbClr val="000000"/>
              </a:solidFill>
              <a:cs typeface="Times New Roman" pitchFamily="18" charset="0"/>
            </a:endParaRPr>
          </a:p>
          <a:p>
            <a:pPr>
              <a:buFont typeface="Wingdings" pitchFamily="2" charset="2"/>
              <a:buNone/>
            </a:pPr>
            <a:r>
              <a:rPr lang="en-US" altLang="en-US" sz="900" b="1" dirty="0">
                <a:cs typeface="Arial" charset="0"/>
                <a:sym typeface="Webdings" pitchFamily="18" charset="2"/>
              </a:rPr>
              <a:t>♪</a:t>
            </a:r>
            <a:r>
              <a:rPr lang="en-US" sz="900" b="1" dirty="0">
                <a:sym typeface="Monotype Sorts" pitchFamily="2" charset="2"/>
              </a:rPr>
              <a:t> Note to instructor(s): </a:t>
            </a:r>
            <a:r>
              <a:rPr lang="en-US" sz="900" dirty="0">
                <a:solidFill>
                  <a:srgbClr val="000000"/>
                </a:solidFill>
                <a:cs typeface="Times New Roman" pitchFamily="18" charset="0"/>
              </a:rPr>
              <a:t>The image depicts the size of the nicotine lozenge in comparison to a dime.</a:t>
            </a: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4738" name="Rectangle 7"/>
          <p:cNvSpPr>
            <a:spLocks noGrp="1" noChangeArrowheads="1"/>
          </p:cNvSpPr>
          <p:nvPr>
            <p:ph type="sldNum" sz="quarter" idx="5"/>
          </p:nvPr>
        </p:nvSpPr>
        <p:spPr>
          <a:noFill/>
        </p:spPr>
        <p:txBody>
          <a:bodyPr/>
          <a:lstStyle/>
          <a:p>
            <a:fld id="{D0CD381B-CF90-4511-BC82-951E907DFEFD}" type="slidenum">
              <a:rPr lang="en-US"/>
              <a:pPr/>
              <a:t>18</a:t>
            </a:fld>
            <a:endParaRPr lang="en-US"/>
          </a:p>
        </p:txBody>
      </p:sp>
      <p:sp>
        <p:nvSpPr>
          <p:cNvPr id="244739" name="Rectangle 7"/>
          <p:cNvSpPr txBox="1">
            <a:spLocks noGrp="1" noChangeArrowheads="1"/>
          </p:cNvSpPr>
          <p:nvPr/>
        </p:nvSpPr>
        <p:spPr bwMode="auto">
          <a:xfrm>
            <a:off x="3885903" y="8685893"/>
            <a:ext cx="2972097" cy="458107"/>
          </a:xfrm>
          <a:prstGeom prst="rect">
            <a:avLst/>
          </a:prstGeom>
          <a:noFill/>
          <a:ln w="9525">
            <a:noFill/>
            <a:miter lim="800000"/>
            <a:headEnd/>
            <a:tailEnd/>
          </a:ln>
        </p:spPr>
        <p:txBody>
          <a:bodyPr lIns="91380" tIns="45690" rIns="91380" bIns="45690" anchor="b"/>
          <a:lstStyle/>
          <a:p>
            <a:pPr algn="r" defTabSz="914485">
              <a:spcBef>
                <a:spcPct val="0"/>
              </a:spcBef>
            </a:pPr>
            <a:fld id="{4C868618-DA5F-4B2C-ACE3-62628070959D}" type="slidenum">
              <a:rPr lang="en-US" sz="1100">
                <a:latin typeface="Tahoma" charset="0"/>
                <a:cs typeface="Arial" charset="0"/>
              </a:rPr>
              <a:pPr algn="r" defTabSz="914485">
                <a:spcBef>
                  <a:spcPct val="0"/>
                </a:spcBef>
              </a:pPr>
              <a:t>18</a:t>
            </a:fld>
            <a:endParaRPr lang="en-US" sz="1100" dirty="0">
              <a:latin typeface="Tahoma" charset="0"/>
              <a:cs typeface="Arial" charset="0"/>
            </a:endParaRPr>
          </a:p>
        </p:txBody>
      </p:sp>
      <p:sp>
        <p:nvSpPr>
          <p:cNvPr id="244740" name="Rectangle 2"/>
          <p:cNvSpPr>
            <a:spLocks noGrp="1" noRot="1" noChangeAspect="1" noChangeArrowheads="1" noTextEdit="1"/>
          </p:cNvSpPr>
          <p:nvPr>
            <p:ph type="sldImg"/>
          </p:nvPr>
        </p:nvSpPr>
        <p:spPr>
          <a:xfrm>
            <a:off x="1757661" y="684893"/>
            <a:ext cx="3332261" cy="2538488"/>
          </a:xfrm>
          <a:ln/>
        </p:spPr>
      </p:sp>
      <p:sp>
        <p:nvSpPr>
          <p:cNvPr id="244741" name="Rectangle 3"/>
          <p:cNvSpPr>
            <a:spLocks noGrp="1" noChangeArrowheads="1"/>
          </p:cNvSpPr>
          <p:nvPr>
            <p:ph type="body" idx="1"/>
          </p:nvPr>
        </p:nvSpPr>
        <p:spPr>
          <a:noFill/>
        </p:spPr>
        <p:txBody>
          <a:bodyPr lIns="91380" tIns="45690" rIns="91380" bIns="45690"/>
          <a:lstStyle/>
          <a:p>
            <a:r>
              <a:rPr lang="en-US" sz="900" dirty="0">
                <a:solidFill>
                  <a:srgbClr val="000000"/>
                </a:solidFill>
                <a:cs typeface="Times New Roman" pitchFamily="18" charset="0"/>
              </a:rPr>
              <a:t>To improve the chances of quitting, patients should use at least nine nicotine lozenges daily (one every 1</a:t>
            </a:r>
            <a:r>
              <a:rPr lang="en-US" sz="900" dirty="0">
                <a:solidFill>
                  <a:srgbClr val="000000"/>
                </a:solidFill>
                <a:cs typeface="Arial" charset="0"/>
              </a:rPr>
              <a:t>–</a:t>
            </a:r>
            <a:r>
              <a:rPr lang="en-US" sz="900" dirty="0">
                <a:solidFill>
                  <a:srgbClr val="000000"/>
                </a:solidFill>
                <a:cs typeface="Times New Roman" pitchFamily="18" charset="0"/>
              </a:rPr>
              <a:t>2 hours) during the first 6 weeks of treatment.</a:t>
            </a:r>
          </a:p>
          <a:p>
            <a:endParaRPr lang="en-US" sz="900" dirty="0">
              <a:solidFill>
                <a:srgbClr val="000000"/>
              </a:solidFill>
              <a:cs typeface="Times New Roman" pitchFamily="18" charset="0"/>
            </a:endParaRPr>
          </a:p>
          <a:p>
            <a:r>
              <a:rPr lang="en-US" sz="900" dirty="0">
                <a:solidFill>
                  <a:srgbClr val="000000"/>
                </a:solidFill>
                <a:cs typeface="Times New Roman" pitchFamily="18" charset="0"/>
              </a:rPr>
              <a:t>The nicotine lozenge will </a:t>
            </a:r>
            <a:r>
              <a:rPr lang="en-US" sz="900" i="1" dirty="0">
                <a:solidFill>
                  <a:srgbClr val="000000"/>
                </a:solidFill>
                <a:cs typeface="Times New Roman" pitchFamily="18" charset="0"/>
              </a:rPr>
              <a:t>not</a:t>
            </a:r>
            <a:r>
              <a:rPr lang="en-US" sz="900" dirty="0">
                <a:solidFill>
                  <a:srgbClr val="000000"/>
                </a:solidFill>
                <a:cs typeface="Times New Roman" pitchFamily="18" charset="0"/>
              </a:rPr>
              <a:t> provide the same rapid satisfaction that smoking </a:t>
            </a:r>
            <a:r>
              <a:rPr lang="en-US" sz="900" dirty="0">
                <a:cs typeface="Times New Roman" pitchFamily="18" charset="0"/>
              </a:rPr>
              <a:t>provides. Peak nicotine concentrations achieved for the lozenge range from 30 to 60 minutes (</a:t>
            </a:r>
            <a:r>
              <a:rPr lang="en-US" sz="900" dirty="0" err="1">
                <a:cs typeface="Times New Roman" pitchFamily="18" charset="0"/>
              </a:rPr>
              <a:t>Choi</a:t>
            </a:r>
            <a:r>
              <a:rPr lang="en-US" sz="900" dirty="0">
                <a:cs typeface="Times New Roman" pitchFamily="18" charset="0"/>
              </a:rPr>
              <a:t> et al., 2003) and are significantly prolonged compared to cigarette smoking (peak concentrations &lt;10 minutes).</a:t>
            </a:r>
            <a:r>
              <a:rPr lang="en-US" sz="900" dirty="0">
                <a:solidFill>
                  <a:schemeClr val="accent1"/>
                </a:solidFill>
                <a:cs typeface="Times New Roman" pitchFamily="18" charset="0"/>
              </a:rPr>
              <a:t> </a:t>
            </a:r>
          </a:p>
          <a:p>
            <a:endParaRPr lang="en-US" sz="900" dirty="0">
              <a:solidFill>
                <a:srgbClr val="000000"/>
              </a:solidFill>
              <a:cs typeface="Times New Roman" pitchFamily="18" charset="0"/>
            </a:endParaRPr>
          </a:p>
          <a:p>
            <a:r>
              <a:rPr lang="en-US" sz="900" dirty="0">
                <a:solidFill>
                  <a:srgbClr val="000000"/>
                </a:solidFill>
                <a:cs typeface="Times New Roman" pitchFamily="18" charset="0"/>
              </a:rPr>
              <a:t>The </a:t>
            </a:r>
            <a:r>
              <a:rPr lang="en-US" sz="900" dirty="0">
                <a:cs typeface="Times New Roman" pitchFamily="18" charset="0"/>
              </a:rPr>
              <a:t>effectiveness of the nicotine lozenge may be reduced by some foods and beverages, such as coffee, juices, wine, or soft drinks. Patients should be instructed not to eat or drink for 15 minutes anything other than water before or while using </a:t>
            </a:r>
            <a:r>
              <a:rPr lang="en-US" sz="900" dirty="0">
                <a:solidFill>
                  <a:srgbClr val="000000"/>
                </a:solidFill>
                <a:cs typeface="Times New Roman" pitchFamily="18" charset="0"/>
              </a:rPr>
              <a:t>the nicotine lozenge.</a:t>
            </a:r>
            <a:endParaRPr lang="en-US" sz="900" dirty="0">
              <a:cs typeface="Times New Roman" pitchFamily="18" charset="0"/>
            </a:endParaRPr>
          </a:p>
          <a:p>
            <a:pPr marL="309333" lvl="1" indent="-102110">
              <a:buFontTx/>
              <a:buChar char="•"/>
            </a:pPr>
            <a:r>
              <a:rPr lang="en-US" sz="900" dirty="0"/>
              <a:t>To enhance </a:t>
            </a:r>
            <a:r>
              <a:rPr lang="en-US" sz="900" dirty="0" err="1"/>
              <a:t>buccal</a:t>
            </a:r>
            <a:r>
              <a:rPr lang="en-US" sz="900" dirty="0"/>
              <a:t> absorption, nicotine </a:t>
            </a:r>
            <a:r>
              <a:rPr lang="en-US" sz="900" dirty="0" err="1"/>
              <a:t>polacrilex</a:t>
            </a:r>
            <a:r>
              <a:rPr lang="en-US" sz="900" dirty="0"/>
              <a:t> is buffered to an alkaline </a:t>
            </a:r>
            <a:r>
              <a:rPr lang="en-US" sz="900" dirty="0" err="1"/>
              <a:t>pH.</a:t>
            </a:r>
            <a:endParaRPr lang="en-US" sz="900" dirty="0"/>
          </a:p>
          <a:p>
            <a:pPr marL="309333" lvl="1" indent="-102110">
              <a:buFontTx/>
              <a:buChar char="•"/>
            </a:pPr>
            <a:r>
              <a:rPr lang="en-US" sz="900" dirty="0"/>
              <a:t>Acidic beverages might transiently reduce the pH of the saliva below that which is necessary for optimal </a:t>
            </a:r>
            <a:r>
              <a:rPr lang="en-US" sz="900" dirty="0" err="1"/>
              <a:t>buccal</a:t>
            </a:r>
            <a:r>
              <a:rPr lang="en-US" sz="900" dirty="0"/>
              <a:t> absorption of nicotine.</a:t>
            </a:r>
          </a:p>
          <a:p>
            <a:endParaRPr lang="en-US" sz="900" dirty="0"/>
          </a:p>
          <a:p>
            <a:r>
              <a:rPr lang="en-US" sz="800" dirty="0" err="1"/>
              <a:t>Choi</a:t>
            </a:r>
            <a:r>
              <a:rPr lang="en-US" sz="800" dirty="0"/>
              <a:t> JH, </a:t>
            </a:r>
            <a:r>
              <a:rPr lang="en-US" sz="800" dirty="0" err="1"/>
              <a:t>Dresler</a:t>
            </a:r>
            <a:r>
              <a:rPr lang="en-US" sz="800" dirty="0"/>
              <a:t> CM, Norton MR, </a:t>
            </a:r>
            <a:r>
              <a:rPr lang="en-US" sz="800" dirty="0" err="1"/>
              <a:t>Strahs</a:t>
            </a:r>
            <a:r>
              <a:rPr lang="en-US" sz="800" dirty="0"/>
              <a:t> KR. (2003). Pharmacokinetics of a nicotine </a:t>
            </a:r>
            <a:r>
              <a:rPr lang="en-US" sz="800" dirty="0" err="1"/>
              <a:t>polacrilex</a:t>
            </a:r>
            <a:r>
              <a:rPr lang="en-US" sz="800" dirty="0"/>
              <a:t> lozenge. </a:t>
            </a:r>
            <a:r>
              <a:rPr lang="en-US" sz="800" i="1" dirty="0"/>
              <a:t>Nicotine </a:t>
            </a:r>
            <a:r>
              <a:rPr lang="en-US" sz="800" i="1" dirty="0" err="1"/>
              <a:t>Tob</a:t>
            </a:r>
            <a:r>
              <a:rPr lang="en-US" sz="800" i="1" dirty="0"/>
              <a:t> Res</a:t>
            </a:r>
            <a:r>
              <a:rPr lang="en-US" sz="800" dirty="0"/>
              <a:t> 5:635</a:t>
            </a:r>
            <a:r>
              <a:rPr lang="en-US" sz="800" dirty="0">
                <a:cs typeface="Arial" charset="0"/>
              </a:rPr>
              <a:t>–</a:t>
            </a:r>
            <a:r>
              <a:rPr lang="en-US" sz="800" dirty="0"/>
              <a:t>644.</a:t>
            </a: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62" name="Rectangle 7"/>
          <p:cNvSpPr>
            <a:spLocks noGrp="1" noChangeArrowheads="1"/>
          </p:cNvSpPr>
          <p:nvPr>
            <p:ph type="sldNum" sz="quarter" idx="5"/>
          </p:nvPr>
        </p:nvSpPr>
        <p:spPr>
          <a:noFill/>
        </p:spPr>
        <p:txBody>
          <a:bodyPr/>
          <a:lstStyle/>
          <a:p>
            <a:fld id="{21A89A7D-B293-4F15-807B-06151B1A6183}" type="slidenum">
              <a:rPr lang="en-US"/>
              <a:pPr/>
              <a:t>19</a:t>
            </a:fld>
            <a:endParaRPr lang="en-US"/>
          </a:p>
        </p:txBody>
      </p:sp>
      <p:sp>
        <p:nvSpPr>
          <p:cNvPr id="245763" name="Rectangle 7"/>
          <p:cNvSpPr txBox="1">
            <a:spLocks noGrp="1" noChangeArrowheads="1"/>
          </p:cNvSpPr>
          <p:nvPr/>
        </p:nvSpPr>
        <p:spPr bwMode="auto">
          <a:xfrm>
            <a:off x="3885903" y="8685893"/>
            <a:ext cx="2972097" cy="458107"/>
          </a:xfrm>
          <a:prstGeom prst="rect">
            <a:avLst/>
          </a:prstGeom>
          <a:noFill/>
          <a:ln w="9525">
            <a:noFill/>
            <a:miter lim="800000"/>
            <a:headEnd/>
            <a:tailEnd/>
          </a:ln>
        </p:spPr>
        <p:txBody>
          <a:bodyPr lIns="91380" tIns="45690" rIns="91380" bIns="45690" anchor="b"/>
          <a:lstStyle/>
          <a:p>
            <a:pPr algn="r" defTabSz="914485">
              <a:spcBef>
                <a:spcPct val="0"/>
              </a:spcBef>
            </a:pPr>
            <a:fld id="{E220394E-542D-4531-A251-F68FCA45FB5D}" type="slidenum">
              <a:rPr lang="en-US" sz="1100">
                <a:latin typeface="Tahoma" charset="0"/>
                <a:cs typeface="Arial" charset="0"/>
              </a:rPr>
              <a:pPr algn="r" defTabSz="914485">
                <a:spcBef>
                  <a:spcPct val="0"/>
                </a:spcBef>
              </a:pPr>
              <a:t>19</a:t>
            </a:fld>
            <a:endParaRPr lang="en-US" sz="1100" dirty="0">
              <a:latin typeface="Tahoma" charset="0"/>
              <a:cs typeface="Arial" charset="0"/>
            </a:endParaRPr>
          </a:p>
        </p:txBody>
      </p:sp>
      <p:sp>
        <p:nvSpPr>
          <p:cNvPr id="245764" name="Rectangle 2"/>
          <p:cNvSpPr>
            <a:spLocks noGrp="1" noRot="1" noChangeAspect="1" noChangeArrowheads="1" noTextEdit="1"/>
          </p:cNvSpPr>
          <p:nvPr>
            <p:ph type="sldImg"/>
          </p:nvPr>
        </p:nvSpPr>
        <p:spPr>
          <a:xfrm>
            <a:off x="1757661" y="684893"/>
            <a:ext cx="3332261" cy="2538488"/>
          </a:xfrm>
          <a:ln/>
        </p:spPr>
      </p:sp>
      <p:sp>
        <p:nvSpPr>
          <p:cNvPr id="245765" name="Rectangle 3"/>
          <p:cNvSpPr>
            <a:spLocks noGrp="1" noChangeArrowheads="1"/>
          </p:cNvSpPr>
          <p:nvPr>
            <p:ph type="body" idx="1"/>
          </p:nvPr>
        </p:nvSpPr>
        <p:spPr>
          <a:xfrm>
            <a:off x="504528" y="3342822"/>
            <a:ext cx="5802808" cy="5116286"/>
          </a:xfrm>
          <a:noFill/>
        </p:spPr>
        <p:txBody>
          <a:bodyPr lIns="90545" tIns="45272" rIns="90545" bIns="45272"/>
          <a:lstStyle/>
          <a:p>
            <a:r>
              <a:rPr lang="en-US" sz="900" dirty="0"/>
              <a:t>FDA approved: 1991</a:t>
            </a:r>
          </a:p>
          <a:p>
            <a:pPr>
              <a:spcAft>
                <a:spcPct val="60000"/>
              </a:spcAft>
            </a:pPr>
            <a:r>
              <a:rPr lang="en-US" sz="900" dirty="0"/>
              <a:t>Available OTC: 1996</a:t>
            </a:r>
            <a:endParaRPr lang="en-US" sz="900" dirty="0">
              <a:solidFill>
                <a:srgbClr val="0070C0"/>
              </a:solidFill>
            </a:endParaRPr>
          </a:p>
          <a:p>
            <a:r>
              <a:rPr lang="en-US" sz="900" b="1" dirty="0">
                <a:solidFill>
                  <a:srgbClr val="000000"/>
                </a:solidFill>
                <a:cs typeface="Times New Roman" pitchFamily="18" charset="0"/>
              </a:rPr>
              <a:t>Description of Product</a:t>
            </a:r>
            <a:endParaRPr lang="en-US" sz="900" dirty="0">
              <a:cs typeface="Times New Roman" pitchFamily="18" charset="0"/>
            </a:endParaRPr>
          </a:p>
          <a:p>
            <a:pPr>
              <a:spcAft>
                <a:spcPct val="60000"/>
              </a:spcAft>
            </a:pPr>
            <a:r>
              <a:rPr lang="en-US" sz="900" dirty="0" err="1"/>
              <a:t>Transdermal</a:t>
            </a:r>
            <a:r>
              <a:rPr lang="en-US" sz="900" dirty="0"/>
              <a:t> nicotine delivery systems consist of an impermeable surface layer, a nicotine reservoir, an adhesive layer, and a removable protective liner. The technology for delivery of nicotine across the skin varies by manufacturer. </a:t>
            </a:r>
            <a:r>
              <a:rPr lang="en-US" sz="900" dirty="0" err="1"/>
              <a:t>NicoDerm</a:t>
            </a:r>
            <a:r>
              <a:rPr lang="en-US" sz="900" dirty="0"/>
              <a:t> uses a rate-controlling membrane. The generic patches (previously marketed as </a:t>
            </a:r>
            <a:r>
              <a:rPr lang="en-US" sz="900" dirty="0" err="1"/>
              <a:t>Habitrol</a:t>
            </a:r>
            <a:r>
              <a:rPr lang="en-US" sz="900" dirty="0"/>
              <a:t>) use drug-dispersion-type systems whereby release of nicotine is controlled by diffusion of the drug across an adhesive layer (Gore &amp; </a:t>
            </a:r>
            <a:r>
              <a:rPr lang="en-US" sz="900" dirty="0" err="1"/>
              <a:t>Chien</a:t>
            </a:r>
            <a:r>
              <a:rPr lang="en-US" sz="900" dirty="0"/>
              <a:t>, 1998).</a:t>
            </a:r>
          </a:p>
          <a:p>
            <a:pPr>
              <a:spcAft>
                <a:spcPct val="60000"/>
              </a:spcAft>
            </a:pPr>
            <a:r>
              <a:rPr lang="en-US" sz="900" dirty="0"/>
              <a:t>The nicotine in the patch is well absorbed across the skin. The delivery of nicotine to the systemic circulation avoids hepatic first-pass metabolism. Plasma nicotine concentrations from the patch are lower (~50% of those achieved with cigarette smoking) and fluctuate less than do those achieved with tobacco products. Lower levels of nicotine still alleviate the symptoms of withdrawal but are far less likely to lead to dependence when compared to tobacco or other forms of NRT (Gore &amp; </a:t>
            </a:r>
            <a:r>
              <a:rPr lang="en-US" sz="900" dirty="0" err="1"/>
              <a:t>Chien</a:t>
            </a:r>
            <a:r>
              <a:rPr lang="en-US" sz="900" dirty="0"/>
              <a:t>, 1998). In pharmacokinetic evaluations, the onset of nicotine absorption from the various </a:t>
            </a:r>
            <a:r>
              <a:rPr lang="en-US" sz="900" dirty="0" err="1"/>
              <a:t>transdermal</a:t>
            </a:r>
            <a:r>
              <a:rPr lang="en-US" sz="900" dirty="0"/>
              <a:t> formulations was 1</a:t>
            </a:r>
            <a:r>
              <a:rPr lang="en-US" sz="900" dirty="0">
                <a:cs typeface="Arial" charset="0"/>
              </a:rPr>
              <a:t>–</a:t>
            </a:r>
            <a:r>
              <a:rPr lang="en-US" sz="900" dirty="0"/>
              <a:t>4 hours. Similarly, the time to reach maximal plasma levels ranged from 3 to 12 hours following application (Palmer et al., 1992).</a:t>
            </a:r>
          </a:p>
          <a:p>
            <a:r>
              <a:rPr lang="en-US" altLang="en-US" sz="900" b="1" dirty="0"/>
              <a:t>Clinical Efficacy </a:t>
            </a:r>
            <a:r>
              <a:rPr lang="en-US" altLang="en-US" sz="900" dirty="0"/>
              <a:t>(Fiore et al., 2008)</a:t>
            </a:r>
            <a:endParaRPr lang="en-US" altLang="en-US" sz="900" b="1" dirty="0"/>
          </a:p>
          <a:p>
            <a:r>
              <a:rPr lang="en-US" altLang="en-US" sz="900" dirty="0"/>
              <a:t>In a meta-analysis of 25 trials, the </a:t>
            </a:r>
            <a:r>
              <a:rPr lang="en-US" altLang="en-US" sz="900" dirty="0" err="1"/>
              <a:t>transdermal</a:t>
            </a:r>
            <a:r>
              <a:rPr lang="en-US" altLang="en-US" sz="900" dirty="0"/>
              <a:t> nicotine patch was found to significantly improve quit rates compared to placebo. The effectiveness and abstinence rates at 6-months post-quit date are as follows:</a:t>
            </a:r>
          </a:p>
          <a:p>
            <a:endParaRPr lang="en-US" altLang="en-US" sz="900" dirty="0">
              <a:sym typeface="Symbol" pitchFamily="18" charset="2"/>
            </a:endParaRPr>
          </a:p>
          <a:p>
            <a:endParaRPr lang="en-US" sz="900" dirty="0">
              <a:solidFill>
                <a:srgbClr val="FF0000"/>
              </a:solidFill>
            </a:endParaRPr>
          </a:p>
          <a:p>
            <a:endParaRPr lang="en-US" sz="900" dirty="0">
              <a:solidFill>
                <a:srgbClr val="FF0000"/>
              </a:solidFill>
            </a:endParaRPr>
          </a:p>
          <a:p>
            <a:endParaRPr lang="en-US" sz="900" dirty="0">
              <a:solidFill>
                <a:srgbClr val="FF0000"/>
              </a:solidFill>
            </a:endParaRPr>
          </a:p>
          <a:p>
            <a:endParaRPr lang="en-US" sz="900" dirty="0">
              <a:solidFill>
                <a:srgbClr val="FF0000"/>
              </a:solidFill>
            </a:endParaRPr>
          </a:p>
          <a:p>
            <a:endParaRPr lang="en-US" sz="900" dirty="0">
              <a:solidFill>
                <a:srgbClr val="FF0000"/>
              </a:solidFill>
            </a:endParaRPr>
          </a:p>
          <a:p>
            <a:endParaRPr lang="en-US" altLang="en-US" sz="900" dirty="0"/>
          </a:p>
          <a:p>
            <a:endParaRPr lang="en-US" altLang="en-US" sz="900" dirty="0"/>
          </a:p>
          <a:p>
            <a:pPr>
              <a:lnSpc>
                <a:spcPct val="90000"/>
              </a:lnSpc>
            </a:pPr>
            <a:endParaRPr lang="en-US" altLang="en-US" sz="600" dirty="0"/>
          </a:p>
          <a:p>
            <a:pPr>
              <a:lnSpc>
                <a:spcPct val="90000"/>
              </a:lnSpc>
            </a:pPr>
            <a:endParaRPr lang="en-US" sz="700" dirty="0"/>
          </a:p>
          <a:p>
            <a:pPr>
              <a:lnSpc>
                <a:spcPct val="90000"/>
              </a:lnSpc>
            </a:pPr>
            <a:r>
              <a:rPr lang="en-US" sz="700" dirty="0"/>
              <a:t>Fiore MC, </a:t>
            </a:r>
            <a:r>
              <a:rPr lang="en-US" sz="700" dirty="0" err="1"/>
              <a:t>Jaén</a:t>
            </a:r>
            <a:r>
              <a:rPr lang="en-US" sz="700" dirty="0"/>
              <a:t> CR, Baker TB, et al. (2008). </a:t>
            </a:r>
            <a:r>
              <a:rPr lang="en-US" sz="700" i="1" dirty="0"/>
              <a:t>Treating Tobacco Use and Dependence: 2008 Update. Clinical Practice Guideline.</a:t>
            </a:r>
            <a:r>
              <a:rPr lang="en-US" sz="700" dirty="0"/>
              <a:t> Rockville, MD: U.S. Department of Health and Human Services. Public Health Service.</a:t>
            </a:r>
          </a:p>
          <a:p>
            <a:pPr>
              <a:lnSpc>
                <a:spcPct val="90000"/>
              </a:lnSpc>
            </a:pPr>
            <a:r>
              <a:rPr lang="en-US" altLang="en-US" sz="700" dirty="0"/>
              <a:t>Gore AV, </a:t>
            </a:r>
            <a:r>
              <a:rPr lang="en-US" altLang="en-US" sz="700" dirty="0" err="1"/>
              <a:t>Chien</a:t>
            </a:r>
            <a:r>
              <a:rPr lang="en-US" altLang="en-US" sz="700" dirty="0"/>
              <a:t> YW. (1998). The nicotine </a:t>
            </a:r>
            <a:r>
              <a:rPr lang="en-US" altLang="en-US" sz="700" dirty="0" err="1"/>
              <a:t>transdermal</a:t>
            </a:r>
            <a:r>
              <a:rPr lang="en-US" altLang="en-US" sz="700" dirty="0"/>
              <a:t> system. </a:t>
            </a:r>
            <a:r>
              <a:rPr lang="en-US" altLang="en-US" sz="700" i="1" dirty="0" err="1"/>
              <a:t>Clin</a:t>
            </a:r>
            <a:r>
              <a:rPr lang="en-US" altLang="en-US" sz="700" i="1" dirty="0"/>
              <a:t> </a:t>
            </a:r>
            <a:r>
              <a:rPr lang="en-US" altLang="en-US" sz="700" i="1" dirty="0" err="1"/>
              <a:t>Dermatol</a:t>
            </a:r>
            <a:r>
              <a:rPr lang="en-US" altLang="en-US" sz="700" i="1" dirty="0"/>
              <a:t> </a:t>
            </a:r>
            <a:r>
              <a:rPr lang="en-US" altLang="en-US" sz="700" dirty="0"/>
              <a:t>16:599</a:t>
            </a:r>
            <a:r>
              <a:rPr lang="en-US" altLang="en-US" sz="700" dirty="0">
                <a:cs typeface="Arial" charset="0"/>
              </a:rPr>
              <a:t>–</a:t>
            </a:r>
            <a:r>
              <a:rPr lang="en-US" altLang="en-US" sz="700" dirty="0"/>
              <a:t>615.</a:t>
            </a:r>
          </a:p>
          <a:p>
            <a:pPr>
              <a:lnSpc>
                <a:spcPct val="90000"/>
              </a:lnSpc>
            </a:pPr>
            <a:r>
              <a:rPr lang="en-US" altLang="en-US" sz="700" dirty="0"/>
              <a:t>Palmer KJ, Buckley MM, </a:t>
            </a:r>
            <a:r>
              <a:rPr lang="en-US" altLang="en-US" sz="700" dirty="0" err="1"/>
              <a:t>Faulds</a:t>
            </a:r>
            <a:r>
              <a:rPr lang="en-US" altLang="en-US" sz="700" dirty="0"/>
              <a:t> D. (1992). </a:t>
            </a:r>
            <a:r>
              <a:rPr lang="en-US" altLang="en-US" sz="700" dirty="0" err="1"/>
              <a:t>Transdermal</a:t>
            </a:r>
            <a:r>
              <a:rPr lang="en-US" altLang="en-US" sz="700" dirty="0"/>
              <a:t> nicotine: A review of its </a:t>
            </a:r>
            <a:r>
              <a:rPr lang="en-US" altLang="en-US" sz="700" dirty="0" err="1"/>
              <a:t>pharmacodynamic</a:t>
            </a:r>
            <a:r>
              <a:rPr lang="en-US" altLang="en-US" sz="700" dirty="0"/>
              <a:t> and pharmacokinetic properties, and therapeutic efficacy as an aid to smoking cessation. </a:t>
            </a:r>
            <a:r>
              <a:rPr lang="en-US" altLang="en-US" sz="700" i="1" dirty="0"/>
              <a:t>Drugs</a:t>
            </a:r>
            <a:r>
              <a:rPr lang="en-US" altLang="en-US" sz="700" dirty="0"/>
              <a:t> 44:498</a:t>
            </a:r>
            <a:r>
              <a:rPr lang="en-US" altLang="en-US" sz="700" dirty="0">
                <a:cs typeface="Arial" charset="0"/>
              </a:rPr>
              <a:t>–</a:t>
            </a:r>
            <a:r>
              <a:rPr lang="en-US" altLang="en-US" sz="700" dirty="0"/>
              <a:t>529.</a:t>
            </a:r>
          </a:p>
        </p:txBody>
      </p:sp>
      <p:graphicFrame>
        <p:nvGraphicFramePr>
          <p:cNvPr id="133150" name="Group 30"/>
          <p:cNvGraphicFramePr>
            <a:graphicFrameLocks noGrp="1"/>
          </p:cNvGraphicFramePr>
          <p:nvPr/>
        </p:nvGraphicFramePr>
        <p:xfrm>
          <a:off x="992684" y="6411989"/>
          <a:ext cx="4811613" cy="1183579"/>
        </p:xfrm>
        <a:graphic>
          <a:graphicData uri="http://schemas.openxmlformats.org/drawingml/2006/table">
            <a:tbl>
              <a:tblPr/>
              <a:tblGrid>
                <a:gridCol w="1918394"/>
                <a:gridCol w="1326059"/>
                <a:gridCol w="1567160"/>
              </a:tblGrid>
              <a:tr h="349550">
                <a:tc>
                  <a:txBody>
                    <a:bodyPr/>
                    <a:lstStyle/>
                    <a:p>
                      <a:pPr marL="0" marR="0" lvl="0" indent="0" algn="l" defTabSz="957263" rtl="0" eaLnBrk="1" fontAlgn="base" latinLnBrk="0" hangingPunct="1">
                        <a:lnSpc>
                          <a:spcPct val="100000"/>
                        </a:lnSpc>
                        <a:spcBef>
                          <a:spcPct val="0"/>
                        </a:spcBef>
                        <a:spcAft>
                          <a:spcPct val="0"/>
                        </a:spcAft>
                        <a:buClrTx/>
                        <a:buSzTx/>
                        <a:buFontTx/>
                        <a:buNone/>
                        <a:tabLst/>
                      </a:pPr>
                      <a:r>
                        <a:rPr kumimoji="1" lang="en-US" sz="900" b="1" i="0" u="none" strike="noStrike" cap="none" normalizeH="0" baseline="0" smtClean="0">
                          <a:ln>
                            <a:noFill/>
                          </a:ln>
                          <a:solidFill>
                            <a:schemeClr val="tx1"/>
                          </a:solidFill>
                          <a:effectLst/>
                          <a:latin typeface="Arial" charset="0"/>
                          <a:cs typeface="Arial" charset="0"/>
                        </a:rPr>
                        <a:t>Treatment</a:t>
                      </a:r>
                    </a:p>
                  </a:txBody>
                  <a:tcPr marL="84153" marR="84153" marT="44147" marB="44147" anchor="ctr" horzOverflow="overflow">
                    <a:lnL w="1270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2F2F2"/>
                    </a:solidFill>
                  </a:tcPr>
                </a:tc>
                <a:tc>
                  <a:txBody>
                    <a:bodyPr/>
                    <a:lstStyle/>
                    <a:p>
                      <a:pPr marL="0" marR="0" lvl="0" indent="0" algn="ctr" defTabSz="957263" rtl="0" eaLnBrk="1" fontAlgn="base" latinLnBrk="0" hangingPunct="1">
                        <a:lnSpc>
                          <a:spcPct val="100000"/>
                        </a:lnSpc>
                        <a:spcBef>
                          <a:spcPct val="0"/>
                        </a:spcBef>
                        <a:spcAft>
                          <a:spcPct val="0"/>
                        </a:spcAft>
                        <a:buClrTx/>
                        <a:buSzTx/>
                        <a:buFontTx/>
                        <a:buNone/>
                        <a:tabLst/>
                      </a:pPr>
                      <a:r>
                        <a:rPr kumimoji="1" lang="en-US" sz="900" b="1" i="0" u="none" strike="noStrike" cap="none" normalizeH="0" baseline="0" smtClean="0">
                          <a:ln>
                            <a:noFill/>
                          </a:ln>
                          <a:solidFill>
                            <a:schemeClr val="tx1"/>
                          </a:solidFill>
                          <a:effectLst/>
                          <a:latin typeface="Arial" charset="0"/>
                          <a:cs typeface="Arial" charset="0"/>
                        </a:rPr>
                        <a:t>Estimated odds ratio </a:t>
                      </a:r>
                    </a:p>
                    <a:p>
                      <a:pPr marL="0" marR="0" lvl="0" indent="0" algn="ctr" defTabSz="957263" rtl="0" eaLnBrk="1" fontAlgn="base" latinLnBrk="0" hangingPunct="1">
                        <a:lnSpc>
                          <a:spcPct val="100000"/>
                        </a:lnSpc>
                        <a:spcBef>
                          <a:spcPct val="0"/>
                        </a:spcBef>
                        <a:spcAft>
                          <a:spcPct val="0"/>
                        </a:spcAft>
                        <a:buClrTx/>
                        <a:buSzTx/>
                        <a:buFontTx/>
                        <a:buNone/>
                        <a:tabLst/>
                      </a:pPr>
                      <a:r>
                        <a:rPr kumimoji="1" lang="en-US" sz="900" b="1" i="0" u="none" strike="noStrike" cap="none" normalizeH="0" baseline="0" smtClean="0">
                          <a:ln>
                            <a:noFill/>
                          </a:ln>
                          <a:solidFill>
                            <a:schemeClr val="tx1"/>
                          </a:solidFill>
                          <a:effectLst/>
                          <a:latin typeface="Arial" charset="0"/>
                          <a:cs typeface="Arial" charset="0"/>
                        </a:rPr>
                        <a:t>(95% CI)</a:t>
                      </a:r>
                    </a:p>
                  </a:txBody>
                  <a:tcPr marL="84153" marR="84153" marT="44147" marB="44147" anchor="ctr" horzOverflow="overflow">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2F2F2"/>
                    </a:solidFill>
                  </a:tcPr>
                </a:tc>
                <a:tc>
                  <a:txBody>
                    <a:bodyPr/>
                    <a:lstStyle/>
                    <a:p>
                      <a:pPr marL="0" marR="0" lvl="0" indent="0" algn="ctr" defTabSz="957263" rtl="0" eaLnBrk="1" fontAlgn="base" latinLnBrk="0" hangingPunct="1">
                        <a:lnSpc>
                          <a:spcPct val="100000"/>
                        </a:lnSpc>
                        <a:spcBef>
                          <a:spcPct val="0"/>
                        </a:spcBef>
                        <a:spcAft>
                          <a:spcPct val="0"/>
                        </a:spcAft>
                        <a:buClrTx/>
                        <a:buSzTx/>
                        <a:buFontTx/>
                        <a:buNone/>
                        <a:tabLst/>
                      </a:pPr>
                      <a:r>
                        <a:rPr kumimoji="1" lang="en-US" sz="900" b="1" i="0" u="none" strike="noStrike" cap="none" normalizeH="0" baseline="0" smtClean="0">
                          <a:ln>
                            <a:noFill/>
                          </a:ln>
                          <a:solidFill>
                            <a:schemeClr val="tx1"/>
                          </a:solidFill>
                          <a:effectLst/>
                          <a:latin typeface="Arial" charset="0"/>
                          <a:cs typeface="Arial" charset="0"/>
                        </a:rPr>
                        <a:t>Estimated abstinence rate (95% CI)</a:t>
                      </a:r>
                    </a:p>
                  </a:txBody>
                  <a:tcPr marL="84153" marR="84153" marT="44147" marB="44147" anchor="ctr" horzOverflow="overflow">
                    <a:lnL w="635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2F2F2"/>
                    </a:solidFill>
                  </a:tcPr>
                </a:tc>
              </a:tr>
              <a:tr h="273655">
                <a:tc>
                  <a:txBody>
                    <a:bodyPr/>
                    <a:lstStyle/>
                    <a:p>
                      <a:pPr marL="0" marR="0" lvl="0" indent="0" algn="l" defTabSz="957263" rtl="0" eaLnBrk="1" fontAlgn="base" latinLnBrk="0" hangingPunct="1">
                        <a:lnSpc>
                          <a:spcPct val="100000"/>
                        </a:lnSpc>
                        <a:spcBef>
                          <a:spcPct val="0"/>
                        </a:spcBef>
                        <a:spcAft>
                          <a:spcPct val="0"/>
                        </a:spcAft>
                        <a:buClrTx/>
                        <a:buSzTx/>
                        <a:buFontTx/>
                        <a:buNone/>
                        <a:tabLst/>
                      </a:pPr>
                      <a:r>
                        <a:rPr kumimoji="1" lang="en-US" sz="900" b="0" i="0" u="none" strike="noStrike" cap="none" normalizeH="0" baseline="0" smtClean="0">
                          <a:ln>
                            <a:noFill/>
                          </a:ln>
                          <a:solidFill>
                            <a:schemeClr val="tx1"/>
                          </a:solidFill>
                          <a:effectLst/>
                          <a:latin typeface="Arial" charset="0"/>
                          <a:cs typeface="Arial" charset="0"/>
                        </a:rPr>
                        <a:t>Placebo</a:t>
                      </a:r>
                    </a:p>
                  </a:txBody>
                  <a:tcPr marL="84153" marR="84153" marT="44147" marB="44147" anchor="ctr" horzOverflow="overflow">
                    <a:lnL w="1270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57263" rtl="0" eaLnBrk="1" fontAlgn="base" latinLnBrk="0" hangingPunct="1">
                        <a:lnSpc>
                          <a:spcPct val="100000"/>
                        </a:lnSpc>
                        <a:spcBef>
                          <a:spcPct val="0"/>
                        </a:spcBef>
                        <a:spcAft>
                          <a:spcPct val="0"/>
                        </a:spcAft>
                        <a:buClrTx/>
                        <a:buSzTx/>
                        <a:buFontTx/>
                        <a:buNone/>
                        <a:tabLst/>
                      </a:pPr>
                      <a:r>
                        <a:rPr kumimoji="1" lang="en-US" sz="900" b="0" i="0" u="none" strike="noStrike" cap="none" normalizeH="0" baseline="0" smtClean="0">
                          <a:ln>
                            <a:noFill/>
                          </a:ln>
                          <a:solidFill>
                            <a:schemeClr val="tx1"/>
                          </a:solidFill>
                          <a:effectLst/>
                          <a:latin typeface="Arial" charset="0"/>
                          <a:cs typeface="Arial" charset="0"/>
                        </a:rPr>
                        <a:t>1.0</a:t>
                      </a:r>
                    </a:p>
                  </a:txBody>
                  <a:tcPr marL="84153" marR="84153" marT="44147" marB="44147" anchor="ctr" horzOverflow="overflow">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57263" rtl="0" eaLnBrk="1" fontAlgn="base" latinLnBrk="0" hangingPunct="1">
                        <a:lnSpc>
                          <a:spcPct val="100000"/>
                        </a:lnSpc>
                        <a:spcBef>
                          <a:spcPct val="0"/>
                        </a:spcBef>
                        <a:spcAft>
                          <a:spcPct val="0"/>
                        </a:spcAft>
                        <a:buClrTx/>
                        <a:buSzTx/>
                        <a:buFontTx/>
                        <a:buNone/>
                        <a:tabLst/>
                      </a:pPr>
                      <a:r>
                        <a:rPr kumimoji="1" lang="en-US" sz="900" b="0" i="0" u="none" strike="noStrike" cap="none" normalizeH="0" baseline="0" smtClean="0">
                          <a:ln>
                            <a:noFill/>
                          </a:ln>
                          <a:solidFill>
                            <a:schemeClr val="tx1"/>
                          </a:solidFill>
                          <a:effectLst/>
                          <a:latin typeface="Arial" charset="0"/>
                          <a:cs typeface="Arial" charset="0"/>
                        </a:rPr>
                        <a:t>13.8%</a:t>
                      </a:r>
                    </a:p>
                  </a:txBody>
                  <a:tcPr marL="84153" marR="84153" marT="44147" marB="44147" anchor="ctr" horzOverflow="overflow">
                    <a:lnL w="635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a:noFill/>
                    </a:lnTlToBr>
                    <a:lnBlToTr>
                      <a:noFill/>
                    </a:lnBlToTr>
                    <a:noFill/>
                  </a:tcPr>
                </a:tc>
              </a:tr>
              <a:tr h="273655">
                <a:tc>
                  <a:txBody>
                    <a:bodyPr/>
                    <a:lstStyle/>
                    <a:p>
                      <a:pPr marL="0" marR="0" lvl="0" indent="0" algn="l" defTabSz="957263" rtl="0" eaLnBrk="1" fontAlgn="base" latinLnBrk="0" hangingPunct="1">
                        <a:lnSpc>
                          <a:spcPct val="100000"/>
                        </a:lnSpc>
                        <a:spcBef>
                          <a:spcPct val="0"/>
                        </a:spcBef>
                        <a:spcAft>
                          <a:spcPct val="0"/>
                        </a:spcAft>
                        <a:buClrTx/>
                        <a:buSzTx/>
                        <a:buFontTx/>
                        <a:buNone/>
                        <a:tabLst/>
                      </a:pPr>
                      <a:r>
                        <a:rPr kumimoji="1" lang="en-US" sz="900" b="0" i="0" u="none" strike="noStrike" cap="none" normalizeH="0" baseline="0" smtClean="0">
                          <a:ln>
                            <a:noFill/>
                          </a:ln>
                          <a:solidFill>
                            <a:schemeClr val="tx1"/>
                          </a:solidFill>
                          <a:effectLst/>
                          <a:latin typeface="Arial" charset="0"/>
                          <a:cs typeface="Arial" charset="0"/>
                        </a:rPr>
                        <a:t>Nicotine patch (6</a:t>
                      </a:r>
                      <a:r>
                        <a:rPr kumimoji="1" lang="en-US" sz="800" b="0" i="0" u="none" strike="noStrike" cap="none" normalizeH="0" baseline="0" smtClean="0">
                          <a:ln>
                            <a:noFill/>
                          </a:ln>
                          <a:solidFill>
                            <a:schemeClr val="tx1"/>
                          </a:solidFill>
                          <a:effectLst/>
                          <a:latin typeface="Arial" charset="0"/>
                          <a:cs typeface="Arial" charset="0"/>
                        </a:rPr>
                        <a:t>–</a:t>
                      </a:r>
                      <a:r>
                        <a:rPr kumimoji="1" lang="en-US" sz="900" b="0" i="0" u="none" strike="noStrike" cap="none" normalizeH="0" baseline="0" smtClean="0">
                          <a:ln>
                            <a:noFill/>
                          </a:ln>
                          <a:solidFill>
                            <a:schemeClr val="tx1"/>
                          </a:solidFill>
                          <a:effectLst/>
                          <a:latin typeface="Arial" charset="0"/>
                          <a:cs typeface="Arial" charset="0"/>
                        </a:rPr>
                        <a:t>14 weeks)</a:t>
                      </a:r>
                    </a:p>
                  </a:txBody>
                  <a:tcPr marL="84153" marR="84153" marT="44147" marB="44147" anchor="ctr" horzOverflow="overflow">
                    <a:lnL w="1270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57263" rtl="0" eaLnBrk="1" fontAlgn="base" latinLnBrk="0" hangingPunct="1">
                        <a:lnSpc>
                          <a:spcPct val="100000"/>
                        </a:lnSpc>
                        <a:spcBef>
                          <a:spcPct val="0"/>
                        </a:spcBef>
                        <a:spcAft>
                          <a:spcPct val="0"/>
                        </a:spcAft>
                        <a:buClrTx/>
                        <a:buSzTx/>
                        <a:buFontTx/>
                        <a:buNone/>
                        <a:tabLst/>
                      </a:pPr>
                      <a:r>
                        <a:rPr kumimoji="1" lang="en-US" sz="900" b="0" i="0" u="none" strike="noStrike" cap="none" normalizeH="0" baseline="0" smtClean="0">
                          <a:ln>
                            <a:noFill/>
                          </a:ln>
                          <a:solidFill>
                            <a:schemeClr val="tx1"/>
                          </a:solidFill>
                          <a:effectLst/>
                          <a:latin typeface="Arial" charset="0"/>
                          <a:cs typeface="Arial" charset="0"/>
                        </a:rPr>
                        <a:t>1.9 (1.7–2.2)</a:t>
                      </a:r>
                    </a:p>
                  </a:txBody>
                  <a:tcPr marL="84153" marR="84153" marT="44147" marB="44147" anchor="ctr" horzOverflow="overflow">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57263" rtl="0" eaLnBrk="1" fontAlgn="base" latinLnBrk="0" hangingPunct="1">
                        <a:lnSpc>
                          <a:spcPct val="100000"/>
                        </a:lnSpc>
                        <a:spcBef>
                          <a:spcPct val="0"/>
                        </a:spcBef>
                        <a:spcAft>
                          <a:spcPct val="0"/>
                        </a:spcAft>
                        <a:buClrTx/>
                        <a:buSzTx/>
                        <a:buFontTx/>
                        <a:buNone/>
                        <a:tabLst/>
                      </a:pPr>
                      <a:r>
                        <a:rPr kumimoji="1" lang="en-US" altLang="en-US" sz="900" b="0" i="0" u="none" strike="noStrike" cap="none" normalizeH="0" baseline="0" smtClean="0">
                          <a:ln>
                            <a:noFill/>
                          </a:ln>
                          <a:solidFill>
                            <a:schemeClr val="tx1"/>
                          </a:solidFill>
                          <a:effectLst/>
                          <a:latin typeface="Arial" charset="0"/>
                          <a:cs typeface="Arial" charset="0"/>
                          <a:sym typeface="Symbol" pitchFamily="18" charset="2"/>
                        </a:rPr>
                        <a:t>23.4% (21.3</a:t>
                      </a:r>
                      <a:r>
                        <a:rPr kumimoji="1" lang="en-US" sz="900" b="0" i="0" u="none" strike="noStrike" cap="none" normalizeH="0" baseline="0" smtClean="0">
                          <a:ln>
                            <a:noFill/>
                          </a:ln>
                          <a:solidFill>
                            <a:schemeClr val="tx1"/>
                          </a:solidFill>
                          <a:effectLst/>
                          <a:latin typeface="Arial" charset="0"/>
                          <a:cs typeface="Arial" charset="0"/>
                        </a:rPr>
                        <a:t>–</a:t>
                      </a:r>
                      <a:r>
                        <a:rPr kumimoji="1" lang="en-US" altLang="en-US" sz="900" b="0" i="0" u="none" strike="noStrike" cap="none" normalizeH="0" baseline="0" smtClean="0">
                          <a:ln>
                            <a:noFill/>
                          </a:ln>
                          <a:solidFill>
                            <a:schemeClr val="tx1"/>
                          </a:solidFill>
                          <a:effectLst/>
                          <a:latin typeface="Arial" charset="0"/>
                          <a:cs typeface="Arial" charset="0"/>
                          <a:sym typeface="Symbol" pitchFamily="18" charset="2"/>
                        </a:rPr>
                        <a:t>25.8)</a:t>
                      </a:r>
                      <a:endParaRPr kumimoji="1" lang="en-US" sz="900" b="0" i="0" u="none" strike="noStrike" cap="none" normalizeH="0" baseline="0" smtClean="0">
                        <a:ln>
                          <a:noFill/>
                        </a:ln>
                        <a:solidFill>
                          <a:schemeClr val="tx1"/>
                        </a:solidFill>
                        <a:effectLst/>
                        <a:latin typeface="Arial" charset="0"/>
                        <a:cs typeface="Arial" charset="0"/>
                      </a:endParaRPr>
                    </a:p>
                  </a:txBody>
                  <a:tcPr marL="84153" marR="84153" marT="44147" marB="44147" anchor="ctr" horzOverflow="overflow">
                    <a:lnL w="635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a:noFill/>
                    </a:lnTlToBr>
                    <a:lnBlToTr>
                      <a:noFill/>
                    </a:lnBlToTr>
                    <a:noFill/>
                  </a:tcPr>
                </a:tc>
              </a:tr>
              <a:tr h="273655">
                <a:tc>
                  <a:txBody>
                    <a:bodyPr/>
                    <a:lstStyle/>
                    <a:p>
                      <a:pPr marL="0" marR="0" lvl="0" indent="0" algn="l" defTabSz="957263" rtl="0" eaLnBrk="1" fontAlgn="base" latinLnBrk="0" hangingPunct="1">
                        <a:lnSpc>
                          <a:spcPct val="100000"/>
                        </a:lnSpc>
                        <a:spcBef>
                          <a:spcPct val="0"/>
                        </a:spcBef>
                        <a:spcAft>
                          <a:spcPct val="0"/>
                        </a:spcAft>
                        <a:buClrTx/>
                        <a:buSzTx/>
                        <a:buFontTx/>
                        <a:buNone/>
                        <a:tabLst/>
                      </a:pPr>
                      <a:r>
                        <a:rPr kumimoji="1" lang="en-US" altLang="en-US" sz="900" b="0" i="0" u="none" strike="noStrike" cap="none" normalizeH="0" baseline="0" smtClean="0">
                          <a:ln>
                            <a:noFill/>
                          </a:ln>
                          <a:solidFill>
                            <a:schemeClr val="tx1"/>
                          </a:solidFill>
                          <a:effectLst/>
                          <a:latin typeface="Arial" charset="0"/>
                          <a:cs typeface="Arial" charset="0"/>
                          <a:sym typeface="Symbol" pitchFamily="18" charset="2"/>
                        </a:rPr>
                        <a:t>Nicotine patch, (&gt;14 weeks)</a:t>
                      </a:r>
                      <a:endParaRPr kumimoji="1" lang="en-US" sz="900" b="0" i="0" u="none" strike="noStrike" cap="none" normalizeH="0" baseline="0" smtClean="0">
                        <a:ln>
                          <a:noFill/>
                        </a:ln>
                        <a:solidFill>
                          <a:schemeClr val="tx1"/>
                        </a:solidFill>
                        <a:effectLst/>
                        <a:latin typeface="Arial" charset="0"/>
                        <a:cs typeface="Arial" charset="0"/>
                      </a:endParaRPr>
                    </a:p>
                  </a:txBody>
                  <a:tcPr marL="84153" marR="84153" marT="44147" marB="44147" anchor="ctr" horzOverflow="overflow">
                    <a:lnL w="1270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57263" rtl="0" eaLnBrk="1" fontAlgn="base" latinLnBrk="0" hangingPunct="1">
                        <a:lnSpc>
                          <a:spcPct val="100000"/>
                        </a:lnSpc>
                        <a:spcBef>
                          <a:spcPct val="0"/>
                        </a:spcBef>
                        <a:spcAft>
                          <a:spcPct val="0"/>
                        </a:spcAft>
                        <a:buClrTx/>
                        <a:buSzTx/>
                        <a:buFontTx/>
                        <a:buNone/>
                        <a:tabLst/>
                      </a:pPr>
                      <a:r>
                        <a:rPr kumimoji="1" lang="en-US" sz="900" b="0" i="0" u="none" strike="noStrike" cap="none" normalizeH="0" baseline="0" smtClean="0">
                          <a:ln>
                            <a:noFill/>
                          </a:ln>
                          <a:solidFill>
                            <a:schemeClr val="tx1"/>
                          </a:solidFill>
                          <a:effectLst/>
                          <a:latin typeface="Arial" charset="0"/>
                          <a:cs typeface="Arial" charset="0"/>
                        </a:rPr>
                        <a:t>1.9 (1.7–2.3)</a:t>
                      </a:r>
                    </a:p>
                  </a:txBody>
                  <a:tcPr marL="84153" marR="84153" marT="44147" marB="44147" anchor="ctr" horzOverflow="overflow">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57263" rtl="0" eaLnBrk="1" fontAlgn="base" latinLnBrk="0" hangingPunct="1">
                        <a:lnSpc>
                          <a:spcPct val="100000"/>
                        </a:lnSpc>
                        <a:spcBef>
                          <a:spcPct val="0"/>
                        </a:spcBef>
                        <a:spcAft>
                          <a:spcPct val="0"/>
                        </a:spcAft>
                        <a:buClrTx/>
                        <a:buSzTx/>
                        <a:buFontTx/>
                        <a:buNone/>
                        <a:tabLst/>
                      </a:pPr>
                      <a:r>
                        <a:rPr kumimoji="1" lang="en-US" altLang="en-US" sz="900" b="0" i="0" u="none" strike="noStrike" cap="none" normalizeH="0" baseline="0" smtClean="0">
                          <a:ln>
                            <a:noFill/>
                          </a:ln>
                          <a:solidFill>
                            <a:schemeClr val="tx1"/>
                          </a:solidFill>
                          <a:effectLst/>
                          <a:latin typeface="Arial" charset="0"/>
                          <a:cs typeface="Arial" charset="0"/>
                          <a:sym typeface="Symbol" pitchFamily="18" charset="2"/>
                        </a:rPr>
                        <a:t>23.7% (21.0</a:t>
                      </a:r>
                      <a:r>
                        <a:rPr kumimoji="1" lang="en-US" sz="900" b="0" i="0" u="none" strike="noStrike" cap="none" normalizeH="0" baseline="0" smtClean="0">
                          <a:ln>
                            <a:noFill/>
                          </a:ln>
                          <a:solidFill>
                            <a:schemeClr val="tx1"/>
                          </a:solidFill>
                          <a:effectLst/>
                          <a:latin typeface="Arial" charset="0"/>
                          <a:cs typeface="Arial" charset="0"/>
                        </a:rPr>
                        <a:t>–</a:t>
                      </a:r>
                      <a:r>
                        <a:rPr kumimoji="1" lang="en-US" sz="900" b="0" i="0" u="none" strike="noStrike" cap="none" normalizeH="0" baseline="0" smtClean="0">
                          <a:ln>
                            <a:noFill/>
                          </a:ln>
                          <a:solidFill>
                            <a:schemeClr val="tx1"/>
                          </a:solidFill>
                          <a:effectLst/>
                          <a:latin typeface="Arial" charset="0"/>
                          <a:cs typeface="Arial" charset="0"/>
                          <a:sym typeface="Symbol" pitchFamily="18" charset="2"/>
                        </a:rPr>
                        <a:t>26</a:t>
                      </a:r>
                      <a:r>
                        <a:rPr kumimoji="1" lang="en-US" altLang="en-US" sz="900" b="0" i="0" u="none" strike="noStrike" cap="none" normalizeH="0" baseline="0" smtClean="0">
                          <a:ln>
                            <a:noFill/>
                          </a:ln>
                          <a:solidFill>
                            <a:schemeClr val="tx1"/>
                          </a:solidFill>
                          <a:effectLst/>
                          <a:latin typeface="Arial" charset="0"/>
                          <a:cs typeface="Arial" charset="0"/>
                          <a:sym typeface="Symbol" pitchFamily="18" charset="2"/>
                        </a:rPr>
                        <a:t>.6)</a:t>
                      </a:r>
                      <a:endParaRPr kumimoji="1" lang="en-US" sz="900" b="0" i="0" u="none" strike="noStrike" cap="none" normalizeH="0" baseline="0" smtClean="0">
                        <a:ln>
                          <a:noFill/>
                        </a:ln>
                        <a:solidFill>
                          <a:schemeClr val="tx1"/>
                        </a:solidFill>
                        <a:effectLst/>
                        <a:latin typeface="Arial" charset="0"/>
                        <a:cs typeface="Arial" charset="0"/>
                      </a:endParaRPr>
                    </a:p>
                  </a:txBody>
                  <a:tcPr marL="84153" marR="84153" marT="44147" marB="44147" anchor="ctr" horzOverflow="overflow">
                    <a:lnL w="635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8354" name="Rectangle 7"/>
          <p:cNvSpPr>
            <a:spLocks noGrp="1" noChangeArrowheads="1"/>
          </p:cNvSpPr>
          <p:nvPr>
            <p:ph type="sldNum" sz="quarter" idx="5"/>
          </p:nvPr>
        </p:nvSpPr>
        <p:spPr>
          <a:noFill/>
        </p:spPr>
        <p:txBody>
          <a:bodyPr/>
          <a:lstStyle/>
          <a:p>
            <a:fld id="{63873156-D415-4659-B63E-057BB2E00241}" type="slidenum">
              <a:rPr lang="en-US"/>
              <a:pPr/>
              <a:t>2</a:t>
            </a:fld>
            <a:endParaRPr lang="en-US"/>
          </a:p>
        </p:txBody>
      </p:sp>
      <p:sp>
        <p:nvSpPr>
          <p:cNvPr id="228355" name="Rectangle 7"/>
          <p:cNvSpPr txBox="1">
            <a:spLocks noGrp="1" noChangeArrowheads="1"/>
          </p:cNvSpPr>
          <p:nvPr/>
        </p:nvSpPr>
        <p:spPr bwMode="auto">
          <a:xfrm>
            <a:off x="3885903" y="8685893"/>
            <a:ext cx="2972097" cy="458107"/>
          </a:xfrm>
          <a:prstGeom prst="rect">
            <a:avLst/>
          </a:prstGeom>
          <a:noFill/>
          <a:ln w="9525">
            <a:noFill/>
            <a:miter lim="800000"/>
            <a:headEnd/>
            <a:tailEnd/>
          </a:ln>
        </p:spPr>
        <p:txBody>
          <a:bodyPr lIns="91380" tIns="45690" rIns="91380" bIns="45690" anchor="b"/>
          <a:lstStyle/>
          <a:p>
            <a:pPr algn="r" defTabSz="914485">
              <a:spcBef>
                <a:spcPct val="0"/>
              </a:spcBef>
            </a:pPr>
            <a:fld id="{D193E077-47F3-4315-8455-23F79AAC12BB}" type="slidenum">
              <a:rPr lang="en-US" sz="1100">
                <a:latin typeface="Tahoma" charset="0"/>
                <a:cs typeface="Arial" charset="0"/>
              </a:rPr>
              <a:pPr algn="r" defTabSz="914485">
                <a:spcBef>
                  <a:spcPct val="0"/>
                </a:spcBef>
              </a:pPr>
              <a:t>2</a:t>
            </a:fld>
            <a:endParaRPr lang="en-US" sz="1100" dirty="0">
              <a:latin typeface="Tahoma" charset="0"/>
              <a:cs typeface="Arial" charset="0"/>
            </a:endParaRPr>
          </a:p>
        </p:txBody>
      </p:sp>
      <p:sp>
        <p:nvSpPr>
          <p:cNvPr id="228356" name="Rectangle 2"/>
          <p:cNvSpPr>
            <a:spLocks noGrp="1" noRot="1" noChangeAspect="1" noChangeArrowheads="1" noTextEdit="1"/>
          </p:cNvSpPr>
          <p:nvPr>
            <p:ph type="sldImg"/>
          </p:nvPr>
        </p:nvSpPr>
        <p:spPr>
          <a:xfrm>
            <a:off x="1757661" y="684893"/>
            <a:ext cx="3332261" cy="2538488"/>
          </a:xfrm>
          <a:ln/>
        </p:spPr>
      </p:sp>
      <p:sp>
        <p:nvSpPr>
          <p:cNvPr id="228357" name="Rectangle 3"/>
          <p:cNvSpPr>
            <a:spLocks noGrp="1" noChangeArrowheads="1"/>
          </p:cNvSpPr>
          <p:nvPr>
            <p:ph type="body" idx="1"/>
          </p:nvPr>
        </p:nvSpPr>
        <p:spPr>
          <a:xfrm>
            <a:off x="558106" y="3373060"/>
            <a:ext cx="5741789" cy="5086048"/>
          </a:xfrm>
          <a:noFill/>
        </p:spPr>
        <p:txBody>
          <a:bodyPr lIns="90534" tIns="45266" rIns="90534" bIns="45266"/>
          <a:lstStyle/>
          <a:p>
            <a:r>
              <a:rPr lang="en-US" altLang="en-US" sz="900" dirty="0"/>
              <a:t>There are three general classes of FDA-approved drugs for cessation:</a:t>
            </a:r>
          </a:p>
          <a:p>
            <a:pPr marL="378407" lvl="1" indent="-180194">
              <a:buFontTx/>
              <a:buChar char="•"/>
            </a:pPr>
            <a:r>
              <a:rPr lang="en-US" altLang="en-US" sz="900" b="1" dirty="0"/>
              <a:t>Nicotine replacement therapy</a:t>
            </a:r>
            <a:r>
              <a:rPr lang="en-US" altLang="en-US" sz="900" dirty="0"/>
              <a:t> (NRT) includes the nicotine gum, patch, lozenge, nasal spray, and inhaler. A nicotine sublingual tablet currently is available in Europe.</a:t>
            </a:r>
          </a:p>
          <a:p>
            <a:pPr marL="378407" lvl="1" indent="-180194">
              <a:buFontTx/>
              <a:buChar char="•"/>
            </a:pPr>
            <a:r>
              <a:rPr lang="en-US" altLang="en-US" sz="900" dirty="0"/>
              <a:t>The only </a:t>
            </a:r>
            <a:r>
              <a:rPr lang="en-US" altLang="en-US" sz="900" b="1" dirty="0"/>
              <a:t>psychotropic agent</a:t>
            </a:r>
            <a:r>
              <a:rPr lang="en-US" altLang="en-US" sz="900" dirty="0"/>
              <a:t> currently approved by the FDA for smoking cessation is </a:t>
            </a:r>
            <a:r>
              <a:rPr lang="en-US" altLang="en-US" sz="900" dirty="0" err="1"/>
              <a:t>bupropion</a:t>
            </a:r>
            <a:r>
              <a:rPr lang="en-US" altLang="en-US" sz="900" dirty="0"/>
              <a:t> SR.</a:t>
            </a:r>
          </a:p>
          <a:p>
            <a:pPr marL="378407" lvl="1" indent="-180194">
              <a:buFontTx/>
              <a:buChar char="•"/>
            </a:pPr>
            <a:r>
              <a:rPr lang="en-US" altLang="en-US" sz="900" dirty="0" err="1"/>
              <a:t>Varenicline</a:t>
            </a:r>
            <a:r>
              <a:rPr lang="en-US" altLang="en-US" sz="900" dirty="0"/>
              <a:t>, a </a:t>
            </a:r>
            <a:r>
              <a:rPr lang="en-US" altLang="en-US" sz="900" b="1" dirty="0"/>
              <a:t>partial nicotinic receptor agonist,</a:t>
            </a:r>
            <a:r>
              <a:rPr lang="en-US" altLang="en-US" sz="900" dirty="0"/>
              <a:t> was approved by the FDA in 2006 for smoking cessation.</a:t>
            </a:r>
          </a:p>
          <a:p>
            <a:r>
              <a:rPr lang="en-US" sz="900" dirty="0"/>
              <a:t>According to the U.S. Public Health Service Clinical Practice Guideline for treating tobacco use and dependence, NRT, sustained-release </a:t>
            </a:r>
            <a:r>
              <a:rPr lang="en-US" sz="900" dirty="0" err="1"/>
              <a:t>bupropion</a:t>
            </a:r>
            <a:r>
              <a:rPr lang="en-US" sz="900" dirty="0"/>
              <a:t> and </a:t>
            </a:r>
            <a:r>
              <a:rPr lang="en-US" sz="900" dirty="0" err="1"/>
              <a:t>varenicline</a:t>
            </a:r>
            <a:r>
              <a:rPr lang="en-US" sz="900" dirty="0"/>
              <a:t> are considered first-line </a:t>
            </a:r>
            <a:r>
              <a:rPr lang="en-US" sz="900" dirty="0" err="1"/>
              <a:t>pharmacotherapies</a:t>
            </a:r>
            <a:r>
              <a:rPr lang="en-US" sz="900" dirty="0"/>
              <a:t> for smoking cessation (Fiore et al., 2008). Currently, no medications have an FDA indication for use in spit tobacco cessation.</a:t>
            </a:r>
          </a:p>
          <a:p>
            <a:endParaRPr lang="en-US" altLang="en-US" sz="900" b="1" dirty="0">
              <a:cs typeface="Arial" charset="0"/>
              <a:sym typeface="Webdings" pitchFamily="18" charset="2"/>
            </a:endParaRPr>
          </a:p>
          <a:p>
            <a:r>
              <a:rPr lang="en-US" altLang="en-US" sz="900" b="1" dirty="0">
                <a:cs typeface="Arial" charset="0"/>
                <a:sym typeface="Webdings" pitchFamily="18" charset="2"/>
              </a:rPr>
              <a:t>♪</a:t>
            </a:r>
            <a:r>
              <a:rPr lang="en-US" sz="900" b="1" dirty="0">
                <a:sym typeface="Monotype Sorts" pitchFamily="2" charset="2"/>
              </a:rPr>
              <a:t> Note to instructor(s):</a:t>
            </a:r>
            <a:r>
              <a:rPr lang="en-US" sz="900" dirty="0">
                <a:sym typeface="Monotype Sorts" pitchFamily="2" charset="2"/>
              </a:rPr>
              <a:t> The following </a:t>
            </a:r>
            <a:r>
              <a:rPr lang="en-US" sz="900" dirty="0" err="1">
                <a:sym typeface="Monotype Sorts" pitchFamily="2" charset="2"/>
              </a:rPr>
              <a:t>p</a:t>
            </a:r>
            <a:r>
              <a:rPr lang="en-US" altLang="en-US" sz="900" dirty="0" err="1"/>
              <a:t>harmacotherapies</a:t>
            </a:r>
            <a:r>
              <a:rPr lang="en-US" altLang="en-US" sz="900" dirty="0"/>
              <a:t> have been studied but are </a:t>
            </a:r>
            <a:r>
              <a:rPr lang="en-US" altLang="en-US" sz="900" i="1" dirty="0"/>
              <a:t>not</a:t>
            </a:r>
            <a:r>
              <a:rPr lang="en-US" altLang="en-US" sz="900" dirty="0"/>
              <a:t> recommended by the U.S. Public Health Service Clinical Practice Guideline for treating tobacco use and dependence based on a lack of benefit relative to placebo therapy (David et al., 2006; Fiore et al., 2008; Hughes et al., 2007): </a:t>
            </a:r>
          </a:p>
          <a:p>
            <a:pPr marL="378407" lvl="1" indent="-180194">
              <a:buFontTx/>
              <a:buChar char="•"/>
            </a:pPr>
            <a:r>
              <a:rPr lang="en-US" altLang="en-US" sz="900" b="1" dirty="0" err="1"/>
              <a:t>Anxiolytic</a:t>
            </a:r>
            <a:r>
              <a:rPr lang="en-US" altLang="en-US" sz="900" b="1" dirty="0"/>
              <a:t> agents</a:t>
            </a:r>
            <a:r>
              <a:rPr lang="en-US" altLang="en-US" sz="900" dirty="0"/>
              <a:t> (</a:t>
            </a:r>
            <a:r>
              <a:rPr lang="en-US" altLang="en-US" sz="900" dirty="0" err="1"/>
              <a:t>buspirone</a:t>
            </a:r>
            <a:r>
              <a:rPr lang="en-US" altLang="en-US" sz="900" dirty="0"/>
              <a:t>, diazepam)</a:t>
            </a:r>
          </a:p>
          <a:p>
            <a:pPr marL="378407" lvl="1" indent="-180194">
              <a:buFontTx/>
              <a:buChar char="•"/>
            </a:pPr>
            <a:r>
              <a:rPr lang="en-US" altLang="en-US" sz="900" b="1" dirty="0"/>
              <a:t>Beta-blockers </a:t>
            </a:r>
            <a:r>
              <a:rPr lang="en-US" altLang="en-US" sz="900" dirty="0"/>
              <a:t>(</a:t>
            </a:r>
            <a:r>
              <a:rPr lang="en-US" altLang="en-US" sz="900" dirty="0" err="1"/>
              <a:t>propranolol</a:t>
            </a:r>
            <a:r>
              <a:rPr lang="en-US" altLang="en-US" sz="900" dirty="0"/>
              <a:t>)</a:t>
            </a:r>
          </a:p>
          <a:p>
            <a:pPr marL="378407" lvl="1" indent="-180194">
              <a:buFontTx/>
              <a:buChar char="•"/>
            </a:pPr>
            <a:r>
              <a:rPr lang="en-US" altLang="en-US" sz="900" b="1" dirty="0" err="1"/>
              <a:t>Mecamylamine</a:t>
            </a:r>
            <a:endParaRPr lang="en-US" altLang="en-US" sz="900" b="1" dirty="0"/>
          </a:p>
          <a:p>
            <a:pPr marL="378407" lvl="1" indent="-180194">
              <a:buFontTx/>
              <a:buChar char="•"/>
            </a:pPr>
            <a:r>
              <a:rPr lang="en-US" altLang="en-US" sz="900" b="1" dirty="0" err="1"/>
              <a:t>Opioid</a:t>
            </a:r>
            <a:r>
              <a:rPr lang="en-US" altLang="en-US" sz="900" b="1" dirty="0"/>
              <a:t> antagonists </a:t>
            </a:r>
            <a:r>
              <a:rPr lang="en-US" altLang="en-US" sz="900" dirty="0"/>
              <a:t>(</a:t>
            </a:r>
            <a:r>
              <a:rPr lang="en-US" altLang="en-US" sz="900" dirty="0" err="1"/>
              <a:t>buprenorphine</a:t>
            </a:r>
            <a:r>
              <a:rPr lang="en-US" altLang="en-US" sz="900" dirty="0"/>
              <a:t>, </a:t>
            </a:r>
            <a:r>
              <a:rPr lang="en-US" altLang="en-US" sz="900" dirty="0" err="1"/>
              <a:t>naloxone</a:t>
            </a:r>
            <a:r>
              <a:rPr lang="en-US" altLang="en-US" sz="900" dirty="0"/>
              <a:t>, </a:t>
            </a:r>
            <a:r>
              <a:rPr lang="en-US" altLang="en-US" sz="900" dirty="0" err="1"/>
              <a:t>naltrexone</a:t>
            </a:r>
            <a:r>
              <a:rPr lang="en-US" altLang="en-US" sz="900" dirty="0"/>
              <a:t>)</a:t>
            </a:r>
          </a:p>
          <a:p>
            <a:pPr marL="378407" lvl="1" indent="-180194">
              <a:buFontTx/>
              <a:buChar char="•"/>
            </a:pPr>
            <a:r>
              <a:rPr lang="en-US" altLang="en-US" sz="900" b="1" dirty="0"/>
              <a:t>Selective serotonin reuptake inhibitors </a:t>
            </a:r>
            <a:r>
              <a:rPr lang="en-US" altLang="en-US" sz="900" dirty="0"/>
              <a:t>(</a:t>
            </a:r>
            <a:r>
              <a:rPr lang="en-US" altLang="en-US" sz="900" dirty="0" err="1"/>
              <a:t>citalopram</a:t>
            </a:r>
            <a:r>
              <a:rPr lang="en-US" altLang="en-US" sz="900" dirty="0"/>
              <a:t>, </a:t>
            </a:r>
            <a:r>
              <a:rPr lang="en-US" altLang="en-US" sz="900" dirty="0" err="1"/>
              <a:t>fluoxetine</a:t>
            </a:r>
            <a:r>
              <a:rPr lang="en-US" altLang="en-US" sz="900" dirty="0"/>
              <a:t>, </a:t>
            </a:r>
            <a:r>
              <a:rPr lang="en-US" altLang="en-US" sz="900" dirty="0" err="1"/>
              <a:t>paroxetine</a:t>
            </a:r>
            <a:r>
              <a:rPr lang="en-US" altLang="en-US" sz="900" dirty="0"/>
              <a:t>, </a:t>
            </a:r>
            <a:r>
              <a:rPr lang="en-US" altLang="en-US" sz="900" dirty="0" err="1"/>
              <a:t>sertraline</a:t>
            </a:r>
            <a:r>
              <a:rPr lang="en-US" altLang="en-US" sz="900" dirty="0"/>
              <a:t>)</a:t>
            </a:r>
          </a:p>
          <a:p>
            <a:pPr marL="378407" lvl="1" indent="-180194">
              <a:buFontTx/>
              <a:buChar char="•"/>
            </a:pPr>
            <a:r>
              <a:rPr lang="en-US" altLang="en-US" sz="900" b="1" dirty="0"/>
              <a:t>Silver acetate</a:t>
            </a:r>
          </a:p>
          <a:p>
            <a:pPr marL="378407" lvl="1" indent="-180194"/>
            <a:endParaRPr lang="en-US" altLang="en-US" sz="900" dirty="0"/>
          </a:p>
          <a:p>
            <a:r>
              <a:rPr lang="en-US" sz="800" dirty="0"/>
              <a:t>David S, Lancaster T, Stead LF, </a:t>
            </a:r>
            <a:r>
              <a:rPr lang="en-US" sz="800" dirty="0" err="1"/>
              <a:t>Evins</a:t>
            </a:r>
            <a:r>
              <a:rPr lang="en-US" sz="800" dirty="0"/>
              <a:t> AE.  (2006). </a:t>
            </a:r>
            <a:r>
              <a:rPr lang="en-US" sz="800" dirty="0" err="1"/>
              <a:t>Opioid</a:t>
            </a:r>
            <a:r>
              <a:rPr lang="en-US" sz="800" dirty="0"/>
              <a:t> antagonists for smoking cessation. </a:t>
            </a:r>
            <a:r>
              <a:rPr lang="en-US" sz="800" i="1" dirty="0"/>
              <a:t>Cochrane Database </a:t>
            </a:r>
            <a:r>
              <a:rPr lang="en-US" sz="800" i="1" dirty="0" err="1"/>
              <a:t>Syst</a:t>
            </a:r>
            <a:r>
              <a:rPr lang="en-US" sz="800" i="1" dirty="0"/>
              <a:t> Rev</a:t>
            </a:r>
            <a:r>
              <a:rPr lang="en-US" sz="800" dirty="0"/>
              <a:t> 4:CD003086. </a:t>
            </a:r>
          </a:p>
          <a:p>
            <a:r>
              <a:rPr lang="en-US" sz="800" dirty="0"/>
              <a:t>Fiore MC, </a:t>
            </a:r>
            <a:r>
              <a:rPr lang="en-US" sz="800" dirty="0" err="1"/>
              <a:t>Jaén</a:t>
            </a:r>
            <a:r>
              <a:rPr lang="en-US" sz="800" dirty="0"/>
              <a:t> CR, Baker TB, et al. (2008). </a:t>
            </a:r>
            <a:r>
              <a:rPr lang="en-US" sz="800" i="1" dirty="0"/>
              <a:t>Treating Tobacco Use and Dependence: 2008 Update. Clinical Practice Guideline.</a:t>
            </a:r>
            <a:r>
              <a:rPr lang="en-US" sz="800" dirty="0"/>
              <a:t> Rockville, MD: U.S. Department of Health and Human Services. Public Health Service.</a:t>
            </a:r>
          </a:p>
          <a:p>
            <a:r>
              <a:rPr lang="en-US" sz="800" dirty="0"/>
              <a:t>Hughes JR, Stead LF, Lancaster T. (2007). Antidepressants for smoking cessation.</a:t>
            </a:r>
            <a:r>
              <a:rPr lang="en-US" altLang="en-US" sz="800" i="1" dirty="0"/>
              <a:t> Cochrane Database </a:t>
            </a:r>
            <a:r>
              <a:rPr lang="en-US" altLang="en-US" sz="800" i="1" dirty="0" err="1"/>
              <a:t>Syst</a:t>
            </a:r>
            <a:r>
              <a:rPr lang="en-US" altLang="en-US" sz="800" i="1" dirty="0"/>
              <a:t> Rev</a:t>
            </a:r>
            <a:r>
              <a:rPr lang="en-US" altLang="en-US" sz="800" dirty="0"/>
              <a:t> 1:CD000031. </a:t>
            </a:r>
            <a:endParaRPr lang="en-US" sz="800" dirty="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6786" name="Rectangle 7"/>
          <p:cNvSpPr>
            <a:spLocks noGrp="1" noChangeArrowheads="1"/>
          </p:cNvSpPr>
          <p:nvPr>
            <p:ph type="sldNum" sz="quarter" idx="5"/>
          </p:nvPr>
        </p:nvSpPr>
        <p:spPr>
          <a:noFill/>
        </p:spPr>
        <p:txBody>
          <a:bodyPr/>
          <a:lstStyle/>
          <a:p>
            <a:fld id="{E1A0A497-6167-424E-98B1-FA02162C3495}" type="slidenum">
              <a:rPr lang="en-US"/>
              <a:pPr/>
              <a:t>20</a:t>
            </a:fld>
            <a:endParaRPr lang="en-US"/>
          </a:p>
        </p:txBody>
      </p:sp>
      <p:sp>
        <p:nvSpPr>
          <p:cNvPr id="246787" name="Rectangle 7"/>
          <p:cNvSpPr txBox="1">
            <a:spLocks noGrp="1" noChangeArrowheads="1"/>
          </p:cNvSpPr>
          <p:nvPr/>
        </p:nvSpPr>
        <p:spPr bwMode="auto">
          <a:xfrm>
            <a:off x="3885903" y="8685893"/>
            <a:ext cx="2972097" cy="458107"/>
          </a:xfrm>
          <a:prstGeom prst="rect">
            <a:avLst/>
          </a:prstGeom>
          <a:noFill/>
          <a:ln w="9525">
            <a:noFill/>
            <a:miter lim="800000"/>
            <a:headEnd/>
            <a:tailEnd/>
          </a:ln>
        </p:spPr>
        <p:txBody>
          <a:bodyPr lIns="91380" tIns="45690" rIns="91380" bIns="45690" anchor="b"/>
          <a:lstStyle/>
          <a:p>
            <a:pPr algn="r" defTabSz="914485">
              <a:spcBef>
                <a:spcPct val="0"/>
              </a:spcBef>
            </a:pPr>
            <a:fld id="{0E90D542-032E-4848-91EC-360E2AA4DD4A}" type="slidenum">
              <a:rPr lang="en-US" sz="1100">
                <a:latin typeface="Tahoma" charset="0"/>
                <a:cs typeface="Arial" charset="0"/>
              </a:rPr>
              <a:pPr algn="r" defTabSz="914485">
                <a:spcBef>
                  <a:spcPct val="0"/>
                </a:spcBef>
              </a:pPr>
              <a:t>20</a:t>
            </a:fld>
            <a:endParaRPr lang="en-US" sz="1100" dirty="0">
              <a:latin typeface="Tahoma" charset="0"/>
              <a:cs typeface="Arial" charset="0"/>
            </a:endParaRPr>
          </a:p>
        </p:txBody>
      </p:sp>
      <p:sp>
        <p:nvSpPr>
          <p:cNvPr id="246788" name="Rectangle 2"/>
          <p:cNvSpPr>
            <a:spLocks noGrp="1" noRot="1" noChangeAspect="1" noChangeArrowheads="1" noTextEdit="1"/>
          </p:cNvSpPr>
          <p:nvPr>
            <p:ph type="sldImg"/>
          </p:nvPr>
        </p:nvSpPr>
        <p:spPr>
          <a:xfrm>
            <a:off x="1757661" y="684893"/>
            <a:ext cx="3332261" cy="2538488"/>
          </a:xfrm>
          <a:ln/>
        </p:spPr>
      </p:sp>
      <p:sp>
        <p:nvSpPr>
          <p:cNvPr id="246789" name="Rectangle 3"/>
          <p:cNvSpPr>
            <a:spLocks noGrp="1" noChangeArrowheads="1"/>
          </p:cNvSpPr>
          <p:nvPr>
            <p:ph type="body" idx="1"/>
          </p:nvPr>
        </p:nvSpPr>
        <p:spPr>
          <a:xfrm>
            <a:off x="522388" y="3297465"/>
            <a:ext cx="5962055" cy="5172226"/>
          </a:xfrm>
          <a:noFill/>
        </p:spPr>
        <p:txBody>
          <a:bodyPr lIns="91380" tIns="45690" rIns="91380" bIns="45690"/>
          <a:lstStyle/>
          <a:p>
            <a:r>
              <a:rPr lang="en-US" sz="900" b="1" dirty="0"/>
              <a:t>Products Available</a:t>
            </a:r>
            <a:endParaRPr lang="en-US" sz="900" i="1" dirty="0"/>
          </a:p>
          <a:p>
            <a:r>
              <a:rPr lang="en-US" sz="900" b="1" dirty="0" err="1">
                <a:cs typeface="Times New Roman" pitchFamily="18" charset="0"/>
              </a:rPr>
              <a:t>NicoDerm</a:t>
            </a:r>
            <a:r>
              <a:rPr lang="en-US" sz="900" b="1" dirty="0">
                <a:cs typeface="Times New Roman" pitchFamily="18" charset="0"/>
              </a:rPr>
              <a:t> CQ </a:t>
            </a:r>
            <a:r>
              <a:rPr lang="en-US" sz="900" b="1" dirty="0" err="1">
                <a:cs typeface="Times New Roman" pitchFamily="18" charset="0"/>
              </a:rPr>
              <a:t>Patch</a:t>
            </a:r>
            <a:r>
              <a:rPr lang="en-US" sz="900" b="1" baseline="30000" dirty="0" err="1">
                <a:cs typeface="Times New Roman" pitchFamily="18" charset="0"/>
              </a:rPr>
              <a:t>OTC</a:t>
            </a:r>
            <a:r>
              <a:rPr lang="en-US" sz="900" b="1" dirty="0">
                <a:cs typeface="Times New Roman" pitchFamily="18" charset="0"/>
              </a:rPr>
              <a:t> </a:t>
            </a:r>
            <a:r>
              <a:rPr lang="en-US" sz="900" dirty="0">
                <a:cs typeface="Times New Roman" pitchFamily="18" charset="0"/>
              </a:rPr>
              <a:t>(GlaxoSmithKline</a:t>
            </a:r>
            <a:r>
              <a:rPr lang="en-US" sz="900" dirty="0"/>
              <a:t>)</a:t>
            </a:r>
          </a:p>
          <a:p>
            <a:r>
              <a:rPr lang="en-US" sz="900" dirty="0">
                <a:cs typeface="Times New Roman" pitchFamily="18" charset="0"/>
              </a:rPr>
              <a:t>Switched to OTC status: August 1996</a:t>
            </a:r>
            <a:endParaRPr lang="en-US" sz="900" b="1" dirty="0"/>
          </a:p>
          <a:p>
            <a:r>
              <a:rPr lang="en-US" sz="900" dirty="0"/>
              <a:t>Availability: 7 mg, 14 mg, 21 mg (24-hour nicotine delivery system); also available in a clear formulation</a:t>
            </a:r>
          </a:p>
          <a:p>
            <a:r>
              <a:rPr lang="en-US" sz="900" b="1" dirty="0">
                <a:cs typeface="Times New Roman" pitchFamily="18" charset="0"/>
              </a:rPr>
              <a:t>Generic nicotine </a:t>
            </a:r>
            <a:r>
              <a:rPr lang="en-US" sz="900" b="1" dirty="0" err="1">
                <a:cs typeface="Times New Roman" pitchFamily="18" charset="0"/>
              </a:rPr>
              <a:t>patch</a:t>
            </a:r>
            <a:r>
              <a:rPr lang="en-US" sz="900" b="1" baseline="30000" dirty="0" err="1">
                <a:cs typeface="Times New Roman" pitchFamily="18" charset="0"/>
              </a:rPr>
              <a:t>Rx,OTC</a:t>
            </a:r>
            <a:r>
              <a:rPr lang="en-US" sz="900" b="1" dirty="0">
                <a:cs typeface="Times New Roman" pitchFamily="18" charset="0"/>
              </a:rPr>
              <a:t> </a:t>
            </a:r>
            <a:r>
              <a:rPr lang="en-US" sz="900" dirty="0">
                <a:cs typeface="Times New Roman" pitchFamily="18" charset="0"/>
              </a:rPr>
              <a:t>(formerly </a:t>
            </a:r>
            <a:r>
              <a:rPr lang="en-US" sz="900" dirty="0" err="1">
                <a:cs typeface="Times New Roman" pitchFamily="18" charset="0"/>
              </a:rPr>
              <a:t>Habitrol</a:t>
            </a:r>
            <a:r>
              <a:rPr lang="en-US" sz="900" baseline="30000" dirty="0">
                <a:cs typeface="Times New Roman" pitchFamily="18" charset="0"/>
              </a:rPr>
              <a:t> </a:t>
            </a:r>
            <a:r>
              <a:rPr lang="en-US" sz="900" dirty="0" err="1">
                <a:cs typeface="Times New Roman" pitchFamily="18" charset="0"/>
              </a:rPr>
              <a:t>Transdermal</a:t>
            </a:r>
            <a:r>
              <a:rPr lang="en-US" sz="900" dirty="0">
                <a:cs typeface="Times New Roman" pitchFamily="18" charset="0"/>
              </a:rPr>
              <a:t> System)</a:t>
            </a:r>
          </a:p>
          <a:p>
            <a:r>
              <a:rPr lang="en-US" sz="900" dirty="0"/>
              <a:t>Manufacturers:</a:t>
            </a:r>
          </a:p>
          <a:p>
            <a:pPr marL="309333" lvl="1" indent="-102110">
              <a:buFontTx/>
              <a:buChar char="•"/>
            </a:pPr>
            <a:r>
              <a:rPr lang="en-US" sz="900" dirty="0"/>
              <a:t>OTC product (Novartis Consumer Health)</a:t>
            </a:r>
          </a:p>
          <a:p>
            <a:pPr marL="309333" lvl="1" indent="-102110">
              <a:buFontTx/>
              <a:buChar char="•"/>
            </a:pPr>
            <a:r>
              <a:rPr lang="en-US" sz="900" dirty="0"/>
              <a:t>Rx product (Watson Pharmaceuticals)</a:t>
            </a:r>
          </a:p>
          <a:p>
            <a:r>
              <a:rPr lang="en-US" sz="900" dirty="0"/>
              <a:t>Available OTC: November 1999</a:t>
            </a:r>
          </a:p>
          <a:p>
            <a:r>
              <a:rPr lang="en-US" sz="900" dirty="0"/>
              <a:t>Availability: 7 mg, 14 mg, 21 mg (24-hour nicotine delivery system)</a:t>
            </a:r>
          </a:p>
          <a:p>
            <a:endParaRPr lang="en-US" altLang="en-US" sz="900" b="1" dirty="0">
              <a:cs typeface="Arial" charset="0"/>
              <a:sym typeface="Webdings" pitchFamily="18" charset="2"/>
            </a:endParaRPr>
          </a:p>
          <a:p>
            <a:r>
              <a:rPr lang="en-US" altLang="en-US" sz="900" b="1" dirty="0">
                <a:cs typeface="Arial" charset="0"/>
                <a:sym typeface="Webdings" pitchFamily="18" charset="2"/>
              </a:rPr>
              <a:t>♪</a:t>
            </a:r>
            <a:r>
              <a:rPr lang="en-US" sz="900" b="1" dirty="0">
                <a:sym typeface="Monotype Sorts" pitchFamily="2" charset="2"/>
              </a:rPr>
              <a:t> Note to instructor(s): </a:t>
            </a:r>
            <a:r>
              <a:rPr lang="en-US" sz="900" dirty="0"/>
              <a:t>Novartis manufactures the OTC product but has sold the rights to a private- label company that is responsible for marketing and distributing the product for various retail pharmacies (e.g., Albertsons, CVS, Duane Reade, Kroger, Longs, Medicine Shoppe, Rite-Aid, Safeway, Walgreens, Wal-Mart). The product is labeled as Nicotine </a:t>
            </a:r>
            <a:r>
              <a:rPr lang="en-US" sz="900" dirty="0" err="1"/>
              <a:t>Transdermal</a:t>
            </a:r>
            <a:r>
              <a:rPr lang="en-US" sz="900" dirty="0"/>
              <a:t> System Step 1, Step 2, and Step 3.</a:t>
            </a:r>
          </a:p>
          <a:p>
            <a:endParaRPr lang="en-US" sz="900" dirty="0"/>
          </a:p>
          <a:p>
            <a:r>
              <a:rPr lang="en-US" altLang="en-US" sz="900" b="1" dirty="0">
                <a:cs typeface="Arial" charset="0"/>
                <a:sym typeface="Webdings" pitchFamily="18" charset="2"/>
              </a:rPr>
              <a:t>♪</a:t>
            </a:r>
            <a:r>
              <a:rPr lang="en-US" sz="900" b="1" dirty="0">
                <a:sym typeface="Monotype Sorts" pitchFamily="2" charset="2"/>
              </a:rPr>
              <a:t> Note to instructor(s): </a:t>
            </a:r>
            <a:r>
              <a:rPr lang="en-US" sz="900" dirty="0">
                <a:sym typeface="Monotype Sorts" pitchFamily="2" charset="2"/>
              </a:rPr>
              <a:t>Previously, Pfizer marketed the </a:t>
            </a:r>
            <a:r>
              <a:rPr lang="en-US" sz="900" dirty="0" err="1">
                <a:sym typeface="Monotype Sorts" pitchFamily="2" charset="2"/>
              </a:rPr>
              <a:t>Nicotrol</a:t>
            </a:r>
            <a:r>
              <a:rPr lang="en-US" sz="900" dirty="0">
                <a:sym typeface="Monotype Sorts" pitchFamily="2" charset="2"/>
              </a:rPr>
              <a:t> </a:t>
            </a:r>
            <a:r>
              <a:rPr lang="en-US" sz="900" dirty="0" err="1">
                <a:sym typeface="Monotype Sorts" pitchFamily="2" charset="2"/>
              </a:rPr>
              <a:t>transdermal</a:t>
            </a:r>
            <a:r>
              <a:rPr lang="en-US" sz="900" dirty="0">
                <a:sym typeface="Monotype Sorts" pitchFamily="2" charset="2"/>
              </a:rPr>
              <a:t> patch (5 mg, 10 mg, 15 mg; 16-hour nicotine delivery systems). This patch formulation was discontinued in 2005 and is no longer commercially available. Additionally, a fourth nicotine </a:t>
            </a:r>
            <a:r>
              <a:rPr lang="en-US" sz="900" dirty="0" err="1">
                <a:sym typeface="Monotype Sorts" pitchFamily="2" charset="2"/>
              </a:rPr>
              <a:t>transdermal</a:t>
            </a:r>
            <a:r>
              <a:rPr lang="en-US" sz="900" dirty="0">
                <a:sym typeface="Monotype Sorts" pitchFamily="2" charset="2"/>
              </a:rPr>
              <a:t> patch (11 mg, 22 mg; 24-hour nicotine delivery systems) utilizing a non-tapering 6-week regimen was available. The prescription product was originally marketed as </a:t>
            </a:r>
            <a:r>
              <a:rPr lang="en-US" sz="900" dirty="0" err="1">
                <a:sym typeface="Monotype Sorts" pitchFamily="2" charset="2"/>
              </a:rPr>
              <a:t>Prostep</a:t>
            </a:r>
            <a:r>
              <a:rPr lang="en-US" sz="900" dirty="0">
                <a:sym typeface="Monotype Sorts" pitchFamily="2" charset="2"/>
              </a:rPr>
              <a:t> (</a:t>
            </a:r>
            <a:r>
              <a:rPr lang="en-US" sz="900" dirty="0" err="1">
                <a:sym typeface="Monotype Sorts" pitchFamily="2" charset="2"/>
              </a:rPr>
              <a:t>Lederle</a:t>
            </a:r>
            <a:r>
              <a:rPr lang="en-US" sz="900" dirty="0">
                <a:sym typeface="Monotype Sorts" pitchFamily="2" charset="2"/>
              </a:rPr>
              <a:t>). In December 1998 the product was switched to OTC status and distributed to drug stores, grocery stores, and discount stores under a private label. This patch formulation was discontinued in 2003 and is no longer commercially available.</a:t>
            </a: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7810" name="Rectangle 7"/>
          <p:cNvSpPr>
            <a:spLocks noGrp="1" noChangeArrowheads="1"/>
          </p:cNvSpPr>
          <p:nvPr>
            <p:ph type="sldNum" sz="quarter" idx="5"/>
          </p:nvPr>
        </p:nvSpPr>
        <p:spPr>
          <a:noFill/>
        </p:spPr>
        <p:txBody>
          <a:bodyPr/>
          <a:lstStyle/>
          <a:p>
            <a:fld id="{A0299D0A-D5DB-400C-827B-C92B6EC306C1}" type="slidenum">
              <a:rPr lang="en-US"/>
              <a:pPr/>
              <a:t>21</a:t>
            </a:fld>
            <a:endParaRPr lang="en-US"/>
          </a:p>
        </p:txBody>
      </p:sp>
      <p:sp>
        <p:nvSpPr>
          <p:cNvPr id="247811" name="Rectangle 7"/>
          <p:cNvSpPr txBox="1">
            <a:spLocks noGrp="1" noChangeArrowheads="1"/>
          </p:cNvSpPr>
          <p:nvPr/>
        </p:nvSpPr>
        <p:spPr bwMode="auto">
          <a:xfrm>
            <a:off x="3885903" y="8685893"/>
            <a:ext cx="2972097" cy="458107"/>
          </a:xfrm>
          <a:prstGeom prst="rect">
            <a:avLst/>
          </a:prstGeom>
          <a:noFill/>
          <a:ln w="9525">
            <a:noFill/>
            <a:miter lim="800000"/>
            <a:headEnd/>
            <a:tailEnd/>
          </a:ln>
        </p:spPr>
        <p:txBody>
          <a:bodyPr lIns="91380" tIns="45690" rIns="91380" bIns="45690" anchor="b"/>
          <a:lstStyle/>
          <a:p>
            <a:pPr algn="r" defTabSz="914485">
              <a:spcBef>
                <a:spcPct val="0"/>
              </a:spcBef>
            </a:pPr>
            <a:fld id="{582D7A5C-7105-4162-B8C8-D40387FB6576}" type="slidenum">
              <a:rPr lang="en-US" sz="1100">
                <a:latin typeface="Tahoma" charset="0"/>
                <a:cs typeface="Arial" charset="0"/>
              </a:rPr>
              <a:pPr algn="r" defTabSz="914485">
                <a:spcBef>
                  <a:spcPct val="0"/>
                </a:spcBef>
              </a:pPr>
              <a:t>21</a:t>
            </a:fld>
            <a:endParaRPr lang="en-US" sz="1100" dirty="0">
              <a:latin typeface="Tahoma" charset="0"/>
              <a:cs typeface="Arial" charset="0"/>
            </a:endParaRPr>
          </a:p>
        </p:txBody>
      </p:sp>
      <p:sp>
        <p:nvSpPr>
          <p:cNvPr id="247812" name="Rectangle 2"/>
          <p:cNvSpPr>
            <a:spLocks noGrp="1" noRot="1" noChangeAspect="1" noChangeArrowheads="1" noTextEdit="1"/>
          </p:cNvSpPr>
          <p:nvPr>
            <p:ph type="sldImg"/>
          </p:nvPr>
        </p:nvSpPr>
        <p:spPr>
          <a:xfrm>
            <a:off x="1757661" y="684893"/>
            <a:ext cx="3332261" cy="2538488"/>
          </a:xfrm>
          <a:ln/>
        </p:spPr>
      </p:sp>
      <p:sp>
        <p:nvSpPr>
          <p:cNvPr id="247813" name="Rectangle 3"/>
          <p:cNvSpPr>
            <a:spLocks noGrp="1" noChangeArrowheads="1"/>
          </p:cNvSpPr>
          <p:nvPr>
            <p:ph type="body" idx="1"/>
          </p:nvPr>
        </p:nvSpPr>
        <p:spPr>
          <a:xfrm>
            <a:off x="395883" y="3318632"/>
            <a:ext cx="6198692" cy="5096630"/>
          </a:xfrm>
          <a:solidFill>
            <a:srgbClr val="FFFFFF"/>
          </a:solidFill>
        </p:spPr>
        <p:txBody>
          <a:bodyPr lIns="92243" tIns="46122" rIns="92243" bIns="46122"/>
          <a:lstStyle/>
          <a:p>
            <a:pPr>
              <a:tabLst>
                <a:tab pos="4542390" algn="l"/>
              </a:tabLst>
            </a:pPr>
            <a:r>
              <a:rPr lang="en-US" altLang="en-US" sz="900" dirty="0"/>
              <a:t>The dosing schedules for the nicotine patches vary. In general, persons who smoke heavily require higher doses of nicotine. Although each of the currently-marketed formulations uses a tapering course of therapy, no evidence indicates that gradual weaning is more effective than abrupt discontinuation (Stead et al., 2008). Furthermore, 8 weeks of treatment appears to be as efficacious as longer durations (Stead et al., 2008). When patches applied for 16 hours (e.g., the previously-available </a:t>
            </a:r>
            <a:r>
              <a:rPr lang="en-US" altLang="en-US" sz="900" dirty="0" err="1"/>
              <a:t>Nicotrol</a:t>
            </a:r>
            <a:r>
              <a:rPr lang="en-US" altLang="en-US" sz="900" dirty="0"/>
              <a:t> patch) were compared to patches applied for 24 hours, no significant differences were found in quit rates (Stead et al., 2008). However, one study found that patients with strong morning cravings for cigarettes might have more success with a patch applied for 24 hours (</a:t>
            </a:r>
            <a:r>
              <a:rPr lang="en-US" altLang="en-US" sz="900" dirty="0" err="1"/>
              <a:t>Shiffman</a:t>
            </a:r>
            <a:r>
              <a:rPr lang="en-US" altLang="en-US" sz="900" dirty="0"/>
              <a:t> et al., 2000).</a:t>
            </a:r>
          </a:p>
          <a:p>
            <a:pPr>
              <a:tabLst>
                <a:tab pos="4542390" algn="l"/>
              </a:tabLst>
            </a:pPr>
            <a:r>
              <a:rPr lang="en-US" altLang="en-US" sz="900" b="1" dirty="0">
                <a:cs typeface="Arial" charset="0"/>
                <a:sym typeface="Webdings" pitchFamily="18" charset="2"/>
              </a:rPr>
              <a:t>♪</a:t>
            </a:r>
            <a:r>
              <a:rPr lang="en-US" sz="900" b="1" dirty="0">
                <a:sym typeface="Monotype Sorts" pitchFamily="2" charset="2"/>
              </a:rPr>
              <a:t> Note to instructor(s): </a:t>
            </a:r>
            <a:r>
              <a:rPr lang="en-US" altLang="en-US" sz="900" dirty="0"/>
              <a:t>Some participants might ask about use of higher than recommended doses of </a:t>
            </a:r>
            <a:r>
              <a:rPr lang="en-US" altLang="en-US" sz="900" dirty="0" err="1"/>
              <a:t>transdermal</a:t>
            </a:r>
            <a:r>
              <a:rPr lang="en-US" altLang="en-US" sz="900" dirty="0"/>
              <a:t> nicotine for persons who smoke heavily. </a:t>
            </a:r>
            <a:r>
              <a:rPr lang="en-US" altLang="en-US" sz="900" dirty="0">
                <a:cs typeface="Times New Roman" pitchFamily="18" charset="0"/>
              </a:rPr>
              <a:t>High-dose </a:t>
            </a:r>
            <a:r>
              <a:rPr lang="en-US" altLang="en-US" sz="900" dirty="0" err="1">
                <a:cs typeface="Times New Roman" pitchFamily="18" charset="0"/>
              </a:rPr>
              <a:t>transdermal</a:t>
            </a:r>
            <a:r>
              <a:rPr lang="en-US" altLang="en-US" sz="900" dirty="0">
                <a:cs typeface="Times New Roman" pitchFamily="18" charset="0"/>
              </a:rPr>
              <a:t> nicotine (44</a:t>
            </a:r>
            <a:r>
              <a:rPr lang="en-US" altLang="en-US" sz="900" dirty="0">
                <a:cs typeface="Arial" charset="0"/>
              </a:rPr>
              <a:t>–</a:t>
            </a:r>
            <a:r>
              <a:rPr lang="en-US" altLang="en-US" sz="900" dirty="0">
                <a:cs typeface="Times New Roman" pitchFamily="18" charset="0"/>
              </a:rPr>
              <a:t>63 mg/day) appears to be safe (</a:t>
            </a:r>
            <a:r>
              <a:rPr lang="en-US" altLang="en-US" sz="900" dirty="0" err="1">
                <a:cs typeface="Times New Roman" pitchFamily="18" charset="0"/>
              </a:rPr>
              <a:t>Benowitz</a:t>
            </a:r>
            <a:r>
              <a:rPr lang="en-US" altLang="en-US" sz="900" dirty="0">
                <a:cs typeface="Times New Roman" pitchFamily="18" charset="0"/>
              </a:rPr>
              <a:t> et al., 1998; Dale et al., 1995; Fredrickson et al., 1995; Hurt et al., 2003; Bars et al., 2006). However, trials evaluating higher doses of NRT have yielded conflicting results. Some studies suggest higher doses of NRT may be more effective in heavy smokers (Dale et al., 1995; </a:t>
            </a:r>
            <a:r>
              <a:rPr lang="en-US" altLang="en-US" sz="900" dirty="0" err="1">
                <a:cs typeface="Times New Roman" pitchFamily="18" charset="0"/>
              </a:rPr>
              <a:t>Tonnesen</a:t>
            </a:r>
            <a:r>
              <a:rPr lang="en-US" altLang="en-US" sz="900" dirty="0">
                <a:cs typeface="Times New Roman" pitchFamily="18" charset="0"/>
              </a:rPr>
              <a:t> et al., 1999; Bars et al., 2006), whereas others have demonstrated slight but not statistically significant improvements in cessation rates (Hughes et al., 1999; </a:t>
            </a:r>
            <a:r>
              <a:rPr lang="en-US" altLang="en-US" sz="900" dirty="0" err="1">
                <a:cs typeface="Times New Roman" pitchFamily="18" charset="0"/>
              </a:rPr>
              <a:t>Jorenby</a:t>
            </a:r>
            <a:r>
              <a:rPr lang="en-US" altLang="en-US" sz="900" dirty="0">
                <a:cs typeface="Times New Roman" pitchFamily="18" charset="0"/>
              </a:rPr>
              <a:t> et al., 1995) or no difference (Killen et al., 1999; </a:t>
            </a:r>
            <a:r>
              <a:rPr lang="en-US" altLang="en-US" sz="900" dirty="0" err="1">
                <a:cs typeface="Times New Roman" pitchFamily="18" charset="0"/>
              </a:rPr>
              <a:t>Paoletti</a:t>
            </a:r>
            <a:r>
              <a:rPr lang="en-US" altLang="en-US" sz="900" dirty="0">
                <a:cs typeface="Times New Roman" pitchFamily="18" charset="0"/>
              </a:rPr>
              <a:t> et al., 1996). When the results of six studies were pooled, the odds ratio for abstinence was 1.2 for high-dose NRT compared to conventional NRT (</a:t>
            </a:r>
            <a:r>
              <a:rPr lang="en-US" sz="900" dirty="0"/>
              <a:t>95% CI,</a:t>
            </a:r>
            <a:r>
              <a:rPr lang="en-US" altLang="en-US" sz="900" dirty="0">
                <a:cs typeface="Times New Roman" pitchFamily="18" charset="0"/>
              </a:rPr>
              <a:t> 1.0</a:t>
            </a:r>
            <a:r>
              <a:rPr lang="en-US" altLang="en-US" sz="900" dirty="0">
                <a:cs typeface="Arial" charset="0"/>
              </a:rPr>
              <a:t>–</a:t>
            </a:r>
            <a:r>
              <a:rPr lang="en-US" altLang="en-US" sz="900" dirty="0">
                <a:cs typeface="Times New Roman" pitchFamily="18" charset="0"/>
              </a:rPr>
              <a:t>1.3), suggesting high-dose NRT therapy may be advantageous in some patients (Stead et al., 2008). This approach should be reserved for patients not able to quit using conventional doses of </a:t>
            </a:r>
            <a:r>
              <a:rPr lang="en-US" altLang="en-US" sz="900" dirty="0" err="1">
                <a:cs typeface="Times New Roman" pitchFamily="18" charset="0"/>
              </a:rPr>
              <a:t>transdermal</a:t>
            </a:r>
            <a:r>
              <a:rPr lang="en-US" altLang="en-US" sz="900" dirty="0">
                <a:cs typeface="Times New Roman" pitchFamily="18" charset="0"/>
              </a:rPr>
              <a:t> NRT.</a:t>
            </a:r>
          </a:p>
          <a:p>
            <a:pPr>
              <a:tabLst>
                <a:tab pos="4542390" algn="l"/>
              </a:tabLst>
            </a:pPr>
            <a:r>
              <a:rPr lang="en-US" altLang="en-US" sz="900" b="1" dirty="0">
                <a:cs typeface="Arial" charset="0"/>
                <a:sym typeface="Webdings" pitchFamily="18" charset="2"/>
              </a:rPr>
              <a:t>♪</a:t>
            </a:r>
            <a:r>
              <a:rPr lang="en-US" altLang="en-US" sz="900" b="1" dirty="0">
                <a:sym typeface="Monotype Sorts" pitchFamily="2" charset="2"/>
              </a:rPr>
              <a:t> Note to instructor(s): </a:t>
            </a:r>
            <a:r>
              <a:rPr lang="en-US" altLang="en-US" sz="900" dirty="0"/>
              <a:t>The Clinical Practice Guideline does not recommend use of pharmacotherapy in patients smoking fewer than 10 cigarettes per day (light smokers), because of insufficient evidence of effectiveness (Fiore et al., 2008), yet the </a:t>
            </a:r>
            <a:r>
              <a:rPr lang="en-US" altLang="en-US" sz="900" dirty="0" err="1"/>
              <a:t>transdermal</a:t>
            </a:r>
            <a:r>
              <a:rPr lang="en-US" altLang="en-US" sz="900" dirty="0"/>
              <a:t> nicotine patch products gave FDA-approved labeling that includes dosing recommendations for patients smoking &lt; 10 cigarettes per day. </a:t>
            </a:r>
            <a:endParaRPr lang="en-US" sz="900" dirty="0"/>
          </a:p>
          <a:p>
            <a:pPr>
              <a:lnSpc>
                <a:spcPct val="90000"/>
              </a:lnSpc>
              <a:tabLst>
                <a:tab pos="4542390" algn="l"/>
              </a:tabLst>
            </a:pPr>
            <a:r>
              <a:rPr lang="en-US" altLang="en-US" sz="700" dirty="0"/>
              <a:t>Bars MP, </a:t>
            </a:r>
            <a:r>
              <a:rPr lang="en-US" altLang="en-US" sz="700" dirty="0" err="1"/>
              <a:t>Banauch</a:t>
            </a:r>
            <a:r>
              <a:rPr lang="en-US" altLang="en-US" sz="700" dirty="0"/>
              <a:t> GI, </a:t>
            </a:r>
            <a:r>
              <a:rPr lang="en-US" altLang="en-US" sz="700" dirty="0" err="1"/>
              <a:t>Appel</a:t>
            </a:r>
            <a:r>
              <a:rPr lang="en-US" altLang="en-US" sz="700" dirty="0"/>
              <a:t> D, </a:t>
            </a:r>
            <a:r>
              <a:rPr lang="en-US" altLang="en-US" sz="700" dirty="0" err="1"/>
              <a:t>Andreachi</a:t>
            </a:r>
            <a:r>
              <a:rPr lang="en-US" altLang="en-US" sz="700" dirty="0"/>
              <a:t> M, </a:t>
            </a:r>
            <a:r>
              <a:rPr lang="en-US" altLang="en-US" sz="700" dirty="0" err="1"/>
              <a:t>Mouren</a:t>
            </a:r>
            <a:r>
              <a:rPr lang="en-US" altLang="en-US" sz="700" dirty="0"/>
              <a:t> P et al. (2006). "Tobacco Free With FDNY": the New York City Fire Department World Trade Center Tobacco Cessation Study. </a:t>
            </a:r>
            <a:r>
              <a:rPr lang="en-US" altLang="en-US" sz="700" i="1" dirty="0"/>
              <a:t>Chest</a:t>
            </a:r>
            <a:r>
              <a:rPr lang="en-US" altLang="en-US" sz="700" dirty="0"/>
              <a:t> 129:979-987.</a:t>
            </a:r>
            <a:endParaRPr lang="en-US" altLang="en-US" sz="700" dirty="0">
              <a:cs typeface="Times New Roman" pitchFamily="18" charset="0"/>
            </a:endParaRPr>
          </a:p>
          <a:p>
            <a:pPr>
              <a:lnSpc>
                <a:spcPct val="90000"/>
              </a:lnSpc>
              <a:tabLst>
                <a:tab pos="4542390" algn="l"/>
              </a:tabLst>
            </a:pPr>
            <a:r>
              <a:rPr lang="en-US" altLang="en-US" sz="700" dirty="0" err="1"/>
              <a:t>Benowitz</a:t>
            </a:r>
            <a:r>
              <a:rPr lang="en-US" altLang="en-US" sz="700" dirty="0"/>
              <a:t> NL, </a:t>
            </a:r>
            <a:r>
              <a:rPr lang="en-US" altLang="en-US" sz="700" dirty="0" err="1"/>
              <a:t>Zevin</a:t>
            </a:r>
            <a:r>
              <a:rPr lang="en-US" altLang="en-US" sz="700" dirty="0"/>
              <a:t> S, Jacob P, 3rd. (1998). Suppression of nicotine intake during ad </a:t>
            </a:r>
            <a:r>
              <a:rPr lang="en-US" altLang="en-US" sz="700" dirty="0" err="1"/>
              <a:t>libitum</a:t>
            </a:r>
            <a:r>
              <a:rPr lang="en-US" altLang="en-US" sz="700" dirty="0"/>
              <a:t> cigarette smoking by high-dose </a:t>
            </a:r>
            <a:r>
              <a:rPr lang="en-US" altLang="en-US" sz="700" dirty="0" err="1"/>
              <a:t>transdermal</a:t>
            </a:r>
            <a:r>
              <a:rPr lang="en-US" altLang="en-US" sz="700" dirty="0"/>
              <a:t> nicotine. </a:t>
            </a:r>
            <a:r>
              <a:rPr lang="en-US" altLang="en-US" sz="700" i="1" dirty="0"/>
              <a:t>J </a:t>
            </a:r>
            <a:r>
              <a:rPr lang="en-US" altLang="en-US" sz="700" i="1" dirty="0" err="1"/>
              <a:t>Pharmacol</a:t>
            </a:r>
            <a:r>
              <a:rPr lang="en-US" altLang="en-US" sz="700" i="1" dirty="0"/>
              <a:t> Exp </a:t>
            </a:r>
            <a:r>
              <a:rPr lang="en-US" altLang="en-US" sz="700" i="1" dirty="0" err="1"/>
              <a:t>Ther</a:t>
            </a:r>
            <a:r>
              <a:rPr lang="en-US" altLang="en-US" sz="700" i="1" dirty="0"/>
              <a:t> </a:t>
            </a:r>
            <a:r>
              <a:rPr lang="en-US" altLang="en-US" sz="700" dirty="0"/>
              <a:t>287:958</a:t>
            </a:r>
            <a:r>
              <a:rPr lang="en-US" altLang="en-US" sz="700" dirty="0">
                <a:cs typeface="Arial" charset="0"/>
              </a:rPr>
              <a:t>–</a:t>
            </a:r>
            <a:r>
              <a:rPr lang="en-US" altLang="en-US" sz="700" dirty="0"/>
              <a:t>962.</a:t>
            </a:r>
            <a:endParaRPr lang="en-US" altLang="en-US" sz="700" dirty="0">
              <a:cs typeface="Times New Roman" pitchFamily="18" charset="0"/>
            </a:endParaRPr>
          </a:p>
          <a:p>
            <a:pPr>
              <a:lnSpc>
                <a:spcPct val="90000"/>
              </a:lnSpc>
              <a:tabLst>
                <a:tab pos="4542390" algn="l"/>
              </a:tabLst>
            </a:pPr>
            <a:r>
              <a:rPr lang="en-US" altLang="en-US" sz="700" dirty="0">
                <a:sym typeface="Wingdings" pitchFamily="2" charset="2"/>
              </a:rPr>
              <a:t>Dale LC, Hurt RD, </a:t>
            </a:r>
            <a:r>
              <a:rPr lang="en-US" altLang="en-US" sz="700" dirty="0" err="1">
                <a:sym typeface="Wingdings" pitchFamily="2" charset="2"/>
              </a:rPr>
              <a:t>Offord</a:t>
            </a:r>
            <a:r>
              <a:rPr lang="en-US" altLang="en-US" sz="700" dirty="0">
                <a:sym typeface="Wingdings" pitchFamily="2" charset="2"/>
              </a:rPr>
              <a:t> KP, Lawson GM. (1995). High-dose nicotine patch therapy; percentage of replacement and smoking cessation. </a:t>
            </a:r>
            <a:r>
              <a:rPr lang="en-US" altLang="en-US" sz="700" i="1" dirty="0">
                <a:sym typeface="Wingdings" pitchFamily="2" charset="2"/>
              </a:rPr>
              <a:t>JAMA</a:t>
            </a:r>
            <a:r>
              <a:rPr lang="en-US" altLang="en-US" sz="700" dirty="0">
                <a:sym typeface="Wingdings" pitchFamily="2" charset="2"/>
              </a:rPr>
              <a:t> 274:1353</a:t>
            </a:r>
            <a:r>
              <a:rPr lang="en-US" altLang="en-US" sz="700" dirty="0">
                <a:cs typeface="Arial" charset="0"/>
                <a:sym typeface="Wingdings" pitchFamily="2" charset="2"/>
              </a:rPr>
              <a:t>–</a:t>
            </a:r>
            <a:r>
              <a:rPr lang="en-US" altLang="en-US" sz="700" dirty="0">
                <a:sym typeface="Wingdings" pitchFamily="2" charset="2"/>
              </a:rPr>
              <a:t>1358.</a:t>
            </a:r>
          </a:p>
          <a:p>
            <a:pPr>
              <a:lnSpc>
                <a:spcPct val="90000"/>
              </a:lnSpc>
              <a:tabLst>
                <a:tab pos="4542390" algn="l"/>
              </a:tabLst>
            </a:pPr>
            <a:r>
              <a:rPr lang="en-US" altLang="en-US" sz="700" dirty="0">
                <a:sym typeface="Wingdings" pitchFamily="2" charset="2"/>
              </a:rPr>
              <a:t>Fredrickson PA, Hurt RD, Lee GM, et al. (1995). Safety and tolerability of high dose </a:t>
            </a:r>
            <a:r>
              <a:rPr lang="en-US" altLang="en-US" sz="700" dirty="0" err="1">
                <a:sym typeface="Wingdings" pitchFamily="2" charset="2"/>
              </a:rPr>
              <a:t>transdermal</a:t>
            </a:r>
            <a:r>
              <a:rPr lang="en-US" altLang="en-US" sz="700" dirty="0">
                <a:sym typeface="Wingdings" pitchFamily="2" charset="2"/>
              </a:rPr>
              <a:t> nicotine therapy for heavy smokers. </a:t>
            </a:r>
            <a:r>
              <a:rPr lang="en-US" altLang="en-US" sz="700" i="1" dirty="0">
                <a:cs typeface="Times New Roman" pitchFamily="18" charset="0"/>
              </a:rPr>
              <a:t>Psychopharmacology </a:t>
            </a:r>
            <a:r>
              <a:rPr lang="en-US" altLang="en-US" sz="700" dirty="0">
                <a:cs typeface="Times New Roman" pitchFamily="18" charset="0"/>
              </a:rPr>
              <a:t>122:215</a:t>
            </a:r>
            <a:r>
              <a:rPr lang="en-US" altLang="en-US" sz="700" dirty="0">
                <a:cs typeface="Arial" charset="0"/>
                <a:sym typeface="Wingdings" pitchFamily="2" charset="2"/>
              </a:rPr>
              <a:t>–2</a:t>
            </a:r>
            <a:r>
              <a:rPr lang="en-US" altLang="en-US" sz="700" dirty="0">
                <a:cs typeface="Times New Roman" pitchFamily="18" charset="0"/>
              </a:rPr>
              <a:t>22.</a:t>
            </a:r>
          </a:p>
          <a:p>
            <a:pPr>
              <a:lnSpc>
                <a:spcPct val="90000"/>
              </a:lnSpc>
              <a:tabLst>
                <a:tab pos="4542390" algn="l"/>
              </a:tabLst>
            </a:pPr>
            <a:r>
              <a:rPr lang="en-US" altLang="en-US" sz="700" dirty="0">
                <a:sym typeface="Wingdings" pitchFamily="2" charset="2"/>
              </a:rPr>
              <a:t>Hughes JR, </a:t>
            </a:r>
            <a:r>
              <a:rPr lang="en-US" altLang="en-US" sz="700" dirty="0" err="1">
                <a:sym typeface="Wingdings" pitchFamily="2" charset="2"/>
              </a:rPr>
              <a:t>Lesmes</a:t>
            </a:r>
            <a:r>
              <a:rPr lang="en-US" altLang="en-US" sz="700" dirty="0">
                <a:sym typeface="Wingdings" pitchFamily="2" charset="2"/>
              </a:rPr>
              <a:t> GR, </a:t>
            </a:r>
            <a:r>
              <a:rPr lang="en-US" altLang="en-US" sz="700" dirty="0" err="1">
                <a:sym typeface="Wingdings" pitchFamily="2" charset="2"/>
              </a:rPr>
              <a:t>Hatsukami</a:t>
            </a:r>
            <a:r>
              <a:rPr lang="en-US" altLang="en-US" sz="700" dirty="0">
                <a:sym typeface="Wingdings" pitchFamily="2" charset="2"/>
              </a:rPr>
              <a:t> DK, et al. (1999). Are higher doses of nicotine replacement more effective for smoking cessation? </a:t>
            </a:r>
            <a:r>
              <a:rPr lang="en-US" altLang="en-US" sz="700" i="1" dirty="0">
                <a:sym typeface="Wingdings" pitchFamily="2" charset="2"/>
              </a:rPr>
              <a:t>Nicotine </a:t>
            </a:r>
            <a:r>
              <a:rPr lang="en-US" altLang="en-US" sz="700" i="1" dirty="0" err="1">
                <a:sym typeface="Wingdings" pitchFamily="2" charset="2"/>
              </a:rPr>
              <a:t>Tob</a:t>
            </a:r>
            <a:r>
              <a:rPr lang="en-US" altLang="en-US" sz="700" i="1" dirty="0">
                <a:sym typeface="Wingdings" pitchFamily="2" charset="2"/>
              </a:rPr>
              <a:t> Res</a:t>
            </a:r>
            <a:r>
              <a:rPr lang="en-US" altLang="en-US" sz="700" dirty="0">
                <a:sym typeface="Wingdings" pitchFamily="2" charset="2"/>
              </a:rPr>
              <a:t> 1:169</a:t>
            </a:r>
            <a:r>
              <a:rPr lang="en-US" altLang="en-US" sz="700" dirty="0">
                <a:cs typeface="Arial" charset="0"/>
                <a:sym typeface="Wingdings" pitchFamily="2" charset="2"/>
              </a:rPr>
              <a:t>–</a:t>
            </a:r>
            <a:r>
              <a:rPr lang="en-US" altLang="en-US" sz="700" dirty="0">
                <a:sym typeface="Wingdings" pitchFamily="2" charset="2"/>
              </a:rPr>
              <a:t>174.</a:t>
            </a:r>
          </a:p>
          <a:p>
            <a:pPr>
              <a:lnSpc>
                <a:spcPct val="90000"/>
              </a:lnSpc>
              <a:tabLst>
                <a:tab pos="4542390" algn="l"/>
              </a:tabLst>
            </a:pPr>
            <a:r>
              <a:rPr lang="en-US" altLang="en-US" sz="700" dirty="0">
                <a:sym typeface="Wingdings" pitchFamily="2" charset="2"/>
              </a:rPr>
              <a:t>Hurt RD, </a:t>
            </a:r>
            <a:r>
              <a:rPr lang="en-US" altLang="en-US" sz="700" dirty="0" err="1">
                <a:sym typeface="Wingdings" pitchFamily="2" charset="2"/>
              </a:rPr>
              <a:t>Krook</a:t>
            </a:r>
            <a:r>
              <a:rPr lang="en-US" altLang="en-US" sz="700" dirty="0">
                <a:sym typeface="Wingdings" pitchFamily="2" charset="2"/>
              </a:rPr>
              <a:t> JE, </a:t>
            </a:r>
            <a:r>
              <a:rPr lang="en-US" altLang="en-US" sz="700" dirty="0" err="1">
                <a:sym typeface="Wingdings" pitchFamily="2" charset="2"/>
              </a:rPr>
              <a:t>Croghan</a:t>
            </a:r>
            <a:r>
              <a:rPr lang="en-US" altLang="en-US" sz="700" dirty="0">
                <a:sym typeface="Wingdings" pitchFamily="2" charset="2"/>
              </a:rPr>
              <a:t> IT, et al. (2003). Nicotine patch therapy based on smoking rate followed by </a:t>
            </a:r>
            <a:r>
              <a:rPr lang="en-US" altLang="en-US" sz="700" dirty="0" err="1">
                <a:sym typeface="Wingdings" pitchFamily="2" charset="2"/>
              </a:rPr>
              <a:t>bupropion</a:t>
            </a:r>
            <a:r>
              <a:rPr lang="en-US" altLang="en-US" sz="700" dirty="0">
                <a:sym typeface="Wingdings" pitchFamily="2" charset="2"/>
              </a:rPr>
              <a:t> for prevention of relapse to smoking. </a:t>
            </a:r>
            <a:r>
              <a:rPr lang="en-US" altLang="en-US" sz="700" i="1" dirty="0">
                <a:sym typeface="Wingdings" pitchFamily="2" charset="2"/>
              </a:rPr>
              <a:t>J </a:t>
            </a:r>
            <a:r>
              <a:rPr lang="en-US" altLang="en-US" sz="700" i="1" dirty="0" err="1">
                <a:sym typeface="Wingdings" pitchFamily="2" charset="2"/>
              </a:rPr>
              <a:t>Clin</a:t>
            </a:r>
            <a:r>
              <a:rPr lang="en-US" altLang="en-US" sz="700" i="1" dirty="0">
                <a:sym typeface="Wingdings" pitchFamily="2" charset="2"/>
              </a:rPr>
              <a:t> </a:t>
            </a:r>
            <a:r>
              <a:rPr lang="en-US" altLang="en-US" sz="700" i="1" dirty="0" err="1">
                <a:sym typeface="Wingdings" pitchFamily="2" charset="2"/>
              </a:rPr>
              <a:t>Oncol</a:t>
            </a:r>
            <a:r>
              <a:rPr lang="en-US" altLang="en-US" sz="700" dirty="0">
                <a:sym typeface="Wingdings" pitchFamily="2" charset="2"/>
              </a:rPr>
              <a:t> 21:914</a:t>
            </a:r>
            <a:r>
              <a:rPr lang="en-US" altLang="en-US" sz="700" dirty="0">
                <a:cs typeface="Arial" charset="0"/>
              </a:rPr>
              <a:t>–</a:t>
            </a:r>
            <a:r>
              <a:rPr lang="en-US" altLang="en-US" sz="700" dirty="0">
                <a:sym typeface="Wingdings" pitchFamily="2" charset="2"/>
              </a:rPr>
              <a:t>920.</a:t>
            </a:r>
          </a:p>
          <a:p>
            <a:pPr>
              <a:lnSpc>
                <a:spcPct val="90000"/>
              </a:lnSpc>
              <a:tabLst>
                <a:tab pos="4542390" algn="l"/>
              </a:tabLst>
            </a:pPr>
            <a:r>
              <a:rPr lang="en-US" altLang="en-US" sz="700" dirty="0" err="1">
                <a:cs typeface="Times New Roman" pitchFamily="18" charset="0"/>
              </a:rPr>
              <a:t>Jorenby</a:t>
            </a:r>
            <a:r>
              <a:rPr lang="en-US" altLang="en-US" sz="700" dirty="0">
                <a:cs typeface="Times New Roman" pitchFamily="18" charset="0"/>
              </a:rPr>
              <a:t> D, Smith SS, Fiore MC, et al. (1995). Varying nicotine patch dose and type of smoking cessation counseling. </a:t>
            </a:r>
            <a:r>
              <a:rPr lang="en-US" altLang="en-US" sz="700" i="1" dirty="0">
                <a:sym typeface="Wingdings" pitchFamily="2" charset="2"/>
              </a:rPr>
              <a:t>JAMA</a:t>
            </a:r>
            <a:r>
              <a:rPr lang="en-US" altLang="en-US" sz="700" dirty="0">
                <a:sym typeface="Wingdings" pitchFamily="2" charset="2"/>
              </a:rPr>
              <a:t> 274:1347</a:t>
            </a:r>
            <a:r>
              <a:rPr lang="en-US" altLang="en-US" sz="700" dirty="0">
                <a:cs typeface="Arial" charset="0"/>
                <a:sym typeface="Wingdings" pitchFamily="2" charset="2"/>
              </a:rPr>
              <a:t>–</a:t>
            </a:r>
            <a:r>
              <a:rPr lang="en-US" altLang="en-US" sz="700" dirty="0">
                <a:sym typeface="Wingdings" pitchFamily="2" charset="2"/>
              </a:rPr>
              <a:t>1352. </a:t>
            </a:r>
          </a:p>
          <a:p>
            <a:pPr>
              <a:lnSpc>
                <a:spcPct val="90000"/>
              </a:lnSpc>
              <a:tabLst>
                <a:tab pos="4542390" algn="l"/>
              </a:tabLst>
            </a:pPr>
            <a:r>
              <a:rPr lang="en-US" altLang="en-US" sz="700" dirty="0">
                <a:sym typeface="Wingdings" pitchFamily="2" charset="2"/>
              </a:rPr>
              <a:t>Killen JD, </a:t>
            </a:r>
            <a:r>
              <a:rPr lang="en-US" altLang="en-US" sz="700" dirty="0" err="1">
                <a:sym typeface="Wingdings" pitchFamily="2" charset="2"/>
              </a:rPr>
              <a:t>Fortmann</a:t>
            </a:r>
            <a:r>
              <a:rPr lang="en-US" altLang="en-US" sz="700" dirty="0">
                <a:sym typeface="Wingdings" pitchFamily="2" charset="2"/>
              </a:rPr>
              <a:t> SP, Davis L, </a:t>
            </a:r>
            <a:r>
              <a:rPr lang="en-US" altLang="en-US" sz="700" dirty="0" err="1">
                <a:sym typeface="Wingdings" pitchFamily="2" charset="2"/>
              </a:rPr>
              <a:t>Strausberg</a:t>
            </a:r>
            <a:r>
              <a:rPr lang="en-US" altLang="en-US" sz="700" dirty="0">
                <a:sym typeface="Wingdings" pitchFamily="2" charset="2"/>
              </a:rPr>
              <a:t> L, </a:t>
            </a:r>
            <a:r>
              <a:rPr lang="en-US" altLang="en-US" sz="700" dirty="0" err="1">
                <a:sym typeface="Wingdings" pitchFamily="2" charset="2"/>
              </a:rPr>
              <a:t>Varady</a:t>
            </a:r>
            <a:r>
              <a:rPr lang="en-US" altLang="en-US" sz="700" dirty="0">
                <a:sym typeface="Wingdings" pitchFamily="2" charset="2"/>
              </a:rPr>
              <a:t> A. (1999). Do heavy smokers benefit from higher dose nicotine patch therapy? </a:t>
            </a:r>
            <a:r>
              <a:rPr lang="en-US" altLang="en-US" sz="700" i="1" dirty="0">
                <a:sym typeface="Wingdings" pitchFamily="2" charset="2"/>
              </a:rPr>
              <a:t>Exp </a:t>
            </a:r>
            <a:r>
              <a:rPr lang="en-US" altLang="en-US" sz="700" i="1" dirty="0" err="1">
                <a:sym typeface="Wingdings" pitchFamily="2" charset="2"/>
              </a:rPr>
              <a:t>Clin</a:t>
            </a:r>
            <a:r>
              <a:rPr lang="en-US" altLang="en-US" sz="700" i="1" dirty="0">
                <a:sym typeface="Wingdings" pitchFamily="2" charset="2"/>
              </a:rPr>
              <a:t> </a:t>
            </a:r>
            <a:r>
              <a:rPr lang="en-US" altLang="en-US" sz="700" i="1" dirty="0" err="1">
                <a:sym typeface="Wingdings" pitchFamily="2" charset="2"/>
              </a:rPr>
              <a:t>Psychopharmacol</a:t>
            </a:r>
            <a:r>
              <a:rPr lang="en-US" altLang="en-US" sz="700" dirty="0">
                <a:sym typeface="Wingdings" pitchFamily="2" charset="2"/>
              </a:rPr>
              <a:t> 7:226</a:t>
            </a:r>
            <a:r>
              <a:rPr lang="en-US" altLang="en-US" sz="700" dirty="0">
                <a:cs typeface="Arial" charset="0"/>
              </a:rPr>
              <a:t>–</a:t>
            </a:r>
            <a:r>
              <a:rPr lang="en-US" altLang="en-US" sz="700" dirty="0">
                <a:sym typeface="Wingdings" pitchFamily="2" charset="2"/>
              </a:rPr>
              <a:t>233. </a:t>
            </a:r>
          </a:p>
          <a:p>
            <a:pPr>
              <a:lnSpc>
                <a:spcPct val="90000"/>
              </a:lnSpc>
              <a:tabLst>
                <a:tab pos="4542390" algn="l"/>
              </a:tabLst>
            </a:pPr>
            <a:r>
              <a:rPr lang="en-US" altLang="en-US" sz="700" dirty="0" err="1">
                <a:sym typeface="Wingdings" pitchFamily="2" charset="2"/>
              </a:rPr>
              <a:t>Paoletti</a:t>
            </a:r>
            <a:r>
              <a:rPr lang="en-US" altLang="en-US" sz="700" dirty="0">
                <a:sym typeface="Wingdings" pitchFamily="2" charset="2"/>
              </a:rPr>
              <a:t> P, </a:t>
            </a:r>
            <a:r>
              <a:rPr lang="en-US" altLang="en-US" sz="700" dirty="0" err="1">
                <a:sym typeface="Wingdings" pitchFamily="2" charset="2"/>
              </a:rPr>
              <a:t>Fornai</a:t>
            </a:r>
            <a:r>
              <a:rPr lang="en-US" altLang="en-US" sz="700" dirty="0">
                <a:sym typeface="Wingdings" pitchFamily="2" charset="2"/>
              </a:rPr>
              <a:t> E, </a:t>
            </a:r>
            <a:r>
              <a:rPr lang="en-US" altLang="en-US" sz="700" dirty="0" err="1">
                <a:sym typeface="Wingdings" pitchFamily="2" charset="2"/>
              </a:rPr>
              <a:t>Maggiorelli</a:t>
            </a:r>
            <a:r>
              <a:rPr lang="en-US" altLang="en-US" sz="700" dirty="0">
                <a:sym typeface="Wingdings" pitchFamily="2" charset="2"/>
              </a:rPr>
              <a:t> F, </a:t>
            </a:r>
            <a:r>
              <a:rPr lang="en-US" altLang="en-US" sz="700" dirty="0" err="1">
                <a:sym typeface="Wingdings" pitchFamily="2" charset="2"/>
              </a:rPr>
              <a:t>Puntoni</a:t>
            </a:r>
            <a:r>
              <a:rPr lang="en-US" altLang="en-US" sz="700" dirty="0">
                <a:sym typeface="Wingdings" pitchFamily="2" charset="2"/>
              </a:rPr>
              <a:t> R, </a:t>
            </a:r>
            <a:r>
              <a:rPr lang="en-US" altLang="en-US" sz="700" dirty="0" err="1">
                <a:sym typeface="Wingdings" pitchFamily="2" charset="2"/>
              </a:rPr>
              <a:t>Viegi</a:t>
            </a:r>
            <a:r>
              <a:rPr lang="en-US" altLang="en-US" sz="700" dirty="0">
                <a:sym typeface="Wingdings" pitchFamily="2" charset="2"/>
              </a:rPr>
              <a:t> G, et al. (1996). Importance of baseline </a:t>
            </a:r>
            <a:r>
              <a:rPr lang="en-US" altLang="en-US" sz="700" dirty="0" err="1">
                <a:sym typeface="Wingdings" pitchFamily="2" charset="2"/>
              </a:rPr>
              <a:t>cotinine</a:t>
            </a:r>
            <a:r>
              <a:rPr lang="en-US" altLang="en-US" sz="700" dirty="0">
                <a:sym typeface="Wingdings" pitchFamily="2" charset="2"/>
              </a:rPr>
              <a:t> plasma values in smoking cessation: Results from a double-blind study with nicotine patch. </a:t>
            </a:r>
            <a:r>
              <a:rPr lang="en-US" altLang="en-US" sz="700" i="1" dirty="0" err="1">
                <a:sym typeface="Wingdings" pitchFamily="2" charset="2"/>
              </a:rPr>
              <a:t>Eur</a:t>
            </a:r>
            <a:r>
              <a:rPr lang="en-US" altLang="en-US" sz="700" i="1" dirty="0">
                <a:sym typeface="Wingdings" pitchFamily="2" charset="2"/>
              </a:rPr>
              <a:t> </a:t>
            </a:r>
            <a:r>
              <a:rPr lang="en-US" altLang="en-US" sz="700" i="1" dirty="0" err="1">
                <a:sym typeface="Wingdings" pitchFamily="2" charset="2"/>
              </a:rPr>
              <a:t>Respir</a:t>
            </a:r>
            <a:r>
              <a:rPr lang="en-US" altLang="en-US" sz="700" i="1" dirty="0">
                <a:sym typeface="Wingdings" pitchFamily="2" charset="2"/>
              </a:rPr>
              <a:t> J</a:t>
            </a:r>
            <a:r>
              <a:rPr lang="en-US" altLang="en-US" sz="700" dirty="0">
                <a:sym typeface="Wingdings" pitchFamily="2" charset="2"/>
              </a:rPr>
              <a:t> 9:643</a:t>
            </a:r>
            <a:r>
              <a:rPr lang="en-US" altLang="en-US" sz="700" dirty="0">
                <a:cs typeface="Arial" charset="0"/>
              </a:rPr>
              <a:t>–6</a:t>
            </a:r>
            <a:r>
              <a:rPr lang="en-US" altLang="en-US" sz="700" dirty="0">
                <a:sym typeface="Wingdings" pitchFamily="2" charset="2"/>
              </a:rPr>
              <a:t>51. </a:t>
            </a:r>
          </a:p>
          <a:p>
            <a:pPr>
              <a:lnSpc>
                <a:spcPct val="90000"/>
              </a:lnSpc>
              <a:tabLst>
                <a:tab pos="4542390" algn="l"/>
              </a:tabLst>
            </a:pPr>
            <a:r>
              <a:rPr lang="en-US" altLang="en-US" sz="700" dirty="0" err="1">
                <a:sym typeface="Wingdings" pitchFamily="2" charset="2"/>
              </a:rPr>
              <a:t>Shiffman</a:t>
            </a:r>
            <a:r>
              <a:rPr lang="en-US" altLang="en-US" sz="700" dirty="0">
                <a:sym typeface="Wingdings" pitchFamily="2" charset="2"/>
              </a:rPr>
              <a:t> S, </a:t>
            </a:r>
            <a:r>
              <a:rPr lang="en-US" altLang="en-US" sz="700" dirty="0" err="1">
                <a:sym typeface="Wingdings" pitchFamily="2" charset="2"/>
              </a:rPr>
              <a:t>Elash</a:t>
            </a:r>
            <a:r>
              <a:rPr lang="en-US" altLang="en-US" sz="700" dirty="0">
                <a:sym typeface="Wingdings" pitchFamily="2" charset="2"/>
              </a:rPr>
              <a:t> CA, Paton SM, et al. (2000). Comparative efficacy of 24-hour and 16-hour </a:t>
            </a:r>
            <a:r>
              <a:rPr lang="en-US" altLang="en-US" sz="700" dirty="0" err="1">
                <a:sym typeface="Wingdings" pitchFamily="2" charset="2"/>
              </a:rPr>
              <a:t>transdermal</a:t>
            </a:r>
            <a:r>
              <a:rPr lang="en-US" altLang="en-US" sz="700" dirty="0">
                <a:sym typeface="Wingdings" pitchFamily="2" charset="2"/>
              </a:rPr>
              <a:t> nicotine patches for relief of morning craving. </a:t>
            </a:r>
            <a:r>
              <a:rPr lang="en-US" altLang="en-US" sz="700" i="1" dirty="0">
                <a:sym typeface="Wingdings" pitchFamily="2" charset="2"/>
              </a:rPr>
              <a:t>Addiction</a:t>
            </a:r>
            <a:r>
              <a:rPr lang="en-US" altLang="en-US" sz="700" dirty="0">
                <a:sym typeface="Wingdings" pitchFamily="2" charset="2"/>
              </a:rPr>
              <a:t> 95:1185</a:t>
            </a:r>
            <a:r>
              <a:rPr lang="en-US" altLang="en-US" sz="700" dirty="0">
                <a:cs typeface="Arial" charset="0"/>
              </a:rPr>
              <a:t>–11</a:t>
            </a:r>
            <a:r>
              <a:rPr lang="en-US" altLang="en-US" sz="700" dirty="0">
                <a:sym typeface="Wingdings" pitchFamily="2" charset="2"/>
              </a:rPr>
              <a:t>95.</a:t>
            </a:r>
          </a:p>
          <a:p>
            <a:pPr>
              <a:lnSpc>
                <a:spcPct val="90000"/>
              </a:lnSpc>
              <a:tabLst>
                <a:tab pos="4542390" algn="l"/>
              </a:tabLst>
            </a:pPr>
            <a:r>
              <a:rPr lang="en-US" sz="700" dirty="0"/>
              <a:t>Stead LF, </a:t>
            </a:r>
            <a:r>
              <a:rPr lang="en-US" sz="700" dirty="0" err="1"/>
              <a:t>Perera</a:t>
            </a:r>
            <a:r>
              <a:rPr lang="en-US" sz="700" dirty="0"/>
              <a:t> R, </a:t>
            </a:r>
            <a:r>
              <a:rPr lang="en-US" sz="700" dirty="0" err="1"/>
              <a:t>Bullen</a:t>
            </a:r>
            <a:r>
              <a:rPr lang="en-US" sz="700" dirty="0"/>
              <a:t> C, </a:t>
            </a:r>
            <a:r>
              <a:rPr lang="en-US" sz="700" dirty="0" err="1"/>
              <a:t>Mant</a:t>
            </a:r>
            <a:r>
              <a:rPr lang="en-US" sz="700" dirty="0"/>
              <a:t> D, Lancaster T. (2008). Nicotine replacement therapy for smoking cessation. </a:t>
            </a:r>
            <a:r>
              <a:rPr lang="en-US" sz="700" i="1" dirty="0"/>
              <a:t>Cochrane Database </a:t>
            </a:r>
            <a:r>
              <a:rPr lang="en-US" sz="700" i="1" dirty="0" err="1"/>
              <a:t>Syst</a:t>
            </a:r>
            <a:r>
              <a:rPr lang="en-US" sz="700" i="1" dirty="0"/>
              <a:t> Rev</a:t>
            </a:r>
            <a:r>
              <a:rPr lang="en-US" sz="700" dirty="0"/>
              <a:t> 1:CD000146.</a:t>
            </a:r>
          </a:p>
          <a:p>
            <a:pPr>
              <a:lnSpc>
                <a:spcPct val="90000"/>
              </a:lnSpc>
              <a:tabLst>
                <a:tab pos="4542390" algn="l"/>
              </a:tabLst>
            </a:pPr>
            <a:r>
              <a:rPr lang="en-US" altLang="en-US" sz="700" dirty="0" err="1">
                <a:cs typeface="Times New Roman" pitchFamily="18" charset="0"/>
                <a:sym typeface="Wingdings" pitchFamily="2" charset="2"/>
              </a:rPr>
              <a:t>Tonnesen</a:t>
            </a:r>
            <a:r>
              <a:rPr lang="en-US" altLang="en-US" sz="700" dirty="0">
                <a:cs typeface="Times New Roman" pitchFamily="18" charset="0"/>
                <a:sym typeface="Wingdings" pitchFamily="2" charset="2"/>
              </a:rPr>
              <a:t> P, </a:t>
            </a:r>
            <a:r>
              <a:rPr lang="en-US" altLang="en-US" sz="700" dirty="0" err="1">
                <a:cs typeface="Times New Roman" pitchFamily="18" charset="0"/>
                <a:sym typeface="Wingdings" pitchFamily="2" charset="2"/>
              </a:rPr>
              <a:t>Paoletti</a:t>
            </a:r>
            <a:r>
              <a:rPr lang="en-US" altLang="en-US" sz="700" dirty="0">
                <a:cs typeface="Times New Roman" pitchFamily="18" charset="0"/>
                <a:sym typeface="Wingdings" pitchFamily="2" charset="2"/>
              </a:rPr>
              <a:t> P, </a:t>
            </a:r>
            <a:r>
              <a:rPr lang="en-US" altLang="en-US" sz="700" dirty="0" err="1">
                <a:cs typeface="Times New Roman" pitchFamily="18" charset="0"/>
                <a:sym typeface="Wingdings" pitchFamily="2" charset="2"/>
              </a:rPr>
              <a:t>Gustavsson</a:t>
            </a:r>
            <a:r>
              <a:rPr lang="en-US" altLang="en-US" sz="700" dirty="0">
                <a:cs typeface="Times New Roman" pitchFamily="18" charset="0"/>
                <a:sym typeface="Wingdings" pitchFamily="2" charset="2"/>
              </a:rPr>
              <a:t> G, et al. (1999). Higher dosage nicotine patches increase one-year smoking cessation rates: Results from the European CEASE trial. Collaborative European Anti-Smoking Evaluation. European Respiratory Society. </a:t>
            </a:r>
            <a:r>
              <a:rPr lang="en-US" altLang="en-US" sz="700" i="1" dirty="0" err="1">
                <a:cs typeface="Times New Roman" pitchFamily="18" charset="0"/>
                <a:sym typeface="Wingdings" pitchFamily="2" charset="2"/>
              </a:rPr>
              <a:t>Eur</a:t>
            </a:r>
            <a:r>
              <a:rPr lang="en-US" altLang="en-US" sz="700" i="1" dirty="0">
                <a:cs typeface="Times New Roman" pitchFamily="18" charset="0"/>
                <a:sym typeface="Wingdings" pitchFamily="2" charset="2"/>
              </a:rPr>
              <a:t> </a:t>
            </a:r>
            <a:r>
              <a:rPr lang="en-US" altLang="en-US" sz="700" i="1" dirty="0" err="1">
                <a:cs typeface="Times New Roman" pitchFamily="18" charset="0"/>
                <a:sym typeface="Wingdings" pitchFamily="2" charset="2"/>
              </a:rPr>
              <a:t>Respir</a:t>
            </a:r>
            <a:r>
              <a:rPr lang="en-US" altLang="en-US" sz="700" i="1" dirty="0">
                <a:cs typeface="Times New Roman" pitchFamily="18" charset="0"/>
                <a:sym typeface="Wingdings" pitchFamily="2" charset="2"/>
              </a:rPr>
              <a:t> J</a:t>
            </a:r>
            <a:r>
              <a:rPr lang="en-US" altLang="en-US" sz="700" dirty="0">
                <a:cs typeface="Times New Roman" pitchFamily="18" charset="0"/>
                <a:sym typeface="Wingdings" pitchFamily="2" charset="2"/>
              </a:rPr>
              <a:t> 13:238</a:t>
            </a:r>
            <a:r>
              <a:rPr lang="en-US" altLang="en-US" sz="700" dirty="0">
                <a:cs typeface="Arial" charset="0"/>
                <a:sym typeface="Wingdings" pitchFamily="2" charset="2"/>
              </a:rPr>
              <a:t>–</a:t>
            </a:r>
            <a:r>
              <a:rPr lang="en-US" altLang="en-US" sz="700" dirty="0">
                <a:cs typeface="Times New Roman" pitchFamily="18" charset="0"/>
                <a:sym typeface="Wingdings" pitchFamily="2" charset="2"/>
              </a:rPr>
              <a:t>246.</a:t>
            </a:r>
            <a:r>
              <a:rPr lang="en-US" altLang="en-US" sz="700" dirty="0">
                <a:sym typeface="Wingdings" pitchFamily="2" charset="2"/>
              </a:rPr>
              <a:t> </a:t>
            </a: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8834" name="Rectangle 7"/>
          <p:cNvSpPr>
            <a:spLocks noGrp="1" noChangeArrowheads="1"/>
          </p:cNvSpPr>
          <p:nvPr>
            <p:ph type="sldNum" sz="quarter" idx="5"/>
          </p:nvPr>
        </p:nvSpPr>
        <p:spPr>
          <a:noFill/>
        </p:spPr>
        <p:txBody>
          <a:bodyPr/>
          <a:lstStyle/>
          <a:p>
            <a:fld id="{678CC74C-62E5-43C9-B8F3-EB1903B68706}" type="slidenum">
              <a:rPr lang="en-US"/>
              <a:pPr/>
              <a:t>22</a:t>
            </a:fld>
            <a:endParaRPr lang="en-US"/>
          </a:p>
        </p:txBody>
      </p:sp>
      <p:sp>
        <p:nvSpPr>
          <p:cNvPr id="248835" name="Rectangle 7"/>
          <p:cNvSpPr txBox="1">
            <a:spLocks noGrp="1" noChangeArrowheads="1"/>
          </p:cNvSpPr>
          <p:nvPr/>
        </p:nvSpPr>
        <p:spPr bwMode="auto">
          <a:xfrm>
            <a:off x="3885903" y="8685893"/>
            <a:ext cx="2972097" cy="458107"/>
          </a:xfrm>
          <a:prstGeom prst="rect">
            <a:avLst/>
          </a:prstGeom>
          <a:noFill/>
          <a:ln w="9525">
            <a:noFill/>
            <a:miter lim="800000"/>
            <a:headEnd/>
            <a:tailEnd/>
          </a:ln>
        </p:spPr>
        <p:txBody>
          <a:bodyPr lIns="91380" tIns="45690" rIns="91380" bIns="45690" anchor="b"/>
          <a:lstStyle/>
          <a:p>
            <a:pPr algn="r" defTabSz="914485">
              <a:spcBef>
                <a:spcPct val="0"/>
              </a:spcBef>
            </a:pPr>
            <a:fld id="{3AABEF4C-3676-435A-978F-DE8AEF2A0D05}" type="slidenum">
              <a:rPr lang="en-US" sz="1100">
                <a:latin typeface="Tahoma" charset="0"/>
                <a:cs typeface="Arial" charset="0"/>
              </a:rPr>
              <a:pPr algn="r" defTabSz="914485">
                <a:spcBef>
                  <a:spcPct val="0"/>
                </a:spcBef>
              </a:pPr>
              <a:t>22</a:t>
            </a:fld>
            <a:endParaRPr lang="en-US" sz="1100" dirty="0">
              <a:latin typeface="Tahoma" charset="0"/>
              <a:cs typeface="Arial" charset="0"/>
            </a:endParaRPr>
          </a:p>
        </p:txBody>
      </p:sp>
      <p:sp>
        <p:nvSpPr>
          <p:cNvPr id="248836" name="Rectangle 2"/>
          <p:cNvSpPr>
            <a:spLocks noGrp="1" noRot="1" noChangeAspect="1" noChangeArrowheads="1" noTextEdit="1"/>
          </p:cNvSpPr>
          <p:nvPr>
            <p:ph type="sldImg"/>
          </p:nvPr>
        </p:nvSpPr>
        <p:spPr>
          <a:xfrm>
            <a:off x="1757661" y="684893"/>
            <a:ext cx="3332261" cy="2538488"/>
          </a:xfrm>
          <a:ln/>
        </p:spPr>
      </p:sp>
      <p:sp>
        <p:nvSpPr>
          <p:cNvPr id="248837" name="Rectangle 3"/>
          <p:cNvSpPr>
            <a:spLocks noGrp="1" noChangeArrowheads="1"/>
          </p:cNvSpPr>
          <p:nvPr>
            <p:ph type="body" idx="1"/>
          </p:nvPr>
        </p:nvSpPr>
        <p:spPr>
          <a:noFill/>
        </p:spPr>
        <p:txBody>
          <a:bodyPr lIns="91380" tIns="45690" rIns="91380" bIns="45690"/>
          <a:lstStyle/>
          <a:p>
            <a:r>
              <a:rPr lang="en-US" altLang="en-US" sz="900" b="1" dirty="0">
                <a:cs typeface="Arial" charset="0"/>
                <a:sym typeface="Webdings" pitchFamily="18" charset="2"/>
              </a:rPr>
              <a:t>♪</a:t>
            </a:r>
            <a:r>
              <a:rPr lang="en-US" sz="900" b="1" dirty="0">
                <a:sym typeface="Monotype Sorts" pitchFamily="2" charset="2"/>
              </a:rPr>
              <a:t> Note to instructor(s): </a:t>
            </a:r>
            <a:r>
              <a:rPr lang="en-US" sz="900" dirty="0">
                <a:solidFill>
                  <a:srgbClr val="000000"/>
                </a:solidFill>
                <a:cs typeface="Times New Roman" pitchFamily="18" charset="0"/>
              </a:rPr>
              <a:t>Instruct participants to remove the sample nicotine patch from the foil pouch and follow along with the directions for use</a:t>
            </a:r>
            <a:r>
              <a:rPr lang="en-US" sz="900" b="1" i="1" dirty="0">
                <a:solidFill>
                  <a:srgbClr val="000000"/>
                </a:solidFill>
                <a:cs typeface="Times New Roman" pitchFamily="18" charset="0"/>
              </a:rPr>
              <a:t>. This is an optional exercise.</a:t>
            </a:r>
            <a:r>
              <a:rPr lang="en-US" sz="900" i="1" dirty="0">
                <a:solidFill>
                  <a:srgbClr val="000000"/>
                </a:solidFill>
                <a:cs typeface="Times New Roman" pitchFamily="18" charset="0"/>
              </a:rPr>
              <a:t> </a:t>
            </a:r>
            <a:r>
              <a:rPr lang="en-US" sz="900" b="1" i="1" dirty="0"/>
              <a:t>Current tobacco users, former tobacco users, and women who are pregnant or breast-feeding should not participate in exercises with active drug formulations. Consult with your university or organization to gain approval for the hands-on component of the training. </a:t>
            </a:r>
            <a:r>
              <a:rPr lang="en-US" sz="900" b="1" i="1" dirty="0">
                <a:cs typeface="Times New Roman" pitchFamily="18" charset="0"/>
              </a:rPr>
              <a:t>Although the nicotine exposure from this exercise is negligible, a</a:t>
            </a:r>
            <a:r>
              <a:rPr lang="en-US" sz="900" b="1" i="1" dirty="0"/>
              <a:t>lways use placebo products when possible. </a:t>
            </a:r>
            <a:r>
              <a:rPr lang="en-US" sz="900" dirty="0">
                <a:solidFill>
                  <a:srgbClr val="000000"/>
                </a:solidFill>
                <a:cs typeface="Times New Roman" pitchFamily="18" charset="0"/>
              </a:rPr>
              <a:t>Alternatively, distribute samples of the nicotine patch for participants to handle but </a:t>
            </a:r>
            <a:r>
              <a:rPr lang="en-US" sz="900" i="1" dirty="0">
                <a:solidFill>
                  <a:srgbClr val="000000"/>
                </a:solidFill>
                <a:cs typeface="Times New Roman" pitchFamily="18" charset="0"/>
              </a:rPr>
              <a:t>not</a:t>
            </a:r>
            <a:r>
              <a:rPr lang="en-US" sz="900" dirty="0">
                <a:solidFill>
                  <a:srgbClr val="000000"/>
                </a:solidFill>
                <a:cs typeface="Times New Roman" pitchFamily="18" charset="0"/>
              </a:rPr>
              <a:t> apply.</a:t>
            </a:r>
          </a:p>
          <a:p>
            <a:endParaRPr lang="en-US" sz="900" dirty="0">
              <a:solidFill>
                <a:srgbClr val="000000"/>
              </a:solidFill>
              <a:cs typeface="Times New Roman" pitchFamily="18" charset="0"/>
            </a:endParaRPr>
          </a:p>
          <a:p>
            <a:pPr>
              <a:buFont typeface="Wingdings" pitchFamily="2" charset="2"/>
              <a:buNone/>
            </a:pPr>
            <a:r>
              <a:rPr lang="en-US" altLang="en-US" sz="900" b="1" dirty="0">
                <a:cs typeface="Arial" charset="0"/>
                <a:sym typeface="Webdings" pitchFamily="18" charset="2"/>
              </a:rPr>
              <a:t>♪</a:t>
            </a:r>
            <a:r>
              <a:rPr lang="en-US" sz="900" b="1" dirty="0">
                <a:sym typeface="Monotype Sorts" pitchFamily="2" charset="2"/>
              </a:rPr>
              <a:t> Note to instructor(s): </a:t>
            </a:r>
            <a:r>
              <a:rPr lang="en-US" sz="900" dirty="0">
                <a:solidFill>
                  <a:srgbClr val="000000"/>
                </a:solidFill>
                <a:cs typeface="Times New Roman" pitchFamily="18" charset="0"/>
              </a:rPr>
              <a:t>Before distributing the patches during class, it is helpful to make a horizontal cut across the upper corner of the patch with scissors or clippers. This will allow the participants to quickly open the foil pouch during class. If this step is not performed before class, participants might be unable to open the child-resistant foil pouches.</a:t>
            </a:r>
          </a:p>
          <a:p>
            <a:endParaRPr lang="en-US" sz="900" dirty="0">
              <a:solidFill>
                <a:srgbClr val="000000"/>
              </a:solidFill>
              <a:cs typeface="Times New Roman" pitchFamily="18" charset="0"/>
            </a:endParaRPr>
          </a:p>
          <a:p>
            <a:r>
              <a:rPr lang="en-US" sz="900" b="1" dirty="0" err="1">
                <a:solidFill>
                  <a:srgbClr val="000000"/>
                </a:solidFill>
                <a:cs typeface="Times New Roman" pitchFamily="18" charset="0"/>
              </a:rPr>
              <a:t>Transdermal</a:t>
            </a:r>
            <a:r>
              <a:rPr lang="en-US" sz="900" b="1" dirty="0">
                <a:solidFill>
                  <a:srgbClr val="000000"/>
                </a:solidFill>
                <a:cs typeface="Times New Roman" pitchFamily="18" charset="0"/>
              </a:rPr>
              <a:t> nicotine patch: Directions for use</a:t>
            </a:r>
          </a:p>
          <a:p>
            <a:pPr marL="309333" lvl="1" indent="-102110">
              <a:buFontTx/>
              <a:buChar char="•"/>
            </a:pPr>
            <a:r>
              <a:rPr lang="en-US" sz="900" dirty="0">
                <a:solidFill>
                  <a:srgbClr val="000000"/>
                </a:solidFill>
                <a:cs typeface="Times New Roman" pitchFamily="18" charset="0"/>
              </a:rPr>
              <a:t>Choose an area of skin on the upper body or the upper outer part of the arm.</a:t>
            </a:r>
            <a:r>
              <a:rPr lang="en-US" sz="900" i="1" dirty="0">
                <a:solidFill>
                  <a:srgbClr val="000000"/>
                </a:solidFill>
                <a:cs typeface="Times New Roman" pitchFamily="18" charset="0"/>
              </a:rPr>
              <a:t> </a:t>
            </a:r>
          </a:p>
          <a:p>
            <a:pPr marL="309333" lvl="1" indent="-102110">
              <a:buFontTx/>
              <a:buChar char="•"/>
            </a:pPr>
            <a:r>
              <a:rPr lang="en-US" sz="900" dirty="0">
                <a:solidFill>
                  <a:srgbClr val="000000"/>
                </a:solidFill>
                <a:cs typeface="Times New Roman" pitchFamily="18" charset="0"/>
              </a:rPr>
              <a:t>To ensure that the patch will adhere well, make sure the skin is </a:t>
            </a:r>
            <a:r>
              <a:rPr lang="en-US" sz="900" dirty="0" err="1">
                <a:solidFill>
                  <a:srgbClr val="000000"/>
                </a:solidFill>
                <a:cs typeface="Times New Roman" pitchFamily="18" charset="0"/>
              </a:rPr>
              <a:t>nonhairy</a:t>
            </a:r>
            <a:r>
              <a:rPr lang="en-US" sz="900" dirty="0">
                <a:solidFill>
                  <a:srgbClr val="000000"/>
                </a:solidFill>
                <a:cs typeface="Times New Roman" pitchFamily="18" charset="0"/>
              </a:rPr>
              <a:t>, clean (not oily), dry, and free of creams, lotions, oils, or powder. </a:t>
            </a:r>
          </a:p>
          <a:p>
            <a:pPr marL="309333" lvl="1" indent="-102110">
              <a:buFontTx/>
              <a:buChar char="•"/>
            </a:pPr>
            <a:r>
              <a:rPr lang="en-US" sz="900" dirty="0">
                <a:solidFill>
                  <a:srgbClr val="000000"/>
                </a:solidFill>
                <a:cs typeface="Times New Roman" pitchFamily="18" charset="0"/>
              </a:rPr>
              <a:t>Do not apply the patch to skin that is inflamed, burned, broken out, or irritated in any way. These conditions may alter the amount of drug absorbed. </a:t>
            </a:r>
          </a:p>
          <a:p>
            <a:pPr marL="309333" lvl="1" indent="-102110">
              <a:buFontTx/>
              <a:buChar char="•"/>
            </a:pPr>
            <a:r>
              <a:rPr lang="en-US" sz="900" dirty="0">
                <a:solidFill>
                  <a:srgbClr val="000000"/>
                </a:solidFill>
                <a:cs typeface="Times New Roman" pitchFamily="18" charset="0"/>
              </a:rPr>
              <a:t>The patch should be applied to a different area each day. </a:t>
            </a:r>
          </a:p>
          <a:p>
            <a:pPr marL="309333" lvl="1" indent="-102110">
              <a:buFontTx/>
              <a:buChar char="•"/>
            </a:pPr>
            <a:r>
              <a:rPr lang="en-US" sz="900" dirty="0">
                <a:solidFill>
                  <a:srgbClr val="000000"/>
                </a:solidFill>
                <a:cs typeface="Times New Roman" pitchFamily="18" charset="0"/>
              </a:rPr>
              <a:t>To minimize the potential for local skin reactions, the same area should not be used again for at least 1 week.</a:t>
            </a: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9858" name="Rectangle 7"/>
          <p:cNvSpPr>
            <a:spLocks noGrp="1" noChangeArrowheads="1"/>
          </p:cNvSpPr>
          <p:nvPr>
            <p:ph type="sldNum" sz="quarter" idx="5"/>
          </p:nvPr>
        </p:nvSpPr>
        <p:spPr>
          <a:noFill/>
        </p:spPr>
        <p:txBody>
          <a:bodyPr/>
          <a:lstStyle/>
          <a:p>
            <a:fld id="{98CCFAFA-D4F0-4526-9C70-B086FE51A460}" type="slidenum">
              <a:rPr lang="en-US"/>
              <a:pPr/>
              <a:t>23</a:t>
            </a:fld>
            <a:endParaRPr lang="en-US"/>
          </a:p>
        </p:txBody>
      </p:sp>
      <p:sp>
        <p:nvSpPr>
          <p:cNvPr id="249859" name="Rectangle 7"/>
          <p:cNvSpPr txBox="1">
            <a:spLocks noGrp="1" noChangeArrowheads="1"/>
          </p:cNvSpPr>
          <p:nvPr/>
        </p:nvSpPr>
        <p:spPr bwMode="auto">
          <a:xfrm>
            <a:off x="3885903" y="8685893"/>
            <a:ext cx="2972097" cy="458107"/>
          </a:xfrm>
          <a:prstGeom prst="rect">
            <a:avLst/>
          </a:prstGeom>
          <a:noFill/>
          <a:ln w="9525">
            <a:noFill/>
            <a:miter lim="800000"/>
            <a:headEnd/>
            <a:tailEnd/>
          </a:ln>
        </p:spPr>
        <p:txBody>
          <a:bodyPr lIns="91380" tIns="45690" rIns="91380" bIns="45690" anchor="b"/>
          <a:lstStyle/>
          <a:p>
            <a:pPr algn="r" defTabSz="914485">
              <a:spcBef>
                <a:spcPct val="0"/>
              </a:spcBef>
            </a:pPr>
            <a:fld id="{5683A155-132D-4037-92A3-32AC20B44D2A}" type="slidenum">
              <a:rPr lang="en-US" sz="1100">
                <a:latin typeface="Tahoma" charset="0"/>
                <a:cs typeface="Arial" charset="0"/>
              </a:rPr>
              <a:pPr algn="r" defTabSz="914485">
                <a:spcBef>
                  <a:spcPct val="0"/>
                </a:spcBef>
              </a:pPr>
              <a:t>23</a:t>
            </a:fld>
            <a:endParaRPr lang="en-US" sz="1100" dirty="0">
              <a:latin typeface="Tahoma" charset="0"/>
              <a:cs typeface="Arial" charset="0"/>
            </a:endParaRPr>
          </a:p>
        </p:txBody>
      </p:sp>
      <p:sp>
        <p:nvSpPr>
          <p:cNvPr id="249860" name="Rectangle 2"/>
          <p:cNvSpPr>
            <a:spLocks noGrp="1" noRot="1" noChangeAspect="1" noChangeArrowheads="1" noTextEdit="1"/>
          </p:cNvSpPr>
          <p:nvPr>
            <p:ph type="sldImg"/>
          </p:nvPr>
        </p:nvSpPr>
        <p:spPr>
          <a:xfrm>
            <a:off x="1757661" y="684893"/>
            <a:ext cx="3332261" cy="2538488"/>
          </a:xfrm>
          <a:ln/>
        </p:spPr>
      </p:sp>
      <p:sp>
        <p:nvSpPr>
          <p:cNvPr id="249861" name="Rectangle 3"/>
          <p:cNvSpPr>
            <a:spLocks noGrp="1" noChangeArrowheads="1"/>
          </p:cNvSpPr>
          <p:nvPr>
            <p:ph type="body" idx="1"/>
          </p:nvPr>
        </p:nvSpPr>
        <p:spPr>
          <a:noFill/>
        </p:spPr>
        <p:txBody>
          <a:bodyPr lIns="91271" tIns="45635" rIns="91271" bIns="45635"/>
          <a:lstStyle/>
          <a:p>
            <a:r>
              <a:rPr lang="en-US" sz="900" b="1" dirty="0" err="1">
                <a:solidFill>
                  <a:srgbClr val="000000"/>
                </a:solidFill>
                <a:cs typeface="Times New Roman" pitchFamily="18" charset="0"/>
              </a:rPr>
              <a:t>Transdermal</a:t>
            </a:r>
            <a:r>
              <a:rPr lang="en-US" sz="900" b="1" dirty="0">
                <a:solidFill>
                  <a:srgbClr val="000000"/>
                </a:solidFill>
                <a:cs typeface="Times New Roman" pitchFamily="18" charset="0"/>
              </a:rPr>
              <a:t> nicotine patch: Directions for use (cont’d)</a:t>
            </a:r>
          </a:p>
          <a:p>
            <a:pPr marL="309333" lvl="1" indent="-102110">
              <a:buFontTx/>
              <a:buChar char="•"/>
            </a:pPr>
            <a:r>
              <a:rPr lang="en-US" sz="900" dirty="0"/>
              <a:t>Remove the patch from the protective pouch (save pouch for later disposal of used patch).</a:t>
            </a:r>
          </a:p>
          <a:p>
            <a:pPr marL="309333" lvl="1" indent="-102110">
              <a:buFontTx/>
              <a:buChar char="•"/>
            </a:pPr>
            <a:r>
              <a:rPr lang="en-US" sz="900" dirty="0"/>
              <a:t>Remove half of the protective liner from the patch. Try not to touch the exposed adhesive (i.e., the sticky side) because nicotine on hands can get into the eyes or nose and cause stinging or redness.</a:t>
            </a: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0882" name="Rectangle 7"/>
          <p:cNvSpPr>
            <a:spLocks noGrp="1" noChangeArrowheads="1"/>
          </p:cNvSpPr>
          <p:nvPr>
            <p:ph type="sldNum" sz="quarter" idx="5"/>
          </p:nvPr>
        </p:nvSpPr>
        <p:spPr>
          <a:noFill/>
        </p:spPr>
        <p:txBody>
          <a:bodyPr/>
          <a:lstStyle/>
          <a:p>
            <a:fld id="{854982BC-2E2B-4359-B566-35E831931F4D}" type="slidenum">
              <a:rPr lang="en-US"/>
              <a:pPr/>
              <a:t>24</a:t>
            </a:fld>
            <a:endParaRPr lang="en-US"/>
          </a:p>
        </p:txBody>
      </p:sp>
      <p:sp>
        <p:nvSpPr>
          <p:cNvPr id="250883" name="Rectangle 7"/>
          <p:cNvSpPr txBox="1">
            <a:spLocks noGrp="1" noChangeArrowheads="1"/>
          </p:cNvSpPr>
          <p:nvPr/>
        </p:nvSpPr>
        <p:spPr bwMode="auto">
          <a:xfrm>
            <a:off x="3885903" y="8685893"/>
            <a:ext cx="2972097" cy="458107"/>
          </a:xfrm>
          <a:prstGeom prst="rect">
            <a:avLst/>
          </a:prstGeom>
          <a:noFill/>
          <a:ln w="9525">
            <a:noFill/>
            <a:miter lim="800000"/>
            <a:headEnd/>
            <a:tailEnd/>
          </a:ln>
        </p:spPr>
        <p:txBody>
          <a:bodyPr lIns="91380" tIns="45690" rIns="91380" bIns="45690" anchor="b"/>
          <a:lstStyle/>
          <a:p>
            <a:pPr algn="r" defTabSz="914485">
              <a:spcBef>
                <a:spcPct val="0"/>
              </a:spcBef>
            </a:pPr>
            <a:fld id="{4A1C24F5-497B-4832-B431-9FAC67C89303}" type="slidenum">
              <a:rPr lang="en-US" sz="1100">
                <a:latin typeface="Tahoma" charset="0"/>
                <a:cs typeface="Arial" charset="0"/>
              </a:rPr>
              <a:pPr algn="r" defTabSz="914485">
                <a:spcBef>
                  <a:spcPct val="0"/>
                </a:spcBef>
              </a:pPr>
              <a:t>24</a:t>
            </a:fld>
            <a:endParaRPr lang="en-US" sz="1100" dirty="0">
              <a:latin typeface="Tahoma" charset="0"/>
              <a:cs typeface="Arial" charset="0"/>
            </a:endParaRPr>
          </a:p>
        </p:txBody>
      </p:sp>
      <p:sp>
        <p:nvSpPr>
          <p:cNvPr id="250884" name="Rectangle 2"/>
          <p:cNvSpPr>
            <a:spLocks noGrp="1" noRot="1" noChangeAspect="1" noChangeArrowheads="1" noTextEdit="1"/>
          </p:cNvSpPr>
          <p:nvPr>
            <p:ph type="sldImg"/>
          </p:nvPr>
        </p:nvSpPr>
        <p:spPr>
          <a:xfrm>
            <a:off x="1787426" y="675822"/>
            <a:ext cx="3333750" cy="2540000"/>
          </a:xfrm>
          <a:ln/>
        </p:spPr>
      </p:sp>
      <p:sp>
        <p:nvSpPr>
          <p:cNvPr id="250885" name="Rectangle 3"/>
          <p:cNvSpPr>
            <a:spLocks noGrp="1" noChangeArrowheads="1"/>
          </p:cNvSpPr>
          <p:nvPr>
            <p:ph type="body" idx="1"/>
          </p:nvPr>
        </p:nvSpPr>
        <p:spPr>
          <a:noFill/>
        </p:spPr>
        <p:txBody>
          <a:bodyPr lIns="91271" tIns="45635" rIns="91271" bIns="45635"/>
          <a:lstStyle/>
          <a:p>
            <a:r>
              <a:rPr lang="en-US" sz="900" b="1" dirty="0" err="1">
                <a:solidFill>
                  <a:srgbClr val="000000"/>
                </a:solidFill>
                <a:cs typeface="Times New Roman" pitchFamily="18" charset="0"/>
              </a:rPr>
              <a:t>Transdermal</a:t>
            </a:r>
            <a:r>
              <a:rPr lang="en-US" sz="900" b="1" dirty="0">
                <a:solidFill>
                  <a:srgbClr val="000000"/>
                </a:solidFill>
                <a:cs typeface="Times New Roman" pitchFamily="18" charset="0"/>
              </a:rPr>
              <a:t> nicotine patch: Directions for use (cont’d)</a:t>
            </a:r>
          </a:p>
          <a:p>
            <a:pPr marL="309333" lvl="1" indent="-102110">
              <a:buFontTx/>
              <a:buChar char="•"/>
            </a:pPr>
            <a:r>
              <a:rPr lang="en-US" sz="900" dirty="0"/>
              <a:t>Immediately apply the sticky side of the patch to the skin.</a:t>
            </a:r>
          </a:p>
          <a:p>
            <a:pPr marL="309333" lvl="1" indent="-102110">
              <a:buFontTx/>
              <a:buChar char="•"/>
            </a:pPr>
            <a:r>
              <a:rPr lang="en-US" sz="900" dirty="0"/>
              <a:t>Peel off the remaining half of the protective covering.</a:t>
            </a:r>
          </a:p>
          <a:p>
            <a:pPr marL="309333" lvl="1" indent="-102110">
              <a:buFontTx/>
              <a:buChar char="•"/>
            </a:pPr>
            <a:r>
              <a:rPr lang="en-US" sz="900" dirty="0"/>
              <a:t>Press the patch firmly on the skin with the palm of the hand for 10 seconds.</a:t>
            </a:r>
          </a:p>
          <a:p>
            <a:pPr marL="309333" lvl="1" indent="-102110">
              <a:buFontTx/>
              <a:buChar char="•"/>
            </a:pPr>
            <a:r>
              <a:rPr lang="en-US" sz="900" dirty="0"/>
              <a:t>Make sure the patch sticks well to the skin, especially around the edges. This is necessary to ensure a good seal.</a:t>
            </a: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1906" name="Rectangle 7"/>
          <p:cNvSpPr>
            <a:spLocks noGrp="1" noChangeArrowheads="1"/>
          </p:cNvSpPr>
          <p:nvPr>
            <p:ph type="sldNum" sz="quarter" idx="5"/>
          </p:nvPr>
        </p:nvSpPr>
        <p:spPr>
          <a:noFill/>
        </p:spPr>
        <p:txBody>
          <a:bodyPr/>
          <a:lstStyle/>
          <a:p>
            <a:fld id="{F6BA0FDB-27A7-4966-8AB9-3C1F0CF3FC6D}" type="slidenum">
              <a:rPr lang="en-US"/>
              <a:pPr/>
              <a:t>25</a:t>
            </a:fld>
            <a:endParaRPr lang="en-US"/>
          </a:p>
        </p:txBody>
      </p:sp>
      <p:sp>
        <p:nvSpPr>
          <p:cNvPr id="251907" name="Rectangle 7"/>
          <p:cNvSpPr txBox="1">
            <a:spLocks noGrp="1" noChangeArrowheads="1"/>
          </p:cNvSpPr>
          <p:nvPr/>
        </p:nvSpPr>
        <p:spPr bwMode="auto">
          <a:xfrm>
            <a:off x="3885903" y="8685893"/>
            <a:ext cx="2972097" cy="458107"/>
          </a:xfrm>
          <a:prstGeom prst="rect">
            <a:avLst/>
          </a:prstGeom>
          <a:noFill/>
          <a:ln w="9525">
            <a:noFill/>
            <a:miter lim="800000"/>
            <a:headEnd/>
            <a:tailEnd/>
          </a:ln>
        </p:spPr>
        <p:txBody>
          <a:bodyPr lIns="91380" tIns="45690" rIns="91380" bIns="45690" anchor="b"/>
          <a:lstStyle/>
          <a:p>
            <a:pPr algn="r" defTabSz="914485">
              <a:spcBef>
                <a:spcPct val="0"/>
              </a:spcBef>
            </a:pPr>
            <a:fld id="{F37FFBB3-4575-4841-B0BA-C1ED78E3499F}" type="slidenum">
              <a:rPr lang="en-US" sz="1100">
                <a:latin typeface="Tahoma" charset="0"/>
                <a:cs typeface="Arial" charset="0"/>
              </a:rPr>
              <a:pPr algn="r" defTabSz="914485">
                <a:spcBef>
                  <a:spcPct val="0"/>
                </a:spcBef>
              </a:pPr>
              <a:t>25</a:t>
            </a:fld>
            <a:endParaRPr lang="en-US" sz="1100" dirty="0">
              <a:latin typeface="Tahoma" charset="0"/>
              <a:cs typeface="Arial" charset="0"/>
            </a:endParaRPr>
          </a:p>
        </p:txBody>
      </p:sp>
      <p:sp>
        <p:nvSpPr>
          <p:cNvPr id="251908" name="Rectangle 2"/>
          <p:cNvSpPr>
            <a:spLocks noGrp="1" noRot="1" noChangeAspect="1" noChangeArrowheads="1" noTextEdit="1"/>
          </p:cNvSpPr>
          <p:nvPr>
            <p:ph type="sldImg"/>
          </p:nvPr>
        </p:nvSpPr>
        <p:spPr>
          <a:xfrm>
            <a:off x="1757661" y="684893"/>
            <a:ext cx="3332261" cy="2538488"/>
          </a:xfrm>
          <a:ln/>
        </p:spPr>
      </p:sp>
      <p:sp>
        <p:nvSpPr>
          <p:cNvPr id="251909" name="Rectangle 3"/>
          <p:cNvSpPr>
            <a:spLocks noGrp="1" noChangeArrowheads="1"/>
          </p:cNvSpPr>
          <p:nvPr>
            <p:ph type="body" idx="1"/>
          </p:nvPr>
        </p:nvSpPr>
        <p:spPr>
          <a:noFill/>
        </p:spPr>
        <p:txBody>
          <a:bodyPr lIns="91271" tIns="45635" rIns="91271" bIns="45635"/>
          <a:lstStyle/>
          <a:p>
            <a:r>
              <a:rPr lang="en-US" sz="900" dirty="0">
                <a:solidFill>
                  <a:srgbClr val="000000"/>
                </a:solidFill>
                <a:cs typeface="Times New Roman" pitchFamily="18" charset="0"/>
              </a:rPr>
              <a:t>Water will not harm the nicotine patch if it is applied correctly. Patients may bathe, swim, shower, or exercise while wearing the patch.</a:t>
            </a:r>
          </a:p>
          <a:p>
            <a:endParaRPr lang="en-US" sz="900" dirty="0">
              <a:solidFill>
                <a:srgbClr val="000000"/>
              </a:solidFill>
              <a:cs typeface="Times New Roman" pitchFamily="18" charset="0"/>
            </a:endParaRPr>
          </a:p>
          <a:p>
            <a:r>
              <a:rPr lang="en-US" sz="900" dirty="0">
                <a:cs typeface="Times New Roman" pitchFamily="18" charset="0"/>
              </a:rPr>
              <a:t>Due to the high cost of nicotine patches, patients will often try to economize by cutting patches in half to save money. It is important to tell patients that they should not cut patches to adjust the dose. Nicotine in the patch may evaporate from the cut edges and the patch may be less effective.</a:t>
            </a:r>
          </a:p>
          <a:p>
            <a:endParaRPr lang="en-US" sz="900" dirty="0"/>
          </a:p>
          <a:p>
            <a:r>
              <a:rPr lang="en-US" sz="900" dirty="0"/>
              <a:t>Keep new and used patches out of the reach of children and pets. </a:t>
            </a:r>
          </a:p>
          <a:p>
            <a:endParaRPr lang="en-US" sz="900" dirty="0"/>
          </a:p>
          <a:p>
            <a:r>
              <a:rPr lang="en-US" sz="900" dirty="0">
                <a:cs typeface="Times New Roman" pitchFamily="18" charset="0"/>
              </a:rPr>
              <a:t>Burns from nicotine patches worn during an MRI have been reported, and are likely caused by the metallic component in the backing of some patches.  For this reason, the Institute for Same Medical Practices recommends that nicotine patches be removed prior to MRI procedures (Institute for Safe Medical Practices, 2004).</a:t>
            </a:r>
          </a:p>
          <a:p>
            <a:endParaRPr lang="en-US" sz="800" dirty="0"/>
          </a:p>
          <a:p>
            <a:r>
              <a:rPr lang="en-US" sz="800" dirty="0"/>
              <a:t>Institute for Safe Medical Practices. (2004, April 8). Burns in MRI patients wearing </a:t>
            </a:r>
            <a:r>
              <a:rPr lang="en-US" sz="800" dirty="0" err="1"/>
              <a:t>transdermal</a:t>
            </a:r>
            <a:r>
              <a:rPr lang="en-US" sz="800" dirty="0"/>
              <a:t> patches. </a:t>
            </a:r>
            <a:r>
              <a:rPr lang="en-US" sz="800" i="1" dirty="0"/>
              <a:t>Medication Safety Alert!</a:t>
            </a:r>
            <a:r>
              <a:rPr lang="en-US" sz="800" dirty="0"/>
              <a:t> 9(7). Retrieved October 9, 2008, from http://www.ismp.org/Newsletters/acutecare/articles/20040408.asp.</a:t>
            </a:r>
          </a:p>
          <a:p>
            <a:endParaRPr lang="en-US" sz="800" dirty="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2930" name="Rectangle 7"/>
          <p:cNvSpPr>
            <a:spLocks noGrp="1" noChangeArrowheads="1"/>
          </p:cNvSpPr>
          <p:nvPr>
            <p:ph type="sldNum" sz="quarter" idx="5"/>
          </p:nvPr>
        </p:nvSpPr>
        <p:spPr>
          <a:noFill/>
        </p:spPr>
        <p:txBody>
          <a:bodyPr/>
          <a:lstStyle/>
          <a:p>
            <a:fld id="{8351685A-F42B-4347-88FF-D537B27020AC}" type="slidenum">
              <a:rPr lang="en-US"/>
              <a:pPr/>
              <a:t>26</a:t>
            </a:fld>
            <a:endParaRPr lang="en-US"/>
          </a:p>
        </p:txBody>
      </p:sp>
      <p:sp>
        <p:nvSpPr>
          <p:cNvPr id="252931" name="Rectangle 7"/>
          <p:cNvSpPr txBox="1">
            <a:spLocks noGrp="1" noChangeArrowheads="1"/>
          </p:cNvSpPr>
          <p:nvPr/>
        </p:nvSpPr>
        <p:spPr bwMode="auto">
          <a:xfrm>
            <a:off x="3885903" y="8685893"/>
            <a:ext cx="2972097" cy="458107"/>
          </a:xfrm>
          <a:prstGeom prst="rect">
            <a:avLst/>
          </a:prstGeom>
          <a:noFill/>
          <a:ln w="9525">
            <a:noFill/>
            <a:miter lim="800000"/>
            <a:headEnd/>
            <a:tailEnd/>
          </a:ln>
        </p:spPr>
        <p:txBody>
          <a:bodyPr lIns="91380" tIns="45690" rIns="91380" bIns="45690" anchor="b"/>
          <a:lstStyle/>
          <a:p>
            <a:pPr algn="r" defTabSz="914485">
              <a:spcBef>
                <a:spcPct val="0"/>
              </a:spcBef>
            </a:pPr>
            <a:fld id="{0A35DA46-AC07-4899-8402-AFA69EF61EA7}" type="slidenum">
              <a:rPr lang="en-US" sz="1100">
                <a:latin typeface="Tahoma" charset="0"/>
                <a:cs typeface="Arial" charset="0"/>
              </a:rPr>
              <a:pPr algn="r" defTabSz="914485">
                <a:spcBef>
                  <a:spcPct val="0"/>
                </a:spcBef>
              </a:pPr>
              <a:t>26</a:t>
            </a:fld>
            <a:endParaRPr lang="en-US" sz="1100" dirty="0">
              <a:latin typeface="Tahoma" charset="0"/>
              <a:cs typeface="Arial" charset="0"/>
            </a:endParaRPr>
          </a:p>
        </p:txBody>
      </p:sp>
      <p:sp>
        <p:nvSpPr>
          <p:cNvPr id="252932" name="Rectangle 2"/>
          <p:cNvSpPr>
            <a:spLocks noGrp="1" noRot="1" noChangeAspect="1" noChangeArrowheads="1" noTextEdit="1"/>
          </p:cNvSpPr>
          <p:nvPr>
            <p:ph type="sldImg"/>
          </p:nvPr>
        </p:nvSpPr>
        <p:spPr>
          <a:xfrm>
            <a:off x="1757661" y="684893"/>
            <a:ext cx="3332261" cy="2538488"/>
          </a:xfrm>
          <a:ln/>
        </p:spPr>
      </p:sp>
      <p:sp>
        <p:nvSpPr>
          <p:cNvPr id="252933" name="Rectangle 3"/>
          <p:cNvSpPr>
            <a:spLocks noGrp="1" noChangeArrowheads="1"/>
          </p:cNvSpPr>
          <p:nvPr>
            <p:ph type="body" idx="1"/>
          </p:nvPr>
        </p:nvSpPr>
        <p:spPr>
          <a:noFill/>
        </p:spPr>
        <p:txBody>
          <a:bodyPr lIns="91380" tIns="45690" rIns="91380" bIns="45690"/>
          <a:lstStyle/>
          <a:p>
            <a:r>
              <a:rPr lang="en-US" sz="900" dirty="0">
                <a:solidFill>
                  <a:srgbClr val="000000"/>
                </a:solidFill>
                <a:cs typeface="Times New Roman" pitchFamily="18" charset="0"/>
              </a:rPr>
              <a:t>Shortly after applying the nicotine patch, patients may experience the following side effects:</a:t>
            </a:r>
          </a:p>
          <a:p>
            <a:pPr marL="309333" lvl="1" indent="-102110">
              <a:buFontTx/>
              <a:buChar char="•"/>
            </a:pPr>
            <a:r>
              <a:rPr lang="en-US" sz="900" dirty="0">
                <a:solidFill>
                  <a:srgbClr val="000000"/>
                </a:solidFill>
                <a:cs typeface="Times New Roman" pitchFamily="18" charset="0"/>
              </a:rPr>
              <a:t>Mild itching</a:t>
            </a:r>
          </a:p>
          <a:p>
            <a:pPr marL="309333" lvl="1" indent="-102110">
              <a:buFontTx/>
              <a:buChar char="•"/>
            </a:pPr>
            <a:r>
              <a:rPr lang="en-US" sz="900" dirty="0">
                <a:solidFill>
                  <a:srgbClr val="000000"/>
                </a:solidFill>
                <a:cs typeface="Times New Roman" pitchFamily="18" charset="0"/>
              </a:rPr>
              <a:t>Burning</a:t>
            </a:r>
          </a:p>
          <a:p>
            <a:pPr marL="309333" lvl="1" indent="-102110">
              <a:buFontTx/>
              <a:buChar char="•"/>
            </a:pPr>
            <a:r>
              <a:rPr lang="en-US" sz="900" dirty="0">
                <a:solidFill>
                  <a:srgbClr val="000000"/>
                </a:solidFill>
                <a:cs typeface="Times New Roman" pitchFamily="18" charset="0"/>
              </a:rPr>
              <a:t>Tingling</a:t>
            </a:r>
          </a:p>
          <a:p>
            <a:r>
              <a:rPr lang="en-US" sz="900" dirty="0">
                <a:solidFill>
                  <a:srgbClr val="000000"/>
                </a:solidFill>
                <a:cs typeface="Times New Roman" pitchFamily="18" charset="0"/>
              </a:rPr>
              <a:t>These effects are normal and should resolve within an hour. </a:t>
            </a:r>
          </a:p>
          <a:p>
            <a:endParaRPr lang="en-US" sz="900" dirty="0">
              <a:solidFill>
                <a:srgbClr val="000000"/>
              </a:solidFill>
              <a:cs typeface="Times New Roman" pitchFamily="18" charset="0"/>
            </a:endParaRPr>
          </a:p>
          <a:p>
            <a:r>
              <a:rPr lang="en-US" sz="900" dirty="0"/>
              <a:t>Additional possible side effects include the following:</a:t>
            </a:r>
            <a:endParaRPr lang="en-US" sz="900" dirty="0">
              <a:solidFill>
                <a:srgbClr val="000000"/>
              </a:solidFill>
              <a:cs typeface="Times New Roman" pitchFamily="18" charset="0"/>
            </a:endParaRPr>
          </a:p>
          <a:p>
            <a:pPr marL="309333" lvl="1" indent="-102110">
              <a:buFontTx/>
              <a:buChar char="•"/>
            </a:pPr>
            <a:r>
              <a:rPr lang="en-US" sz="900" dirty="0"/>
              <a:t>Vivid dreams or sleep disturbances. Patients should be advised to remove the patch at bedtime if this side effect becomes troublesome.</a:t>
            </a:r>
          </a:p>
          <a:p>
            <a:pPr marL="309333" lvl="1" indent="-102110">
              <a:buFontTx/>
              <a:buChar char="•"/>
            </a:pPr>
            <a:r>
              <a:rPr lang="en-US" sz="900" dirty="0"/>
              <a:t>Headache</a:t>
            </a:r>
          </a:p>
          <a:p>
            <a:endParaRPr lang="en-US" sz="900" dirty="0">
              <a:solidFill>
                <a:srgbClr val="000000"/>
              </a:solidFill>
              <a:cs typeface="Times New Roman" pitchFamily="18" charset="0"/>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3954" name="Rectangle 7"/>
          <p:cNvSpPr>
            <a:spLocks noGrp="1" noChangeArrowheads="1"/>
          </p:cNvSpPr>
          <p:nvPr>
            <p:ph type="sldNum" sz="quarter" idx="5"/>
          </p:nvPr>
        </p:nvSpPr>
        <p:spPr>
          <a:noFill/>
        </p:spPr>
        <p:txBody>
          <a:bodyPr/>
          <a:lstStyle/>
          <a:p>
            <a:fld id="{C2768F2C-D473-4B4D-AB7F-12EAC6A412C2}" type="slidenum">
              <a:rPr lang="en-US"/>
              <a:pPr/>
              <a:t>27</a:t>
            </a:fld>
            <a:endParaRPr lang="en-US"/>
          </a:p>
        </p:txBody>
      </p:sp>
      <p:sp>
        <p:nvSpPr>
          <p:cNvPr id="253955" name="Rectangle 7"/>
          <p:cNvSpPr txBox="1">
            <a:spLocks noGrp="1" noChangeArrowheads="1"/>
          </p:cNvSpPr>
          <p:nvPr/>
        </p:nvSpPr>
        <p:spPr bwMode="auto">
          <a:xfrm>
            <a:off x="3885903" y="8685893"/>
            <a:ext cx="2972097" cy="458107"/>
          </a:xfrm>
          <a:prstGeom prst="rect">
            <a:avLst/>
          </a:prstGeom>
          <a:noFill/>
          <a:ln w="9525">
            <a:noFill/>
            <a:miter lim="800000"/>
            <a:headEnd/>
            <a:tailEnd/>
          </a:ln>
        </p:spPr>
        <p:txBody>
          <a:bodyPr lIns="91380" tIns="45690" rIns="91380" bIns="45690" anchor="b"/>
          <a:lstStyle/>
          <a:p>
            <a:pPr algn="r" defTabSz="914485">
              <a:spcBef>
                <a:spcPct val="0"/>
              </a:spcBef>
            </a:pPr>
            <a:fld id="{E4B697E5-8728-41AC-95DB-14789D458189}" type="slidenum">
              <a:rPr lang="en-US" sz="1100">
                <a:latin typeface="Tahoma" charset="0"/>
                <a:cs typeface="Arial" charset="0"/>
              </a:rPr>
              <a:pPr algn="r" defTabSz="914485">
                <a:spcBef>
                  <a:spcPct val="0"/>
                </a:spcBef>
              </a:pPr>
              <a:t>27</a:t>
            </a:fld>
            <a:endParaRPr lang="en-US" sz="1100" dirty="0">
              <a:latin typeface="Tahoma" charset="0"/>
              <a:cs typeface="Arial" charset="0"/>
            </a:endParaRPr>
          </a:p>
        </p:txBody>
      </p:sp>
      <p:sp>
        <p:nvSpPr>
          <p:cNvPr id="253956" name="Rectangle 2"/>
          <p:cNvSpPr>
            <a:spLocks noGrp="1" noRot="1" noChangeAspect="1" noChangeArrowheads="1" noTextEdit="1"/>
          </p:cNvSpPr>
          <p:nvPr>
            <p:ph type="sldImg"/>
          </p:nvPr>
        </p:nvSpPr>
        <p:spPr>
          <a:xfrm>
            <a:off x="1757661" y="684893"/>
            <a:ext cx="3332261" cy="2538488"/>
          </a:xfrm>
          <a:ln/>
        </p:spPr>
      </p:sp>
      <p:sp>
        <p:nvSpPr>
          <p:cNvPr id="253957" name="Rectangle 3"/>
          <p:cNvSpPr>
            <a:spLocks noGrp="1" noChangeArrowheads="1"/>
          </p:cNvSpPr>
          <p:nvPr>
            <p:ph type="body" idx="1"/>
          </p:nvPr>
        </p:nvSpPr>
        <p:spPr>
          <a:noFill/>
        </p:spPr>
        <p:txBody>
          <a:bodyPr lIns="90537" tIns="45268" rIns="90537" bIns="45268"/>
          <a:lstStyle/>
          <a:p>
            <a:pPr>
              <a:lnSpc>
                <a:spcPct val="90000"/>
              </a:lnSpc>
            </a:pPr>
            <a:r>
              <a:rPr lang="en-US" sz="900" dirty="0">
                <a:solidFill>
                  <a:srgbClr val="000000"/>
                </a:solidFill>
                <a:cs typeface="Times New Roman" pitchFamily="18" charset="0"/>
              </a:rPr>
              <a:t> </a:t>
            </a:r>
            <a:r>
              <a:rPr lang="en-US" sz="900" dirty="0">
                <a:cs typeface="Times New Roman" pitchFamily="18" charset="0"/>
              </a:rPr>
              <a:t>FDA approved: March 1996 (prescription only)</a:t>
            </a:r>
          </a:p>
          <a:p>
            <a:pPr>
              <a:lnSpc>
                <a:spcPct val="90000"/>
              </a:lnSpc>
            </a:pPr>
            <a:r>
              <a:rPr lang="en-US" sz="900" dirty="0">
                <a:solidFill>
                  <a:srgbClr val="000000"/>
                </a:solidFill>
                <a:cs typeface="Times New Roman" pitchFamily="18" charset="0"/>
              </a:rPr>
              <a:t> </a:t>
            </a:r>
            <a:endParaRPr lang="en-US" sz="900" dirty="0">
              <a:cs typeface="Times New Roman" pitchFamily="18" charset="0"/>
            </a:endParaRPr>
          </a:p>
          <a:p>
            <a:pPr>
              <a:lnSpc>
                <a:spcPct val="90000"/>
              </a:lnSpc>
            </a:pPr>
            <a:r>
              <a:rPr lang="en-US" sz="900" b="1" dirty="0">
                <a:cs typeface="Times New Roman" pitchFamily="18" charset="0"/>
              </a:rPr>
              <a:t>Description of Product</a:t>
            </a:r>
            <a:endParaRPr lang="en-US" sz="900" dirty="0">
              <a:cs typeface="Times New Roman" pitchFamily="18" charset="0"/>
            </a:endParaRPr>
          </a:p>
          <a:p>
            <a:pPr>
              <a:lnSpc>
                <a:spcPct val="90000"/>
              </a:lnSpc>
            </a:pPr>
            <a:r>
              <a:rPr lang="en-US" sz="900" dirty="0" err="1">
                <a:cs typeface="Times New Roman" pitchFamily="18" charset="0"/>
              </a:rPr>
              <a:t>Nicotrol</a:t>
            </a:r>
            <a:r>
              <a:rPr lang="en-US" sz="900" dirty="0">
                <a:cs typeface="Times New Roman" pitchFamily="18" charset="0"/>
              </a:rPr>
              <a:t> NS (nicotine nasal spray)</a:t>
            </a:r>
            <a:r>
              <a:rPr lang="en-US" sz="900" b="1" i="1" dirty="0">
                <a:cs typeface="Times New Roman" pitchFamily="18" charset="0"/>
              </a:rPr>
              <a:t> </a:t>
            </a:r>
            <a:r>
              <a:rPr lang="en-US" sz="900" dirty="0">
                <a:cs typeface="Times New Roman" pitchFamily="18" charset="0"/>
              </a:rPr>
              <a:t>is an aqueous solution of nicotine available in a metered-spray pump for administration to the nasal mucosa. Each actuation delivers a metered 50-</a:t>
            </a:r>
            <a:r>
              <a:rPr lang="en-US" sz="900" dirty="0">
                <a:cs typeface="Arial" charset="0"/>
              </a:rPr>
              <a:t>µ</a:t>
            </a:r>
            <a:r>
              <a:rPr lang="en-US" sz="900" dirty="0">
                <a:cs typeface="Times New Roman" pitchFamily="18" charset="0"/>
              </a:rPr>
              <a:t>L spray containing 0.5 mg of nicotine. Each bottle contains approximately 100 doses (200 sprays) or about a 1-week supply (about 15 doses per day). </a:t>
            </a:r>
          </a:p>
          <a:p>
            <a:pPr>
              <a:lnSpc>
                <a:spcPct val="90000"/>
              </a:lnSpc>
            </a:pPr>
            <a:endParaRPr lang="en-US" sz="900" dirty="0"/>
          </a:p>
          <a:p>
            <a:pPr>
              <a:lnSpc>
                <a:spcPct val="90000"/>
              </a:lnSpc>
            </a:pPr>
            <a:r>
              <a:rPr lang="en-US" sz="900" dirty="0"/>
              <a:t>Nicotine is absorbed rapidly, and plasma nicotine concentrations attained via the nasal spray are comparable to (but lower than) those achieved by smoking. The nasal spray has a faster onset of action (</a:t>
            </a:r>
            <a:r>
              <a:rPr lang="en-US" sz="900" dirty="0" err="1"/>
              <a:t>t</a:t>
            </a:r>
            <a:r>
              <a:rPr lang="en-US" sz="900" baseline="-25000" dirty="0" err="1"/>
              <a:t>max</a:t>
            </a:r>
            <a:r>
              <a:rPr lang="en-US" sz="900" baseline="-25000" dirty="0"/>
              <a:t> </a:t>
            </a:r>
            <a:r>
              <a:rPr lang="en-US" sz="900" dirty="0"/>
              <a:t>11</a:t>
            </a:r>
            <a:r>
              <a:rPr lang="en-US" sz="900" dirty="0">
                <a:cs typeface="Arial" charset="0"/>
              </a:rPr>
              <a:t>–</a:t>
            </a:r>
            <a:r>
              <a:rPr lang="en-US" sz="900" dirty="0"/>
              <a:t>13 minutes) compared to the gum, patch, or inhaler (Schneider et al., 1996).</a:t>
            </a:r>
          </a:p>
          <a:p>
            <a:pPr>
              <a:lnSpc>
                <a:spcPct val="90000"/>
              </a:lnSpc>
            </a:pPr>
            <a:endParaRPr lang="en-US" sz="900" dirty="0"/>
          </a:p>
          <a:p>
            <a:pPr>
              <a:lnSpc>
                <a:spcPct val="90000"/>
              </a:lnSpc>
            </a:pPr>
            <a:r>
              <a:rPr lang="en-US" altLang="en-US" sz="900" b="1" dirty="0"/>
              <a:t>Clinical Efficacy </a:t>
            </a:r>
            <a:r>
              <a:rPr lang="en-US" altLang="en-US" sz="900" dirty="0"/>
              <a:t>(Fiore, et al., 2008)</a:t>
            </a:r>
          </a:p>
          <a:p>
            <a:r>
              <a:rPr lang="en-US" altLang="en-US" sz="900" dirty="0"/>
              <a:t>In a meta-analysis of four trials, the nicotine nasal spray was found to significantly improve quit rates compared to placebo. The effectiveness and abstinence rates at 6-months post-quit date are as follows:</a:t>
            </a:r>
          </a:p>
          <a:p>
            <a:endParaRPr lang="en-US" altLang="en-US" sz="900" dirty="0">
              <a:solidFill>
                <a:srgbClr val="FF0000"/>
              </a:solidFill>
              <a:sym typeface="Symbol" pitchFamily="18" charset="2"/>
            </a:endParaRPr>
          </a:p>
          <a:p>
            <a:endParaRPr lang="en-US" sz="800" dirty="0">
              <a:solidFill>
                <a:srgbClr val="FF0000"/>
              </a:solidFill>
            </a:endParaRPr>
          </a:p>
          <a:p>
            <a:endParaRPr lang="en-US" sz="800" dirty="0">
              <a:solidFill>
                <a:srgbClr val="FF0000"/>
              </a:solidFill>
            </a:endParaRPr>
          </a:p>
          <a:p>
            <a:endParaRPr lang="en-US" sz="800" dirty="0">
              <a:solidFill>
                <a:srgbClr val="FF0000"/>
              </a:solidFill>
            </a:endParaRPr>
          </a:p>
          <a:p>
            <a:endParaRPr lang="en-US" sz="800" dirty="0">
              <a:solidFill>
                <a:srgbClr val="FF0000"/>
              </a:solidFill>
            </a:endParaRPr>
          </a:p>
          <a:p>
            <a:endParaRPr lang="en-US" sz="800" dirty="0">
              <a:solidFill>
                <a:srgbClr val="FF0000"/>
              </a:solidFill>
            </a:endParaRPr>
          </a:p>
          <a:p>
            <a:endParaRPr lang="en-US" sz="800" dirty="0">
              <a:solidFill>
                <a:srgbClr val="FF0000"/>
              </a:solidFill>
            </a:endParaRPr>
          </a:p>
          <a:p>
            <a:endParaRPr lang="en-US" sz="800" dirty="0">
              <a:solidFill>
                <a:srgbClr val="FF0000"/>
              </a:solidFill>
            </a:endParaRPr>
          </a:p>
          <a:p>
            <a:endParaRPr lang="en-US" sz="800" dirty="0">
              <a:solidFill>
                <a:srgbClr val="FF0000"/>
              </a:solidFill>
            </a:endParaRPr>
          </a:p>
          <a:p>
            <a:endParaRPr lang="en-US" altLang="en-US" sz="800" dirty="0"/>
          </a:p>
          <a:p>
            <a:pPr>
              <a:lnSpc>
                <a:spcPct val="90000"/>
              </a:lnSpc>
            </a:pPr>
            <a:endParaRPr lang="en-US" altLang="en-US" sz="800" dirty="0"/>
          </a:p>
          <a:p>
            <a:endParaRPr lang="en-US" sz="800" dirty="0"/>
          </a:p>
          <a:p>
            <a:endParaRPr lang="en-US" sz="800" dirty="0"/>
          </a:p>
          <a:p>
            <a:endParaRPr lang="en-US" sz="800" dirty="0"/>
          </a:p>
          <a:p>
            <a:r>
              <a:rPr lang="en-US" sz="800" dirty="0"/>
              <a:t>Fiore MC, </a:t>
            </a:r>
            <a:r>
              <a:rPr lang="en-US" sz="800" dirty="0" err="1"/>
              <a:t>Jaén</a:t>
            </a:r>
            <a:r>
              <a:rPr lang="en-US" sz="800" dirty="0"/>
              <a:t> CR, Baker TB, et al. (2008). </a:t>
            </a:r>
            <a:r>
              <a:rPr lang="en-US" sz="800" i="1" dirty="0"/>
              <a:t>Treating Tobacco Use and Dependence: 2008 Update. Clinical Practice Guideline.</a:t>
            </a:r>
            <a:r>
              <a:rPr lang="en-US" sz="800" dirty="0"/>
              <a:t> Rockville, MD: U.S. Department of Health and Human Services. Public Health Service.</a:t>
            </a:r>
          </a:p>
          <a:p>
            <a:r>
              <a:rPr lang="en-US" altLang="en-US" sz="800" dirty="0"/>
              <a:t>Schneider NG, </a:t>
            </a:r>
            <a:r>
              <a:rPr lang="en-US" altLang="en-US" sz="800" dirty="0" err="1"/>
              <a:t>Lunell</a:t>
            </a:r>
            <a:r>
              <a:rPr lang="en-US" altLang="en-US" sz="800" dirty="0"/>
              <a:t> E, Olmstead RE, </a:t>
            </a:r>
            <a:r>
              <a:rPr lang="en-US" altLang="en-US" sz="800" dirty="0" err="1"/>
              <a:t>Fagerstr</a:t>
            </a:r>
            <a:r>
              <a:rPr lang="en-US" altLang="en-US" sz="800" dirty="0" err="1">
                <a:cs typeface="Arial" charset="0"/>
              </a:rPr>
              <a:t>ö</a:t>
            </a:r>
            <a:r>
              <a:rPr lang="en-US" altLang="en-US" sz="800" dirty="0" err="1"/>
              <a:t>m</a:t>
            </a:r>
            <a:r>
              <a:rPr lang="en-US" altLang="en-US" sz="800" dirty="0"/>
              <a:t> KO. (1996). Clinical pharmacokinetics of nasal nicotine delivery. A review and comparison to other nicotine systems. </a:t>
            </a:r>
            <a:r>
              <a:rPr lang="en-US" altLang="en-US" sz="800" i="1" dirty="0" err="1"/>
              <a:t>Clin</a:t>
            </a:r>
            <a:r>
              <a:rPr lang="en-US" altLang="en-US" sz="800" i="1" dirty="0"/>
              <a:t> </a:t>
            </a:r>
            <a:r>
              <a:rPr lang="en-US" altLang="en-US" sz="800" i="1" dirty="0" err="1"/>
              <a:t>Pharmacokinet</a:t>
            </a:r>
            <a:r>
              <a:rPr lang="en-US" altLang="en-US" sz="800" dirty="0"/>
              <a:t> 31:65</a:t>
            </a:r>
            <a:r>
              <a:rPr lang="en-US" altLang="en-US" sz="800" dirty="0">
                <a:cs typeface="Arial" charset="0"/>
              </a:rPr>
              <a:t>–</a:t>
            </a:r>
            <a:r>
              <a:rPr lang="en-US" altLang="en-US" sz="800" dirty="0"/>
              <a:t>80.</a:t>
            </a:r>
          </a:p>
        </p:txBody>
      </p:sp>
      <p:graphicFrame>
        <p:nvGraphicFramePr>
          <p:cNvPr id="144409" name="Group 25"/>
          <p:cNvGraphicFramePr>
            <a:graphicFrameLocks noGrp="1"/>
          </p:cNvGraphicFramePr>
          <p:nvPr/>
        </p:nvGraphicFramePr>
        <p:xfrm>
          <a:off x="951012" y="5925155"/>
          <a:ext cx="4891980" cy="1070186"/>
        </p:xfrm>
        <a:graphic>
          <a:graphicData uri="http://schemas.openxmlformats.org/drawingml/2006/table">
            <a:tbl>
              <a:tblPr/>
              <a:tblGrid>
                <a:gridCol w="1631156"/>
                <a:gridCol w="1631156"/>
                <a:gridCol w="1629668"/>
              </a:tblGrid>
              <a:tr h="356810">
                <a:tc>
                  <a:txBody>
                    <a:bodyPr/>
                    <a:lstStyle/>
                    <a:p>
                      <a:pPr marL="0" marR="0" lvl="0" indent="0" algn="l" defTabSz="957263" rtl="0" eaLnBrk="1" fontAlgn="base" latinLnBrk="0" hangingPunct="1">
                        <a:lnSpc>
                          <a:spcPct val="100000"/>
                        </a:lnSpc>
                        <a:spcBef>
                          <a:spcPct val="0"/>
                        </a:spcBef>
                        <a:spcAft>
                          <a:spcPct val="0"/>
                        </a:spcAft>
                        <a:buClrTx/>
                        <a:buSzTx/>
                        <a:buFontTx/>
                        <a:buNone/>
                        <a:tabLst/>
                      </a:pPr>
                      <a:r>
                        <a:rPr kumimoji="1" lang="en-US" sz="900" b="1" i="0" u="none" strike="noStrike" cap="none" normalizeH="0" baseline="0" smtClean="0">
                          <a:ln>
                            <a:noFill/>
                          </a:ln>
                          <a:solidFill>
                            <a:schemeClr val="tx1"/>
                          </a:solidFill>
                          <a:effectLst/>
                          <a:latin typeface="Arial" charset="0"/>
                          <a:cs typeface="Arial" charset="0"/>
                        </a:rPr>
                        <a:t>Treatment</a:t>
                      </a:r>
                    </a:p>
                  </a:txBody>
                  <a:tcPr marL="84153" marR="84153" marT="44147" marB="44147" anchor="ctr" horzOverflow="overflow">
                    <a:lnL w="1270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2F2F2"/>
                    </a:solidFill>
                  </a:tcPr>
                </a:tc>
                <a:tc>
                  <a:txBody>
                    <a:bodyPr/>
                    <a:lstStyle/>
                    <a:p>
                      <a:pPr marL="0" marR="0" lvl="0" indent="0" algn="ctr" defTabSz="957263" rtl="0" eaLnBrk="1" fontAlgn="base" latinLnBrk="0" hangingPunct="1">
                        <a:lnSpc>
                          <a:spcPct val="100000"/>
                        </a:lnSpc>
                        <a:spcBef>
                          <a:spcPct val="0"/>
                        </a:spcBef>
                        <a:spcAft>
                          <a:spcPct val="0"/>
                        </a:spcAft>
                        <a:buClrTx/>
                        <a:buSzTx/>
                        <a:buFontTx/>
                        <a:buNone/>
                        <a:tabLst/>
                      </a:pPr>
                      <a:r>
                        <a:rPr kumimoji="1" lang="en-US" sz="900" b="1" i="0" u="none" strike="noStrike" cap="none" normalizeH="0" baseline="0" smtClean="0">
                          <a:ln>
                            <a:noFill/>
                          </a:ln>
                          <a:solidFill>
                            <a:schemeClr val="tx1"/>
                          </a:solidFill>
                          <a:effectLst/>
                          <a:latin typeface="Arial" charset="0"/>
                          <a:cs typeface="Arial" charset="0"/>
                        </a:rPr>
                        <a:t>Estimated odds ratio </a:t>
                      </a:r>
                    </a:p>
                    <a:p>
                      <a:pPr marL="0" marR="0" lvl="0" indent="0" algn="ctr" defTabSz="957263" rtl="0" eaLnBrk="1" fontAlgn="base" latinLnBrk="0" hangingPunct="1">
                        <a:lnSpc>
                          <a:spcPct val="100000"/>
                        </a:lnSpc>
                        <a:spcBef>
                          <a:spcPct val="0"/>
                        </a:spcBef>
                        <a:spcAft>
                          <a:spcPct val="0"/>
                        </a:spcAft>
                        <a:buClrTx/>
                        <a:buSzTx/>
                        <a:buFontTx/>
                        <a:buNone/>
                        <a:tabLst/>
                      </a:pPr>
                      <a:r>
                        <a:rPr kumimoji="1" lang="en-US" sz="900" b="1" i="0" u="none" strike="noStrike" cap="none" normalizeH="0" baseline="0" smtClean="0">
                          <a:ln>
                            <a:noFill/>
                          </a:ln>
                          <a:solidFill>
                            <a:schemeClr val="tx1"/>
                          </a:solidFill>
                          <a:effectLst/>
                          <a:latin typeface="Arial" charset="0"/>
                          <a:cs typeface="Arial" charset="0"/>
                        </a:rPr>
                        <a:t>(95% CI)</a:t>
                      </a:r>
                    </a:p>
                  </a:txBody>
                  <a:tcPr marL="84153" marR="84153" marT="44147" marB="44147" anchor="ctr" horzOverflow="overflow">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2F2F2"/>
                    </a:solidFill>
                  </a:tcPr>
                </a:tc>
                <a:tc>
                  <a:txBody>
                    <a:bodyPr/>
                    <a:lstStyle/>
                    <a:p>
                      <a:pPr marL="0" marR="0" lvl="0" indent="0" algn="ctr" defTabSz="957263" rtl="0" eaLnBrk="1" fontAlgn="base" latinLnBrk="0" hangingPunct="1">
                        <a:lnSpc>
                          <a:spcPct val="100000"/>
                        </a:lnSpc>
                        <a:spcBef>
                          <a:spcPct val="0"/>
                        </a:spcBef>
                        <a:spcAft>
                          <a:spcPct val="0"/>
                        </a:spcAft>
                        <a:buClrTx/>
                        <a:buSzTx/>
                        <a:buFontTx/>
                        <a:buNone/>
                        <a:tabLst/>
                      </a:pPr>
                      <a:r>
                        <a:rPr kumimoji="1" lang="en-US" sz="900" b="1" i="0" u="none" strike="noStrike" cap="none" normalizeH="0" baseline="0" smtClean="0">
                          <a:ln>
                            <a:noFill/>
                          </a:ln>
                          <a:solidFill>
                            <a:schemeClr val="tx1"/>
                          </a:solidFill>
                          <a:effectLst/>
                          <a:latin typeface="Arial" charset="0"/>
                          <a:cs typeface="Arial" charset="0"/>
                        </a:rPr>
                        <a:t>Estimated abstinence rate (95% CI)</a:t>
                      </a:r>
                    </a:p>
                  </a:txBody>
                  <a:tcPr marL="84153" marR="84153" marT="44147" marB="44147" anchor="ctr" horzOverflow="overflow">
                    <a:lnL w="635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2F2F2"/>
                    </a:solidFill>
                  </a:tcPr>
                </a:tc>
              </a:tr>
              <a:tr h="353786">
                <a:tc>
                  <a:txBody>
                    <a:bodyPr/>
                    <a:lstStyle/>
                    <a:p>
                      <a:pPr marL="0" marR="0" lvl="0" indent="0" algn="l" defTabSz="957263" rtl="0" eaLnBrk="1" fontAlgn="base" latinLnBrk="0" hangingPunct="1">
                        <a:lnSpc>
                          <a:spcPct val="100000"/>
                        </a:lnSpc>
                        <a:spcBef>
                          <a:spcPct val="0"/>
                        </a:spcBef>
                        <a:spcAft>
                          <a:spcPct val="0"/>
                        </a:spcAft>
                        <a:buClrTx/>
                        <a:buSzTx/>
                        <a:buFontTx/>
                        <a:buNone/>
                        <a:tabLst/>
                      </a:pPr>
                      <a:r>
                        <a:rPr kumimoji="1" lang="en-US" sz="900" b="0" i="0" u="none" strike="noStrike" cap="none" normalizeH="0" baseline="0" smtClean="0">
                          <a:ln>
                            <a:noFill/>
                          </a:ln>
                          <a:solidFill>
                            <a:schemeClr val="tx1"/>
                          </a:solidFill>
                          <a:effectLst/>
                          <a:latin typeface="Arial" charset="0"/>
                          <a:cs typeface="Arial" charset="0"/>
                        </a:rPr>
                        <a:t>Placebo</a:t>
                      </a:r>
                    </a:p>
                  </a:txBody>
                  <a:tcPr marL="84153" marR="84153" marT="44147" marB="44147" anchor="ctr" horzOverflow="overflow">
                    <a:lnL w="1270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57263" rtl="0" eaLnBrk="1" fontAlgn="base" latinLnBrk="0" hangingPunct="1">
                        <a:lnSpc>
                          <a:spcPct val="100000"/>
                        </a:lnSpc>
                        <a:spcBef>
                          <a:spcPct val="0"/>
                        </a:spcBef>
                        <a:spcAft>
                          <a:spcPct val="0"/>
                        </a:spcAft>
                        <a:buClrTx/>
                        <a:buSzTx/>
                        <a:buFontTx/>
                        <a:buNone/>
                        <a:tabLst/>
                      </a:pPr>
                      <a:r>
                        <a:rPr kumimoji="1" lang="en-US" sz="900" b="0" i="0" u="none" strike="noStrike" cap="none" normalizeH="0" baseline="0" smtClean="0">
                          <a:ln>
                            <a:noFill/>
                          </a:ln>
                          <a:solidFill>
                            <a:schemeClr val="tx1"/>
                          </a:solidFill>
                          <a:effectLst/>
                          <a:latin typeface="Arial" charset="0"/>
                          <a:cs typeface="Arial" charset="0"/>
                        </a:rPr>
                        <a:t>1.0</a:t>
                      </a:r>
                    </a:p>
                  </a:txBody>
                  <a:tcPr marL="84153" marR="84153" marT="44147" marB="44147" anchor="ctr" horzOverflow="overflow">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57263" rtl="0" eaLnBrk="1" fontAlgn="base" latinLnBrk="0" hangingPunct="1">
                        <a:lnSpc>
                          <a:spcPct val="100000"/>
                        </a:lnSpc>
                        <a:spcBef>
                          <a:spcPct val="0"/>
                        </a:spcBef>
                        <a:spcAft>
                          <a:spcPct val="0"/>
                        </a:spcAft>
                        <a:buClrTx/>
                        <a:buSzTx/>
                        <a:buFontTx/>
                        <a:buNone/>
                        <a:tabLst/>
                      </a:pPr>
                      <a:r>
                        <a:rPr kumimoji="1" lang="en-US" sz="900" b="0" i="0" u="none" strike="noStrike" cap="none" normalizeH="0" baseline="0" smtClean="0">
                          <a:ln>
                            <a:noFill/>
                          </a:ln>
                          <a:solidFill>
                            <a:schemeClr val="tx1"/>
                          </a:solidFill>
                          <a:effectLst/>
                          <a:latin typeface="Arial" charset="0"/>
                          <a:cs typeface="Arial" charset="0"/>
                        </a:rPr>
                        <a:t>13.8%</a:t>
                      </a:r>
                    </a:p>
                  </a:txBody>
                  <a:tcPr marL="84153" marR="84153" marT="44147" marB="44147" anchor="ctr" horzOverflow="overflow">
                    <a:lnL w="635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a:noFill/>
                    </a:lnTlToBr>
                    <a:lnBlToTr>
                      <a:noFill/>
                    </a:lnBlToTr>
                    <a:noFill/>
                  </a:tcPr>
                </a:tc>
              </a:tr>
              <a:tr h="353786">
                <a:tc>
                  <a:txBody>
                    <a:bodyPr/>
                    <a:lstStyle/>
                    <a:p>
                      <a:pPr marL="0" marR="0" lvl="0" indent="0" algn="l" defTabSz="957263" rtl="0" eaLnBrk="1" fontAlgn="base" latinLnBrk="0" hangingPunct="1">
                        <a:lnSpc>
                          <a:spcPct val="100000"/>
                        </a:lnSpc>
                        <a:spcBef>
                          <a:spcPct val="0"/>
                        </a:spcBef>
                        <a:spcAft>
                          <a:spcPct val="0"/>
                        </a:spcAft>
                        <a:buClrTx/>
                        <a:buSzTx/>
                        <a:buFontTx/>
                        <a:buNone/>
                        <a:tabLst/>
                      </a:pPr>
                      <a:r>
                        <a:rPr kumimoji="1" lang="en-US" sz="900" b="0" i="0" u="none" strike="noStrike" cap="none" normalizeH="0" baseline="0" smtClean="0">
                          <a:ln>
                            <a:noFill/>
                          </a:ln>
                          <a:solidFill>
                            <a:schemeClr val="tx1"/>
                          </a:solidFill>
                          <a:effectLst/>
                          <a:latin typeface="Arial" charset="0"/>
                          <a:cs typeface="Arial" charset="0"/>
                        </a:rPr>
                        <a:t>Nicotine nasal spray</a:t>
                      </a:r>
                    </a:p>
                  </a:txBody>
                  <a:tcPr marL="84153" marR="84153" marT="44147" marB="44147" anchor="ctr" horzOverflow="overflow">
                    <a:lnL w="1270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57263" rtl="0" eaLnBrk="1" fontAlgn="base" latinLnBrk="0" hangingPunct="1">
                        <a:lnSpc>
                          <a:spcPct val="100000"/>
                        </a:lnSpc>
                        <a:spcBef>
                          <a:spcPct val="0"/>
                        </a:spcBef>
                        <a:spcAft>
                          <a:spcPct val="0"/>
                        </a:spcAft>
                        <a:buClrTx/>
                        <a:buSzTx/>
                        <a:buFontTx/>
                        <a:buNone/>
                        <a:tabLst/>
                      </a:pPr>
                      <a:r>
                        <a:rPr kumimoji="1" lang="en-US" sz="900" b="0" i="0" u="none" strike="noStrike" cap="none" normalizeH="0" baseline="0" smtClean="0">
                          <a:ln>
                            <a:noFill/>
                          </a:ln>
                          <a:solidFill>
                            <a:schemeClr val="tx1"/>
                          </a:solidFill>
                          <a:effectLst/>
                          <a:latin typeface="Arial" charset="0"/>
                          <a:cs typeface="Arial" charset="0"/>
                        </a:rPr>
                        <a:t>2.3 (1.7–3.0)</a:t>
                      </a:r>
                    </a:p>
                  </a:txBody>
                  <a:tcPr marL="84153" marR="84153" marT="44147" marB="44147" anchor="ctr" horzOverflow="overflow">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57263" rtl="0" eaLnBrk="1" fontAlgn="base" latinLnBrk="0" hangingPunct="1">
                        <a:lnSpc>
                          <a:spcPct val="100000"/>
                        </a:lnSpc>
                        <a:spcBef>
                          <a:spcPct val="0"/>
                        </a:spcBef>
                        <a:spcAft>
                          <a:spcPct val="0"/>
                        </a:spcAft>
                        <a:buClrTx/>
                        <a:buSzTx/>
                        <a:buFontTx/>
                        <a:buNone/>
                        <a:tabLst/>
                      </a:pPr>
                      <a:r>
                        <a:rPr kumimoji="1" lang="en-US" altLang="en-US" sz="900" b="0" i="0" u="none" strike="noStrike" cap="none" normalizeH="0" baseline="0" smtClean="0">
                          <a:ln>
                            <a:noFill/>
                          </a:ln>
                          <a:solidFill>
                            <a:schemeClr val="tx1"/>
                          </a:solidFill>
                          <a:effectLst/>
                          <a:latin typeface="Arial" charset="0"/>
                          <a:cs typeface="Arial" charset="0"/>
                          <a:sym typeface="Symbol" pitchFamily="18" charset="2"/>
                        </a:rPr>
                        <a:t>26.7% (21.5</a:t>
                      </a:r>
                      <a:r>
                        <a:rPr kumimoji="1" lang="en-US" sz="900" b="0" i="0" u="none" strike="noStrike" cap="none" normalizeH="0" baseline="0" smtClean="0">
                          <a:ln>
                            <a:noFill/>
                          </a:ln>
                          <a:solidFill>
                            <a:schemeClr val="tx1"/>
                          </a:solidFill>
                          <a:effectLst/>
                          <a:latin typeface="Arial" charset="0"/>
                          <a:cs typeface="Arial" charset="0"/>
                        </a:rPr>
                        <a:t>–3</a:t>
                      </a:r>
                      <a:r>
                        <a:rPr kumimoji="1" lang="en-US" altLang="en-US" sz="900" b="0" i="0" u="none" strike="noStrike" cap="none" normalizeH="0" baseline="0" smtClean="0">
                          <a:ln>
                            <a:noFill/>
                          </a:ln>
                          <a:solidFill>
                            <a:schemeClr val="tx1"/>
                          </a:solidFill>
                          <a:effectLst/>
                          <a:latin typeface="Arial" charset="0"/>
                          <a:cs typeface="Arial" charset="0"/>
                          <a:sym typeface="Symbol" pitchFamily="18" charset="2"/>
                        </a:rPr>
                        <a:t>2.7)</a:t>
                      </a:r>
                      <a:endParaRPr kumimoji="1" lang="en-US" sz="900" b="0" i="0" u="none" strike="noStrike" cap="none" normalizeH="0" baseline="0" smtClean="0">
                        <a:ln>
                          <a:noFill/>
                        </a:ln>
                        <a:solidFill>
                          <a:schemeClr val="tx1"/>
                        </a:solidFill>
                        <a:effectLst/>
                        <a:latin typeface="Arial" charset="0"/>
                        <a:cs typeface="Arial" charset="0"/>
                      </a:endParaRPr>
                    </a:p>
                  </a:txBody>
                  <a:tcPr marL="84153" marR="84153" marT="44147" marB="44147" anchor="ctr" horzOverflow="overflow">
                    <a:lnL w="635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4978" name="Rectangle 7"/>
          <p:cNvSpPr>
            <a:spLocks noGrp="1" noChangeArrowheads="1"/>
          </p:cNvSpPr>
          <p:nvPr>
            <p:ph type="sldNum" sz="quarter" idx="5"/>
          </p:nvPr>
        </p:nvSpPr>
        <p:spPr>
          <a:noFill/>
        </p:spPr>
        <p:txBody>
          <a:bodyPr/>
          <a:lstStyle/>
          <a:p>
            <a:fld id="{C18FC562-DC46-47F2-A231-DC4D42B583E9}" type="slidenum">
              <a:rPr lang="en-US"/>
              <a:pPr/>
              <a:t>28</a:t>
            </a:fld>
            <a:endParaRPr lang="en-US"/>
          </a:p>
        </p:txBody>
      </p:sp>
      <p:sp>
        <p:nvSpPr>
          <p:cNvPr id="254979" name="Rectangle 7"/>
          <p:cNvSpPr txBox="1">
            <a:spLocks noGrp="1" noChangeArrowheads="1"/>
          </p:cNvSpPr>
          <p:nvPr/>
        </p:nvSpPr>
        <p:spPr bwMode="auto">
          <a:xfrm>
            <a:off x="3885903" y="8685893"/>
            <a:ext cx="2972097" cy="458107"/>
          </a:xfrm>
          <a:prstGeom prst="rect">
            <a:avLst/>
          </a:prstGeom>
          <a:noFill/>
          <a:ln w="9525">
            <a:noFill/>
            <a:miter lim="800000"/>
            <a:headEnd/>
            <a:tailEnd/>
          </a:ln>
        </p:spPr>
        <p:txBody>
          <a:bodyPr lIns="91380" tIns="45690" rIns="91380" bIns="45690" anchor="b"/>
          <a:lstStyle/>
          <a:p>
            <a:pPr algn="r" defTabSz="914485">
              <a:spcBef>
                <a:spcPct val="0"/>
              </a:spcBef>
            </a:pPr>
            <a:fld id="{8ABE3DB0-C802-49B7-8B55-6EA474845124}" type="slidenum">
              <a:rPr lang="en-US" sz="1100">
                <a:latin typeface="Tahoma" charset="0"/>
                <a:cs typeface="Arial" charset="0"/>
              </a:rPr>
              <a:pPr algn="r" defTabSz="914485">
                <a:spcBef>
                  <a:spcPct val="0"/>
                </a:spcBef>
              </a:pPr>
              <a:t>28</a:t>
            </a:fld>
            <a:endParaRPr lang="en-US" sz="1100" dirty="0">
              <a:latin typeface="Tahoma" charset="0"/>
              <a:cs typeface="Arial" charset="0"/>
            </a:endParaRPr>
          </a:p>
        </p:txBody>
      </p:sp>
      <p:sp>
        <p:nvSpPr>
          <p:cNvPr id="254980" name="Rectangle 2"/>
          <p:cNvSpPr>
            <a:spLocks noGrp="1" noRot="1" noChangeAspect="1" noChangeArrowheads="1" noTextEdit="1"/>
          </p:cNvSpPr>
          <p:nvPr>
            <p:ph type="sldImg"/>
          </p:nvPr>
        </p:nvSpPr>
        <p:spPr>
          <a:xfrm>
            <a:off x="1757661" y="684893"/>
            <a:ext cx="3332261" cy="2538488"/>
          </a:xfrm>
          <a:ln/>
        </p:spPr>
      </p:sp>
      <p:sp>
        <p:nvSpPr>
          <p:cNvPr id="254981" name="Rectangle 3"/>
          <p:cNvSpPr>
            <a:spLocks noGrp="1" noChangeArrowheads="1"/>
          </p:cNvSpPr>
          <p:nvPr>
            <p:ph type="body" idx="1"/>
          </p:nvPr>
        </p:nvSpPr>
        <p:spPr>
          <a:noFill/>
        </p:spPr>
        <p:txBody>
          <a:bodyPr lIns="90537" tIns="45268" rIns="90537" bIns="45268"/>
          <a:lstStyle/>
          <a:p>
            <a:r>
              <a:rPr lang="en-US" sz="900" dirty="0">
                <a:solidFill>
                  <a:srgbClr val="000000"/>
                </a:solidFill>
                <a:cs typeface="Times New Roman" pitchFamily="18" charset="0"/>
              </a:rPr>
              <a:t>Patients should be instructed to stop smoking completely while using the nicotine nasal spray. </a:t>
            </a:r>
          </a:p>
          <a:p>
            <a:endParaRPr lang="en-US" sz="900" dirty="0">
              <a:solidFill>
                <a:srgbClr val="000000"/>
              </a:solidFill>
              <a:cs typeface="Times New Roman" pitchFamily="18" charset="0"/>
            </a:endParaRPr>
          </a:p>
          <a:p>
            <a:r>
              <a:rPr lang="en-US" sz="900" dirty="0">
                <a:solidFill>
                  <a:srgbClr val="000000"/>
                </a:solidFill>
                <a:cs typeface="Times New Roman" pitchFamily="18" charset="0"/>
              </a:rPr>
              <a:t>One dose is 1 mg of nicotine</a:t>
            </a:r>
            <a:r>
              <a:rPr lang="en-US" sz="900" dirty="0">
                <a:solidFill>
                  <a:srgbClr val="000000"/>
                </a:solidFill>
                <a:cs typeface="Arial" charset="0"/>
              </a:rPr>
              <a:t>—two</a:t>
            </a:r>
            <a:r>
              <a:rPr lang="en-US" sz="900" dirty="0">
                <a:solidFill>
                  <a:srgbClr val="000000"/>
                </a:solidFill>
                <a:cs typeface="Times New Roman" pitchFamily="18" charset="0"/>
              </a:rPr>
              <a:t> sprays, one (0.5 mg spray) in </a:t>
            </a:r>
            <a:r>
              <a:rPr lang="en-US" sz="900" b="1" dirty="0">
                <a:solidFill>
                  <a:srgbClr val="000000"/>
                </a:solidFill>
                <a:cs typeface="Times New Roman" pitchFamily="18" charset="0"/>
              </a:rPr>
              <a:t>each</a:t>
            </a:r>
            <a:r>
              <a:rPr lang="en-US" sz="900" dirty="0">
                <a:solidFill>
                  <a:srgbClr val="000000"/>
                </a:solidFill>
                <a:cs typeface="Times New Roman" pitchFamily="18" charset="0"/>
              </a:rPr>
              <a:t> nostril. The recommended starting regimen is one or two doses per hour for 6</a:t>
            </a:r>
            <a:r>
              <a:rPr lang="en-US" sz="900" dirty="0">
                <a:solidFill>
                  <a:srgbClr val="000000"/>
                </a:solidFill>
                <a:cs typeface="Arial" charset="0"/>
              </a:rPr>
              <a:t>–</a:t>
            </a:r>
            <a:r>
              <a:rPr lang="en-US" sz="900" dirty="0">
                <a:solidFill>
                  <a:srgbClr val="000000"/>
                </a:solidFill>
                <a:cs typeface="Times New Roman" pitchFamily="18" charset="0"/>
              </a:rPr>
              <a:t>8 weeks. This may be increased up to a maximum recommended dose of 40 mg/day (80 sprays, about half a bottle). </a:t>
            </a:r>
            <a:endParaRPr lang="en-US" sz="900" dirty="0">
              <a:cs typeface="Times New Roman" pitchFamily="18" charset="0"/>
            </a:endParaRPr>
          </a:p>
          <a:p>
            <a:endParaRPr lang="en-US" sz="900" dirty="0">
              <a:solidFill>
                <a:srgbClr val="000000"/>
              </a:solidFill>
              <a:cs typeface="Times New Roman" pitchFamily="18" charset="0"/>
            </a:endParaRPr>
          </a:p>
          <a:p>
            <a:r>
              <a:rPr lang="en-US" sz="900" dirty="0">
                <a:solidFill>
                  <a:srgbClr val="000000"/>
                </a:solidFill>
                <a:cs typeface="Times New Roman" pitchFamily="18" charset="0"/>
              </a:rPr>
              <a:t>For best results, patients should be encouraged to use at least the recommended minimum of 8 doses per day during the first 6</a:t>
            </a:r>
            <a:r>
              <a:rPr lang="en-US" sz="900" dirty="0">
                <a:solidFill>
                  <a:srgbClr val="000000"/>
                </a:solidFill>
                <a:cs typeface="Arial" charset="0"/>
              </a:rPr>
              <a:t>–</a:t>
            </a:r>
            <a:r>
              <a:rPr lang="en-US" sz="900" dirty="0">
                <a:solidFill>
                  <a:srgbClr val="000000"/>
                </a:solidFill>
                <a:cs typeface="Times New Roman" pitchFamily="18" charset="0"/>
              </a:rPr>
              <a:t>8 weeks of therapy. Less frequent administration may be less effective. </a:t>
            </a:r>
          </a:p>
          <a:p>
            <a:endParaRPr lang="en-US" altLang="en-US" sz="900" dirty="0"/>
          </a:p>
          <a:p>
            <a:r>
              <a:rPr lang="en-US" altLang="en-US" sz="900" dirty="0"/>
              <a:t>After 6</a:t>
            </a:r>
            <a:r>
              <a:rPr lang="en-US" sz="900" dirty="0">
                <a:solidFill>
                  <a:srgbClr val="000000"/>
                </a:solidFill>
                <a:cs typeface="Arial" charset="0"/>
              </a:rPr>
              <a:t>–</a:t>
            </a:r>
            <a:r>
              <a:rPr lang="en-US" altLang="en-US" sz="900" dirty="0"/>
              <a:t>8 weeks, the dose should be decreased gradually over an additional 4</a:t>
            </a:r>
            <a:r>
              <a:rPr lang="en-US" sz="900" dirty="0">
                <a:solidFill>
                  <a:srgbClr val="000000"/>
                </a:solidFill>
                <a:cs typeface="Arial" charset="0"/>
              </a:rPr>
              <a:t>–</a:t>
            </a:r>
            <a:r>
              <a:rPr lang="en-US" altLang="en-US" sz="900" dirty="0"/>
              <a:t>6 weeks.</a:t>
            </a:r>
          </a:p>
          <a:p>
            <a:endParaRPr lang="en-US" sz="900" dirty="0"/>
          </a:p>
          <a:p>
            <a:r>
              <a:rPr lang="en-US" altLang="en-US" sz="900" b="1" dirty="0">
                <a:cs typeface="Arial" charset="0"/>
                <a:sym typeface="Webdings" pitchFamily="18" charset="2"/>
              </a:rPr>
              <a:t>♪</a:t>
            </a:r>
            <a:r>
              <a:rPr lang="en-US" sz="900" b="1" dirty="0">
                <a:sym typeface="Monotype Sorts" pitchFamily="2" charset="2"/>
              </a:rPr>
              <a:t> Note to instructor(s): </a:t>
            </a:r>
            <a:r>
              <a:rPr lang="en-US" sz="900" dirty="0">
                <a:cs typeface="Times New Roman" pitchFamily="18" charset="0"/>
              </a:rPr>
              <a:t>No tapering strategy has been shown to be optimal in clinical studies. Many patients simply stopped using the spray at their last clinic visit. Strategies recommended by the manufacturer for discontinuing use include the following:</a:t>
            </a:r>
          </a:p>
          <a:p>
            <a:pPr marL="309333" lvl="1" indent="-102110">
              <a:buFontTx/>
              <a:buChar char="•"/>
            </a:pPr>
            <a:r>
              <a:rPr lang="en-US" sz="900" dirty="0">
                <a:cs typeface="Times New Roman" pitchFamily="18" charset="0"/>
              </a:rPr>
              <a:t> Use only </a:t>
            </a:r>
            <a:r>
              <a:rPr lang="en-US" sz="900" dirty="0">
                <a:cs typeface="Arial" charset="0"/>
              </a:rPr>
              <a:t>half </a:t>
            </a:r>
            <a:r>
              <a:rPr lang="en-US" sz="900" dirty="0">
                <a:cs typeface="Times New Roman" pitchFamily="18" charset="0"/>
              </a:rPr>
              <a:t>a dose (one spray) at a time.</a:t>
            </a:r>
          </a:p>
          <a:p>
            <a:pPr marL="309333" lvl="1" indent="-102110">
              <a:buFontTx/>
              <a:buChar char="•"/>
            </a:pPr>
            <a:r>
              <a:rPr lang="en-US" sz="900" dirty="0">
                <a:cs typeface="Times New Roman" pitchFamily="18" charset="0"/>
              </a:rPr>
              <a:t> Use the spray less frequently:</a:t>
            </a:r>
          </a:p>
          <a:p>
            <a:pPr marL="515055" lvl="2" indent="-102110">
              <a:buFontTx/>
              <a:buChar char="•"/>
            </a:pPr>
            <a:r>
              <a:rPr lang="en-US" sz="900" dirty="0">
                <a:cs typeface="Times New Roman" pitchFamily="18" charset="0"/>
              </a:rPr>
              <a:t> Skip a dose by not medicating every hour.</a:t>
            </a:r>
          </a:p>
          <a:p>
            <a:pPr marL="515055" lvl="2" indent="-102110">
              <a:buFontTx/>
              <a:buChar char="•"/>
            </a:pPr>
            <a:r>
              <a:rPr lang="en-US" sz="900" dirty="0">
                <a:cs typeface="Times New Roman" pitchFamily="18" charset="0"/>
              </a:rPr>
              <a:t> Keep a tally of daily usage, and try to meet a steadily reducing usage target.</a:t>
            </a:r>
          </a:p>
          <a:p>
            <a:endParaRPr lang="en-US" sz="900" dirty="0">
              <a:cs typeface="Times New Roman" pitchFamily="18" charset="0"/>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02" name="Rectangle 7"/>
          <p:cNvSpPr>
            <a:spLocks noGrp="1" noChangeArrowheads="1"/>
          </p:cNvSpPr>
          <p:nvPr>
            <p:ph type="sldNum" sz="quarter" idx="5"/>
          </p:nvPr>
        </p:nvSpPr>
        <p:spPr>
          <a:noFill/>
        </p:spPr>
        <p:txBody>
          <a:bodyPr/>
          <a:lstStyle/>
          <a:p>
            <a:fld id="{9B870BD8-DAA6-452B-9D03-C7E3C0A732EC}" type="slidenum">
              <a:rPr lang="en-US"/>
              <a:pPr/>
              <a:t>29</a:t>
            </a:fld>
            <a:endParaRPr lang="en-US"/>
          </a:p>
        </p:txBody>
      </p:sp>
      <p:sp>
        <p:nvSpPr>
          <p:cNvPr id="256003" name="Rectangle 7"/>
          <p:cNvSpPr txBox="1">
            <a:spLocks noGrp="1" noChangeArrowheads="1"/>
          </p:cNvSpPr>
          <p:nvPr/>
        </p:nvSpPr>
        <p:spPr bwMode="auto">
          <a:xfrm>
            <a:off x="3885903" y="8685893"/>
            <a:ext cx="2972097" cy="458107"/>
          </a:xfrm>
          <a:prstGeom prst="rect">
            <a:avLst/>
          </a:prstGeom>
          <a:noFill/>
          <a:ln w="9525">
            <a:noFill/>
            <a:miter lim="800000"/>
            <a:headEnd/>
            <a:tailEnd/>
          </a:ln>
        </p:spPr>
        <p:txBody>
          <a:bodyPr lIns="91380" tIns="45690" rIns="91380" bIns="45690" anchor="b"/>
          <a:lstStyle/>
          <a:p>
            <a:pPr algn="r" defTabSz="914485">
              <a:spcBef>
                <a:spcPct val="0"/>
              </a:spcBef>
            </a:pPr>
            <a:fld id="{3659BC73-5A83-44F0-9562-ABBDCD16D3E4}" type="slidenum">
              <a:rPr lang="en-US" sz="1100">
                <a:latin typeface="Tahoma" charset="0"/>
                <a:cs typeface="Arial" charset="0"/>
              </a:rPr>
              <a:pPr algn="r" defTabSz="914485">
                <a:spcBef>
                  <a:spcPct val="0"/>
                </a:spcBef>
              </a:pPr>
              <a:t>29</a:t>
            </a:fld>
            <a:endParaRPr lang="en-US" sz="1100" dirty="0">
              <a:latin typeface="Tahoma" charset="0"/>
              <a:cs typeface="Arial" charset="0"/>
            </a:endParaRPr>
          </a:p>
        </p:txBody>
      </p:sp>
      <p:sp>
        <p:nvSpPr>
          <p:cNvPr id="256004" name="Rectangle 2"/>
          <p:cNvSpPr>
            <a:spLocks noGrp="1" noRot="1" noChangeAspect="1" noChangeArrowheads="1" noTextEdit="1"/>
          </p:cNvSpPr>
          <p:nvPr>
            <p:ph type="sldImg"/>
          </p:nvPr>
        </p:nvSpPr>
        <p:spPr>
          <a:xfrm>
            <a:off x="1757661" y="684893"/>
            <a:ext cx="3332261" cy="2538488"/>
          </a:xfrm>
          <a:ln/>
        </p:spPr>
      </p:sp>
      <p:sp>
        <p:nvSpPr>
          <p:cNvPr id="256005" name="Rectangle 3"/>
          <p:cNvSpPr>
            <a:spLocks noGrp="1" noChangeArrowheads="1"/>
          </p:cNvSpPr>
          <p:nvPr>
            <p:ph type="body" idx="1"/>
          </p:nvPr>
        </p:nvSpPr>
        <p:spPr>
          <a:noFill/>
        </p:spPr>
        <p:txBody>
          <a:bodyPr lIns="90537" tIns="45268" rIns="90537" bIns="45268"/>
          <a:lstStyle/>
          <a:p>
            <a:pPr>
              <a:buFont typeface="Wingdings" pitchFamily="2" charset="2"/>
              <a:buNone/>
            </a:pPr>
            <a:r>
              <a:rPr lang="en-US" altLang="en-US" sz="900" b="1" dirty="0">
                <a:cs typeface="Arial" charset="0"/>
                <a:sym typeface="Webdings" pitchFamily="18" charset="2"/>
              </a:rPr>
              <a:t>♪</a:t>
            </a:r>
            <a:r>
              <a:rPr lang="en-US" sz="900" b="1" dirty="0">
                <a:sym typeface="Monotype Sorts" pitchFamily="2" charset="2"/>
              </a:rPr>
              <a:t> Note to instructor(s): </a:t>
            </a:r>
            <a:r>
              <a:rPr lang="en-US" sz="900" dirty="0">
                <a:solidFill>
                  <a:srgbClr val="000000"/>
                </a:solidFill>
                <a:cs typeface="Times New Roman" pitchFamily="18" charset="0"/>
              </a:rPr>
              <a:t>Demonstrate for participants, using nicotine nasal spray sample or placebo. Pass around sample for class to see and handle. </a:t>
            </a:r>
            <a:r>
              <a:rPr lang="en-US" sz="900" b="1" i="1" dirty="0">
                <a:solidFill>
                  <a:srgbClr val="000000"/>
                </a:solidFill>
                <a:cs typeface="Times New Roman" pitchFamily="18" charset="0"/>
              </a:rPr>
              <a:t>Participants should NOT use this prescription product.</a:t>
            </a:r>
          </a:p>
          <a:p>
            <a:endParaRPr lang="en-US" sz="900" b="1" i="1" dirty="0">
              <a:cs typeface="Times New Roman" pitchFamily="18" charset="0"/>
            </a:endParaRPr>
          </a:p>
          <a:p>
            <a:r>
              <a:rPr lang="en-US" sz="900" b="1" dirty="0">
                <a:solidFill>
                  <a:srgbClr val="000000"/>
                </a:solidFill>
                <a:cs typeface="Times New Roman" pitchFamily="18" charset="0"/>
              </a:rPr>
              <a:t>Nicotine nasal spray: Directions for use</a:t>
            </a:r>
          </a:p>
          <a:p>
            <a:pPr marL="309333" lvl="1" indent="-102110">
              <a:buFontTx/>
              <a:buChar char="•"/>
            </a:pPr>
            <a:r>
              <a:rPr lang="en-US" sz="900" dirty="0">
                <a:solidFill>
                  <a:srgbClr val="000000"/>
                </a:solidFill>
                <a:cs typeface="Times New Roman" pitchFamily="18" charset="0"/>
              </a:rPr>
              <a:t>Remove the cap. Using your thumb and index finger, press in on the circles on the sides of the bottle. Pull off the cap.</a:t>
            </a:r>
            <a:r>
              <a:rPr lang="en-US" sz="900" dirty="0">
                <a:cs typeface="Times New Roman" pitchFamily="18" charset="0"/>
              </a:rPr>
              <a:t> </a:t>
            </a:r>
            <a:r>
              <a:rPr lang="en-US" sz="900" i="1" dirty="0">
                <a:cs typeface="Times New Roman" pitchFamily="18" charset="0"/>
              </a:rPr>
              <a:t>Note:</a:t>
            </a:r>
            <a:r>
              <a:rPr lang="en-US" sz="900" dirty="0">
                <a:cs typeface="Times New Roman" pitchFamily="18" charset="0"/>
              </a:rPr>
              <a:t> This child-resistant cap can be very difficult to remove. It is important to press firmly on the circles on the side of the bottle to unlock the cap.</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9378" name="Rectangle 7"/>
          <p:cNvSpPr>
            <a:spLocks noGrp="1" noChangeArrowheads="1"/>
          </p:cNvSpPr>
          <p:nvPr>
            <p:ph type="sldNum" sz="quarter" idx="5"/>
          </p:nvPr>
        </p:nvSpPr>
        <p:spPr>
          <a:noFill/>
        </p:spPr>
        <p:txBody>
          <a:bodyPr/>
          <a:lstStyle/>
          <a:p>
            <a:fld id="{4258392B-FC2C-43D0-B11D-B35F39C8DF95}" type="slidenum">
              <a:rPr lang="en-US"/>
              <a:pPr/>
              <a:t>3</a:t>
            </a:fld>
            <a:endParaRPr lang="en-US"/>
          </a:p>
        </p:txBody>
      </p:sp>
      <p:sp>
        <p:nvSpPr>
          <p:cNvPr id="229379" name="Rectangle 7"/>
          <p:cNvSpPr txBox="1">
            <a:spLocks noGrp="1" noChangeArrowheads="1"/>
          </p:cNvSpPr>
          <p:nvPr/>
        </p:nvSpPr>
        <p:spPr bwMode="auto">
          <a:xfrm>
            <a:off x="3885903" y="8685893"/>
            <a:ext cx="2972097" cy="458107"/>
          </a:xfrm>
          <a:prstGeom prst="rect">
            <a:avLst/>
          </a:prstGeom>
          <a:noFill/>
          <a:ln w="9525">
            <a:noFill/>
            <a:miter lim="800000"/>
            <a:headEnd/>
            <a:tailEnd/>
          </a:ln>
        </p:spPr>
        <p:txBody>
          <a:bodyPr lIns="91380" tIns="45690" rIns="91380" bIns="45690" anchor="b"/>
          <a:lstStyle/>
          <a:p>
            <a:pPr algn="r" defTabSz="914485">
              <a:spcBef>
                <a:spcPct val="0"/>
              </a:spcBef>
            </a:pPr>
            <a:fld id="{F05EAC8C-C0F6-409B-B3D4-0E86897C0715}" type="slidenum">
              <a:rPr lang="en-US" sz="1100">
                <a:latin typeface="Tahoma" charset="0"/>
                <a:cs typeface="Arial" charset="0"/>
              </a:rPr>
              <a:pPr algn="r" defTabSz="914485">
                <a:spcBef>
                  <a:spcPct val="0"/>
                </a:spcBef>
              </a:pPr>
              <a:t>3</a:t>
            </a:fld>
            <a:endParaRPr lang="en-US" sz="1100" dirty="0">
              <a:latin typeface="Tahoma" charset="0"/>
              <a:cs typeface="Arial" charset="0"/>
            </a:endParaRPr>
          </a:p>
        </p:txBody>
      </p:sp>
      <p:sp>
        <p:nvSpPr>
          <p:cNvPr id="229380" name="Rectangle 2"/>
          <p:cNvSpPr>
            <a:spLocks noGrp="1" noRot="1" noChangeAspect="1" noChangeArrowheads="1" noTextEdit="1"/>
          </p:cNvSpPr>
          <p:nvPr>
            <p:ph type="sldImg"/>
          </p:nvPr>
        </p:nvSpPr>
        <p:spPr>
          <a:xfrm>
            <a:off x="1753196" y="684893"/>
            <a:ext cx="3332262" cy="2538488"/>
          </a:xfrm>
          <a:ln/>
        </p:spPr>
      </p:sp>
      <p:sp>
        <p:nvSpPr>
          <p:cNvPr id="229381" name="Rectangle 3"/>
          <p:cNvSpPr>
            <a:spLocks noGrp="1" noChangeArrowheads="1"/>
          </p:cNvSpPr>
          <p:nvPr>
            <p:ph type="body" idx="1"/>
          </p:nvPr>
        </p:nvSpPr>
        <p:spPr>
          <a:xfrm>
            <a:off x="558106" y="3373060"/>
            <a:ext cx="5741789" cy="5086048"/>
          </a:xfrm>
          <a:noFill/>
        </p:spPr>
        <p:txBody>
          <a:bodyPr lIns="91271" tIns="45635" rIns="91271" bIns="45635"/>
          <a:lstStyle/>
          <a:p>
            <a:r>
              <a:rPr lang="en-US" sz="900" dirty="0"/>
              <a:t>The U.S. Public Health Service Clinical Practice Guideline for treating tobacco use and dependence states that “clinicians should encourage all patients attempting to quit to use effective medications for tobacco dependence treatment, except where contraindicated or for specific populations for which there is insufficient evidence of effectiveness” (Fiore et al., 2008, p. 106).</a:t>
            </a:r>
          </a:p>
          <a:p>
            <a:endParaRPr lang="en-US" sz="900" dirty="0"/>
          </a:p>
          <a:p>
            <a:r>
              <a:rPr lang="en-US" sz="900" dirty="0"/>
              <a:t>Use of pharmacotherapy requires special consideration in the following patient populations (Fiore et al., 2008):</a:t>
            </a:r>
          </a:p>
          <a:p>
            <a:pPr marL="324349" lvl="1" indent="-108116">
              <a:buFontTx/>
              <a:buChar char="•"/>
            </a:pPr>
            <a:r>
              <a:rPr lang="en-US" sz="900" dirty="0"/>
              <a:t>Pregnant or breast-feeding women</a:t>
            </a:r>
          </a:p>
          <a:p>
            <a:pPr marL="324349" lvl="1" indent="-108116">
              <a:buFontTx/>
              <a:buChar char="•"/>
            </a:pPr>
            <a:r>
              <a:rPr lang="en-US" sz="900" dirty="0"/>
              <a:t>Smokeless tobacco users</a:t>
            </a:r>
          </a:p>
          <a:p>
            <a:pPr marL="324349" lvl="1" indent="-108116">
              <a:buFontTx/>
              <a:buChar char="•"/>
            </a:pPr>
            <a:r>
              <a:rPr lang="en-US" sz="900" dirty="0"/>
              <a:t>Patients smoking fewer than 10 cigarettes per day (light smokers)</a:t>
            </a:r>
          </a:p>
          <a:p>
            <a:pPr marL="324349" lvl="1" indent="-108116">
              <a:buFontTx/>
              <a:buChar char="•"/>
            </a:pPr>
            <a:r>
              <a:rPr lang="en-US" sz="900" dirty="0"/>
              <a:t>Adolescents</a:t>
            </a:r>
          </a:p>
          <a:p>
            <a:endParaRPr lang="en-US" sz="900" dirty="0"/>
          </a:p>
          <a:p>
            <a:r>
              <a:rPr lang="en-US" sz="800" dirty="0"/>
              <a:t>Fiore MC, </a:t>
            </a:r>
            <a:r>
              <a:rPr lang="en-US" sz="800" dirty="0" err="1"/>
              <a:t>Jaén</a:t>
            </a:r>
            <a:r>
              <a:rPr lang="en-US" sz="800" dirty="0"/>
              <a:t> CR, Baker TB, et al. (2008). </a:t>
            </a:r>
            <a:r>
              <a:rPr lang="en-US" sz="800" i="1" dirty="0"/>
              <a:t>Treating Tobacco Use and Dependence: 2008 Update. Clinical Practice Guideline.</a:t>
            </a:r>
            <a:r>
              <a:rPr lang="en-US" sz="800" dirty="0"/>
              <a:t> Rockville, MD: U.S. Department of Health and Human Services. Public Health Service.</a:t>
            </a: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7026" name="Rectangle 7"/>
          <p:cNvSpPr>
            <a:spLocks noGrp="1" noChangeArrowheads="1"/>
          </p:cNvSpPr>
          <p:nvPr>
            <p:ph type="sldNum" sz="quarter" idx="5"/>
          </p:nvPr>
        </p:nvSpPr>
        <p:spPr>
          <a:noFill/>
        </p:spPr>
        <p:txBody>
          <a:bodyPr/>
          <a:lstStyle/>
          <a:p>
            <a:fld id="{F977B450-2AFE-46EF-BE38-3D9D7A102094}" type="slidenum">
              <a:rPr lang="en-US"/>
              <a:pPr/>
              <a:t>30</a:t>
            </a:fld>
            <a:endParaRPr lang="en-US"/>
          </a:p>
        </p:txBody>
      </p:sp>
      <p:sp>
        <p:nvSpPr>
          <p:cNvPr id="257027" name="Rectangle 7"/>
          <p:cNvSpPr txBox="1">
            <a:spLocks noGrp="1" noChangeArrowheads="1"/>
          </p:cNvSpPr>
          <p:nvPr/>
        </p:nvSpPr>
        <p:spPr bwMode="auto">
          <a:xfrm>
            <a:off x="3885903" y="8685893"/>
            <a:ext cx="2972097" cy="458107"/>
          </a:xfrm>
          <a:prstGeom prst="rect">
            <a:avLst/>
          </a:prstGeom>
          <a:noFill/>
          <a:ln w="9525">
            <a:noFill/>
            <a:miter lim="800000"/>
            <a:headEnd/>
            <a:tailEnd/>
          </a:ln>
        </p:spPr>
        <p:txBody>
          <a:bodyPr lIns="91380" tIns="45690" rIns="91380" bIns="45690" anchor="b"/>
          <a:lstStyle/>
          <a:p>
            <a:pPr algn="r" defTabSz="914485">
              <a:spcBef>
                <a:spcPct val="0"/>
              </a:spcBef>
            </a:pPr>
            <a:fld id="{FF16DB8A-FA17-4A57-A5BB-314312AC5A43}" type="slidenum">
              <a:rPr lang="en-US" sz="1100">
                <a:latin typeface="Tahoma" charset="0"/>
                <a:cs typeface="Arial" charset="0"/>
              </a:rPr>
              <a:pPr algn="r" defTabSz="914485">
                <a:spcBef>
                  <a:spcPct val="0"/>
                </a:spcBef>
              </a:pPr>
              <a:t>30</a:t>
            </a:fld>
            <a:endParaRPr lang="en-US" sz="1100" dirty="0">
              <a:latin typeface="Tahoma" charset="0"/>
              <a:cs typeface="Arial" charset="0"/>
            </a:endParaRPr>
          </a:p>
        </p:txBody>
      </p:sp>
      <p:sp>
        <p:nvSpPr>
          <p:cNvPr id="257028" name="Rectangle 2"/>
          <p:cNvSpPr>
            <a:spLocks noGrp="1" noRot="1" noChangeAspect="1" noChangeArrowheads="1" noTextEdit="1"/>
          </p:cNvSpPr>
          <p:nvPr>
            <p:ph type="sldImg"/>
          </p:nvPr>
        </p:nvSpPr>
        <p:spPr>
          <a:xfrm>
            <a:off x="1757661" y="684893"/>
            <a:ext cx="3332261" cy="2538488"/>
          </a:xfrm>
          <a:ln/>
        </p:spPr>
      </p:sp>
      <p:sp>
        <p:nvSpPr>
          <p:cNvPr id="257029" name="Rectangle 3"/>
          <p:cNvSpPr>
            <a:spLocks noGrp="1" noChangeArrowheads="1"/>
          </p:cNvSpPr>
          <p:nvPr>
            <p:ph type="body" idx="1"/>
          </p:nvPr>
        </p:nvSpPr>
        <p:spPr>
          <a:noFill/>
        </p:spPr>
        <p:txBody>
          <a:bodyPr lIns="90537" tIns="45268" rIns="90537" bIns="45268"/>
          <a:lstStyle/>
          <a:p>
            <a:r>
              <a:rPr lang="en-US" sz="900" b="1" dirty="0">
                <a:solidFill>
                  <a:srgbClr val="000000"/>
                </a:solidFill>
                <a:cs typeface="Times New Roman" pitchFamily="18" charset="0"/>
              </a:rPr>
              <a:t>Nicotine nasal spray: Directions for use (cont’d)</a:t>
            </a:r>
          </a:p>
          <a:p>
            <a:pPr marL="309333" lvl="1" indent="-102110">
              <a:buFontTx/>
              <a:buChar char="•"/>
            </a:pPr>
            <a:r>
              <a:rPr lang="en-US" sz="900" dirty="0">
                <a:solidFill>
                  <a:srgbClr val="000000"/>
                </a:solidFill>
                <a:cs typeface="Times New Roman" pitchFamily="18" charset="0"/>
              </a:rPr>
              <a:t>Before using the nasal spray for the first time, the pump must be primed. This is done by actuating the device into a tissue:</a:t>
            </a:r>
          </a:p>
          <a:p>
            <a:pPr marL="515055" lvl="2" indent="-102110">
              <a:buFontTx/>
              <a:buChar char="•"/>
            </a:pPr>
            <a:r>
              <a:rPr lang="en-US" sz="900" dirty="0">
                <a:solidFill>
                  <a:srgbClr val="000000"/>
                </a:solidFill>
                <a:cs typeface="Times New Roman" pitchFamily="18" charset="0"/>
              </a:rPr>
              <a:t>Obtain a facial tissue or paper towel.</a:t>
            </a:r>
          </a:p>
          <a:p>
            <a:pPr marL="515055" lvl="2" indent="-102110">
              <a:buFontTx/>
              <a:buChar char="•"/>
            </a:pPr>
            <a:r>
              <a:rPr lang="en-US" sz="900" dirty="0">
                <a:solidFill>
                  <a:srgbClr val="000000"/>
                </a:solidFill>
                <a:cs typeface="Times New Roman" pitchFamily="18" charset="0"/>
              </a:rPr>
              <a:t>Hold the bottle and press firmly on the glass bottom of the unit with thumb. </a:t>
            </a:r>
          </a:p>
          <a:p>
            <a:pPr marL="515055" lvl="2" indent="-102110">
              <a:buFontTx/>
              <a:buChar char="•"/>
            </a:pPr>
            <a:r>
              <a:rPr lang="en-US" sz="900" dirty="0">
                <a:solidFill>
                  <a:srgbClr val="000000"/>
                </a:solidFill>
                <a:cs typeface="Times New Roman" pitchFamily="18" charset="0"/>
              </a:rPr>
              <a:t>Pump into the tissue until a fine spray is visible (about 6</a:t>
            </a:r>
            <a:r>
              <a:rPr lang="en-US" sz="900" dirty="0">
                <a:solidFill>
                  <a:srgbClr val="000000"/>
                </a:solidFill>
                <a:cs typeface="Arial" charset="0"/>
              </a:rPr>
              <a:t>–</a:t>
            </a:r>
            <a:r>
              <a:rPr lang="en-US" sz="900" dirty="0">
                <a:solidFill>
                  <a:srgbClr val="000000"/>
                </a:solidFill>
                <a:cs typeface="Times New Roman" pitchFamily="18" charset="0"/>
              </a:rPr>
              <a:t>8 times). The tissue should be discarded after use.</a:t>
            </a:r>
          </a:p>
          <a:p>
            <a:pPr marL="309333" lvl="1" indent="-102110">
              <a:buFontTx/>
              <a:buChar char="•"/>
            </a:pPr>
            <a:r>
              <a:rPr lang="en-US" sz="900" dirty="0">
                <a:solidFill>
                  <a:srgbClr val="000000"/>
                </a:solidFill>
                <a:cs typeface="Times New Roman" pitchFamily="18" charset="0"/>
              </a:rPr>
              <a:t>If the pump is not used for 24 hours, it should be primed into a tissue 1</a:t>
            </a:r>
            <a:r>
              <a:rPr lang="en-US" sz="900" dirty="0">
                <a:solidFill>
                  <a:srgbClr val="000000"/>
                </a:solidFill>
                <a:cs typeface="Arial" charset="0"/>
              </a:rPr>
              <a:t>–</a:t>
            </a:r>
            <a:r>
              <a:rPr lang="en-US" sz="900" dirty="0">
                <a:solidFill>
                  <a:srgbClr val="000000"/>
                </a:solidFill>
                <a:cs typeface="Times New Roman" pitchFamily="18" charset="0"/>
              </a:rPr>
              <a:t>2 times. To minimize drug wastage, avoid excessive priming.</a:t>
            </a:r>
          </a:p>
          <a:p>
            <a:pPr marL="309333" lvl="1" indent="-102110">
              <a:buFontTx/>
              <a:buChar char="•"/>
            </a:pPr>
            <a:r>
              <a:rPr lang="en-US" sz="900" dirty="0">
                <a:solidFill>
                  <a:srgbClr val="000000"/>
                </a:solidFill>
                <a:cs typeface="Times New Roman" pitchFamily="18" charset="0"/>
              </a:rPr>
              <a:t>Before using the spray, blow nose if it is not clear. </a:t>
            </a:r>
          </a:p>
          <a:p>
            <a:pPr marL="309333" lvl="1" indent="-102110">
              <a:buFontTx/>
              <a:buChar char="•"/>
            </a:pPr>
            <a:r>
              <a:rPr lang="en-US" sz="900" dirty="0">
                <a:solidFill>
                  <a:srgbClr val="000000"/>
                </a:solidFill>
                <a:cs typeface="Times New Roman" pitchFamily="18" charset="0"/>
              </a:rPr>
              <a:t>Tilt head back slightly and insert the tip of the bottle into the nostril as far as is comfortable. </a:t>
            </a:r>
          </a:p>
          <a:p>
            <a:pPr marL="309333" lvl="1" indent="-102110">
              <a:buFontTx/>
              <a:buChar char="•"/>
            </a:pPr>
            <a:r>
              <a:rPr lang="en-US" sz="900" dirty="0">
                <a:solidFill>
                  <a:srgbClr val="000000"/>
                </a:solidFill>
                <a:cs typeface="Times New Roman" pitchFamily="18" charset="0"/>
              </a:rPr>
              <a:t>Breathe through the mouth, and spray once in each nostril. </a:t>
            </a:r>
          </a:p>
          <a:p>
            <a:pPr marL="309333" lvl="1" indent="-102110">
              <a:buFontTx/>
              <a:buChar char="•"/>
            </a:pPr>
            <a:r>
              <a:rPr lang="en-US" sz="900" dirty="0">
                <a:solidFill>
                  <a:srgbClr val="000000"/>
                </a:solidFill>
                <a:cs typeface="Times New Roman" pitchFamily="18" charset="0"/>
              </a:rPr>
              <a:t>Do not sniff, swallow, or inhale through the nose while administering the medication because this increases the irritating effects of the spray.</a:t>
            </a:r>
          </a:p>
          <a:p>
            <a:pPr marL="309333" lvl="1" indent="-102110"/>
            <a:endParaRPr lang="en-US" sz="900" dirty="0">
              <a:solidFill>
                <a:srgbClr val="000000"/>
              </a:solidFill>
              <a:cs typeface="Times New Roman" pitchFamily="18" charset="0"/>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8050" name="Rectangle 7"/>
          <p:cNvSpPr>
            <a:spLocks noGrp="1" noChangeArrowheads="1"/>
          </p:cNvSpPr>
          <p:nvPr>
            <p:ph type="sldNum" sz="quarter" idx="5"/>
          </p:nvPr>
        </p:nvSpPr>
        <p:spPr>
          <a:noFill/>
        </p:spPr>
        <p:txBody>
          <a:bodyPr/>
          <a:lstStyle/>
          <a:p>
            <a:fld id="{2A3FCC8D-6E23-4B4A-8AE1-99FCE7D66648}" type="slidenum">
              <a:rPr lang="en-US"/>
              <a:pPr/>
              <a:t>31</a:t>
            </a:fld>
            <a:endParaRPr lang="en-US"/>
          </a:p>
        </p:txBody>
      </p:sp>
      <p:sp>
        <p:nvSpPr>
          <p:cNvPr id="258051" name="Rectangle 7"/>
          <p:cNvSpPr txBox="1">
            <a:spLocks noGrp="1" noChangeArrowheads="1"/>
          </p:cNvSpPr>
          <p:nvPr/>
        </p:nvSpPr>
        <p:spPr bwMode="auto">
          <a:xfrm>
            <a:off x="3885903" y="8685893"/>
            <a:ext cx="2972097" cy="458107"/>
          </a:xfrm>
          <a:prstGeom prst="rect">
            <a:avLst/>
          </a:prstGeom>
          <a:noFill/>
          <a:ln w="9525">
            <a:noFill/>
            <a:miter lim="800000"/>
            <a:headEnd/>
            <a:tailEnd/>
          </a:ln>
        </p:spPr>
        <p:txBody>
          <a:bodyPr lIns="91380" tIns="45690" rIns="91380" bIns="45690" anchor="b"/>
          <a:lstStyle/>
          <a:p>
            <a:pPr algn="r" defTabSz="914485">
              <a:spcBef>
                <a:spcPct val="0"/>
              </a:spcBef>
            </a:pPr>
            <a:fld id="{A4E21EC3-56A7-488A-83A7-AC88D2286FAF}" type="slidenum">
              <a:rPr lang="en-US" sz="1100">
                <a:latin typeface="Tahoma" charset="0"/>
                <a:cs typeface="Arial" charset="0"/>
              </a:rPr>
              <a:pPr algn="r" defTabSz="914485">
                <a:spcBef>
                  <a:spcPct val="0"/>
                </a:spcBef>
              </a:pPr>
              <a:t>31</a:t>
            </a:fld>
            <a:endParaRPr lang="en-US" sz="1100" dirty="0">
              <a:latin typeface="Tahoma" charset="0"/>
              <a:cs typeface="Arial" charset="0"/>
            </a:endParaRPr>
          </a:p>
        </p:txBody>
      </p:sp>
      <p:sp>
        <p:nvSpPr>
          <p:cNvPr id="258052" name="Rectangle 2"/>
          <p:cNvSpPr>
            <a:spLocks noGrp="1" noRot="1" noChangeAspect="1" noChangeArrowheads="1" noTextEdit="1"/>
          </p:cNvSpPr>
          <p:nvPr>
            <p:ph type="sldImg"/>
          </p:nvPr>
        </p:nvSpPr>
        <p:spPr>
          <a:xfrm>
            <a:off x="1757661" y="684893"/>
            <a:ext cx="3332261" cy="2538488"/>
          </a:xfrm>
          <a:ln/>
        </p:spPr>
      </p:sp>
      <p:sp>
        <p:nvSpPr>
          <p:cNvPr id="258053" name="Rectangle 3"/>
          <p:cNvSpPr>
            <a:spLocks noGrp="1" noChangeArrowheads="1"/>
          </p:cNvSpPr>
          <p:nvPr>
            <p:ph type="body" idx="1"/>
          </p:nvPr>
        </p:nvSpPr>
        <p:spPr>
          <a:noFill/>
        </p:spPr>
        <p:txBody>
          <a:bodyPr lIns="90537" tIns="45268" rIns="90537" bIns="45268"/>
          <a:lstStyle/>
          <a:p>
            <a:r>
              <a:rPr lang="en-US" sz="900" dirty="0">
                <a:solidFill>
                  <a:srgbClr val="000000"/>
                </a:solidFill>
                <a:cs typeface="Times New Roman" pitchFamily="18" charset="0"/>
              </a:rPr>
              <a:t>What to expect during first week:</a:t>
            </a:r>
          </a:p>
          <a:p>
            <a:pPr marL="309333" lvl="1" indent="-102110">
              <a:buFontTx/>
              <a:buChar char="•"/>
            </a:pPr>
            <a:r>
              <a:rPr lang="en-US" sz="900" dirty="0">
                <a:solidFill>
                  <a:srgbClr val="000000"/>
                </a:solidFill>
                <a:cs typeface="Times New Roman" pitchFamily="18" charset="0"/>
              </a:rPr>
              <a:t>Hot peppery feeling in the back of the throat or nose</a:t>
            </a:r>
          </a:p>
          <a:p>
            <a:pPr marL="309333" lvl="1" indent="-102110">
              <a:buFontTx/>
              <a:buChar char="•"/>
            </a:pPr>
            <a:r>
              <a:rPr lang="en-US" sz="900" dirty="0">
                <a:solidFill>
                  <a:srgbClr val="000000"/>
                </a:solidFill>
                <a:cs typeface="Times New Roman" pitchFamily="18" charset="0"/>
              </a:rPr>
              <a:t>Sneezing</a:t>
            </a:r>
          </a:p>
          <a:p>
            <a:pPr marL="309333" lvl="1" indent="-102110">
              <a:buFontTx/>
              <a:buChar char="•"/>
            </a:pPr>
            <a:r>
              <a:rPr lang="en-US" sz="900" dirty="0">
                <a:solidFill>
                  <a:srgbClr val="000000"/>
                </a:solidFill>
                <a:cs typeface="Times New Roman" pitchFamily="18" charset="0"/>
              </a:rPr>
              <a:t>Coughing</a:t>
            </a:r>
          </a:p>
          <a:p>
            <a:pPr marL="309333" lvl="1" indent="-102110">
              <a:buFontTx/>
              <a:buChar char="•"/>
            </a:pPr>
            <a:r>
              <a:rPr lang="en-US" sz="900" dirty="0">
                <a:solidFill>
                  <a:srgbClr val="000000"/>
                </a:solidFill>
                <a:cs typeface="Times New Roman" pitchFamily="18" charset="0"/>
              </a:rPr>
              <a:t>Watery eyes</a:t>
            </a:r>
          </a:p>
          <a:p>
            <a:pPr marL="309333" lvl="1" indent="-102110">
              <a:buFontTx/>
              <a:buChar char="•"/>
            </a:pPr>
            <a:r>
              <a:rPr lang="en-US" sz="900" dirty="0">
                <a:solidFill>
                  <a:srgbClr val="000000"/>
                </a:solidFill>
                <a:cs typeface="Times New Roman" pitchFamily="18" charset="0"/>
              </a:rPr>
              <a:t>Runny nose</a:t>
            </a:r>
          </a:p>
          <a:p>
            <a:endParaRPr lang="en-US" sz="900" dirty="0">
              <a:solidFill>
                <a:srgbClr val="000000"/>
              </a:solidFill>
              <a:cs typeface="Times New Roman" pitchFamily="18" charset="0"/>
            </a:endParaRPr>
          </a:p>
          <a:p>
            <a:r>
              <a:rPr lang="en-US" sz="900" dirty="0">
                <a:solidFill>
                  <a:srgbClr val="000000"/>
                </a:solidFill>
                <a:cs typeface="Times New Roman" pitchFamily="18" charset="0"/>
              </a:rPr>
              <a:t>These adverse effects should lessen over a few days. Regular use during the first week will help the patient adapt to the irritant effects of the spray. Some investigators have found that with regular use during the first week, tolerance to the irritant effects of the spray develops (</a:t>
            </a:r>
            <a:r>
              <a:rPr lang="en-US" sz="900" dirty="0" err="1">
                <a:solidFill>
                  <a:srgbClr val="000000"/>
                </a:solidFill>
                <a:cs typeface="Times New Roman" pitchFamily="18" charset="0"/>
              </a:rPr>
              <a:t>Benowitz</a:t>
            </a:r>
            <a:r>
              <a:rPr lang="en-US" sz="900" dirty="0">
                <a:solidFill>
                  <a:srgbClr val="000000"/>
                </a:solidFill>
                <a:cs typeface="Times New Roman" pitchFamily="18" charset="0"/>
              </a:rPr>
              <a:t> et al., 1997). However, the irritant effects of the spray should not be minimized because nasal or airway reactions are common (Fiore et al., 2008):</a:t>
            </a:r>
          </a:p>
          <a:p>
            <a:pPr marL="309333" lvl="1" indent="-102110">
              <a:buFontTx/>
              <a:buChar char="•"/>
            </a:pPr>
            <a:r>
              <a:rPr lang="en-US" sz="900" dirty="0">
                <a:solidFill>
                  <a:srgbClr val="000000"/>
                </a:solidFill>
                <a:cs typeface="Times New Roman" pitchFamily="18" charset="0"/>
              </a:rPr>
              <a:t>94% of patients report moderate-to-severe irritation in the first 2 days of therapy.</a:t>
            </a:r>
          </a:p>
          <a:p>
            <a:pPr marL="309333" lvl="1" indent="-102110">
              <a:buFontTx/>
              <a:buChar char="•"/>
            </a:pPr>
            <a:r>
              <a:rPr lang="en-US" sz="900" dirty="0">
                <a:solidFill>
                  <a:srgbClr val="000000"/>
                </a:solidFill>
                <a:cs typeface="Times New Roman" pitchFamily="18" charset="0"/>
              </a:rPr>
              <a:t>81% still report nasal irritation (mild to moderate) after 3 weeks.</a:t>
            </a:r>
          </a:p>
          <a:p>
            <a:pPr marL="309333" lvl="1" indent="-102110">
              <a:buFontTx/>
              <a:buChar char="•"/>
            </a:pPr>
            <a:endParaRPr lang="en-US" sz="900" dirty="0">
              <a:solidFill>
                <a:srgbClr val="000000"/>
              </a:solidFill>
              <a:cs typeface="Times New Roman" pitchFamily="18" charset="0"/>
            </a:endParaRPr>
          </a:p>
          <a:p>
            <a:r>
              <a:rPr lang="en-US" sz="900" dirty="0">
                <a:solidFill>
                  <a:srgbClr val="000000"/>
                </a:solidFill>
                <a:cs typeface="Times New Roman" pitchFamily="18" charset="0"/>
              </a:rPr>
              <a:t>If side effects do not lessen after a week, the patient should contact his or her health care provider.</a:t>
            </a:r>
          </a:p>
          <a:p>
            <a:pPr marL="309333" lvl="1" indent="-102110"/>
            <a:endParaRPr lang="en-US" sz="900" dirty="0">
              <a:solidFill>
                <a:srgbClr val="000000"/>
              </a:solidFill>
              <a:cs typeface="Times New Roman" pitchFamily="18" charset="0"/>
            </a:endParaRPr>
          </a:p>
          <a:p>
            <a:r>
              <a:rPr lang="en-US" altLang="en-US" sz="800" dirty="0" err="1"/>
              <a:t>Benowitz</a:t>
            </a:r>
            <a:r>
              <a:rPr lang="en-US" altLang="en-US" sz="800" dirty="0"/>
              <a:t> NL, </a:t>
            </a:r>
            <a:r>
              <a:rPr lang="en-US" altLang="en-US" sz="800" dirty="0" err="1"/>
              <a:t>Zevin</a:t>
            </a:r>
            <a:r>
              <a:rPr lang="en-US" altLang="en-US" sz="800" dirty="0"/>
              <a:t> S, Jacob P. (1997). Sources of variability in nicotine and </a:t>
            </a:r>
            <a:r>
              <a:rPr lang="en-US" altLang="en-US" sz="800" dirty="0" err="1"/>
              <a:t>cotinine</a:t>
            </a:r>
            <a:r>
              <a:rPr lang="en-US" altLang="en-US" sz="800" dirty="0"/>
              <a:t> levels with use of nicotine nasal spray, </a:t>
            </a:r>
            <a:r>
              <a:rPr lang="en-US" altLang="en-US" sz="800" dirty="0" err="1"/>
              <a:t>transdermal</a:t>
            </a:r>
            <a:r>
              <a:rPr lang="en-US" altLang="en-US" sz="800" dirty="0"/>
              <a:t> nicotine and cigarette smoking. </a:t>
            </a:r>
            <a:r>
              <a:rPr lang="en-US" altLang="en-US" sz="800" i="1" dirty="0"/>
              <a:t>Br J </a:t>
            </a:r>
            <a:r>
              <a:rPr lang="en-US" altLang="en-US" sz="800" i="1" dirty="0" err="1"/>
              <a:t>Clin</a:t>
            </a:r>
            <a:r>
              <a:rPr lang="en-US" altLang="en-US" sz="800" i="1" dirty="0"/>
              <a:t> </a:t>
            </a:r>
            <a:r>
              <a:rPr lang="en-US" altLang="en-US" sz="800" i="1" dirty="0" err="1"/>
              <a:t>Pharmacol</a:t>
            </a:r>
            <a:r>
              <a:rPr lang="en-US" altLang="en-US" sz="800" dirty="0"/>
              <a:t> 43;259</a:t>
            </a:r>
            <a:r>
              <a:rPr lang="en-US" altLang="en-US" sz="800" dirty="0">
                <a:cs typeface="Arial" charset="0"/>
              </a:rPr>
              <a:t>–</a:t>
            </a:r>
            <a:r>
              <a:rPr lang="en-US" altLang="en-US" sz="800" dirty="0"/>
              <a:t>267.</a:t>
            </a:r>
          </a:p>
          <a:p>
            <a:r>
              <a:rPr lang="en-US" sz="800" dirty="0"/>
              <a:t>Fiore MC, </a:t>
            </a:r>
            <a:r>
              <a:rPr lang="en-US" sz="800" dirty="0" err="1"/>
              <a:t>Jaén</a:t>
            </a:r>
            <a:r>
              <a:rPr lang="en-US" sz="800" dirty="0"/>
              <a:t> CR, Baker TB, et al. (2008). </a:t>
            </a:r>
            <a:r>
              <a:rPr lang="en-US" sz="800" i="1" dirty="0"/>
              <a:t>Treating Tobacco Use and Dependence: 2008 Update. Clinical Practice Guideline.</a:t>
            </a:r>
            <a:r>
              <a:rPr lang="en-US" sz="800" dirty="0"/>
              <a:t> Rockville, MD: U.S. Department of Health and Human Services. Public Health Service.</a:t>
            </a: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9074" name="Rectangle 7"/>
          <p:cNvSpPr>
            <a:spLocks noGrp="1" noChangeArrowheads="1"/>
          </p:cNvSpPr>
          <p:nvPr>
            <p:ph type="sldNum" sz="quarter" idx="5"/>
          </p:nvPr>
        </p:nvSpPr>
        <p:spPr>
          <a:noFill/>
        </p:spPr>
        <p:txBody>
          <a:bodyPr/>
          <a:lstStyle/>
          <a:p>
            <a:fld id="{C553C2B3-B30B-493B-96CB-AADA2F78C006}" type="slidenum">
              <a:rPr lang="en-US"/>
              <a:pPr/>
              <a:t>32</a:t>
            </a:fld>
            <a:endParaRPr lang="en-US"/>
          </a:p>
        </p:txBody>
      </p:sp>
      <p:sp>
        <p:nvSpPr>
          <p:cNvPr id="259075" name="Rectangle 7"/>
          <p:cNvSpPr txBox="1">
            <a:spLocks noGrp="1" noChangeArrowheads="1"/>
          </p:cNvSpPr>
          <p:nvPr/>
        </p:nvSpPr>
        <p:spPr bwMode="auto">
          <a:xfrm>
            <a:off x="3885903" y="8685893"/>
            <a:ext cx="2972097" cy="458107"/>
          </a:xfrm>
          <a:prstGeom prst="rect">
            <a:avLst/>
          </a:prstGeom>
          <a:noFill/>
          <a:ln w="9525">
            <a:noFill/>
            <a:miter lim="800000"/>
            <a:headEnd/>
            <a:tailEnd/>
          </a:ln>
        </p:spPr>
        <p:txBody>
          <a:bodyPr lIns="91380" tIns="45690" rIns="91380" bIns="45690" anchor="b"/>
          <a:lstStyle/>
          <a:p>
            <a:pPr algn="r" defTabSz="914485">
              <a:spcBef>
                <a:spcPct val="0"/>
              </a:spcBef>
            </a:pPr>
            <a:fld id="{16DEB99B-5A01-4095-B4F8-EB38D5321C72}" type="slidenum">
              <a:rPr lang="en-US" sz="1100">
                <a:latin typeface="Tahoma" charset="0"/>
                <a:cs typeface="Arial" charset="0"/>
              </a:rPr>
              <a:pPr algn="r" defTabSz="914485">
                <a:spcBef>
                  <a:spcPct val="0"/>
                </a:spcBef>
              </a:pPr>
              <a:t>32</a:t>
            </a:fld>
            <a:endParaRPr lang="en-US" sz="1100" dirty="0">
              <a:latin typeface="Tahoma" charset="0"/>
              <a:cs typeface="Arial" charset="0"/>
            </a:endParaRPr>
          </a:p>
        </p:txBody>
      </p:sp>
      <p:sp>
        <p:nvSpPr>
          <p:cNvPr id="259076" name="Rectangle 2"/>
          <p:cNvSpPr>
            <a:spLocks noGrp="1" noRot="1" noChangeAspect="1" noChangeArrowheads="1" noTextEdit="1"/>
          </p:cNvSpPr>
          <p:nvPr>
            <p:ph type="sldImg"/>
          </p:nvPr>
        </p:nvSpPr>
        <p:spPr>
          <a:xfrm>
            <a:off x="1757661" y="684893"/>
            <a:ext cx="3332261" cy="2538488"/>
          </a:xfrm>
          <a:ln/>
        </p:spPr>
      </p:sp>
      <p:sp>
        <p:nvSpPr>
          <p:cNvPr id="259077" name="Rectangle 3"/>
          <p:cNvSpPr>
            <a:spLocks noGrp="1" noChangeArrowheads="1"/>
          </p:cNvSpPr>
          <p:nvPr>
            <p:ph type="body" idx="1"/>
          </p:nvPr>
        </p:nvSpPr>
        <p:spPr>
          <a:xfrm>
            <a:off x="506016" y="3391203"/>
            <a:ext cx="5965031" cy="5063369"/>
          </a:xfrm>
          <a:noFill/>
        </p:spPr>
        <p:txBody>
          <a:bodyPr lIns="91380" tIns="45690" rIns="91380" bIns="45690"/>
          <a:lstStyle/>
          <a:p>
            <a:pPr>
              <a:lnSpc>
                <a:spcPct val="90000"/>
              </a:lnSpc>
              <a:spcBef>
                <a:spcPct val="50000"/>
              </a:spcBef>
            </a:pPr>
            <a:r>
              <a:rPr lang="en-US" sz="900" dirty="0"/>
              <a:t>FDA approved: May 1997 (prescription only)</a:t>
            </a:r>
            <a:endParaRPr lang="en-US" sz="900" b="1" dirty="0">
              <a:solidFill>
                <a:srgbClr val="000000"/>
              </a:solidFill>
              <a:cs typeface="Times New Roman" pitchFamily="18" charset="0"/>
            </a:endParaRPr>
          </a:p>
          <a:p>
            <a:pPr>
              <a:lnSpc>
                <a:spcPct val="90000"/>
              </a:lnSpc>
              <a:spcBef>
                <a:spcPct val="50000"/>
              </a:spcBef>
            </a:pPr>
            <a:r>
              <a:rPr lang="en-US" sz="900" b="1" dirty="0">
                <a:solidFill>
                  <a:srgbClr val="000000"/>
                </a:solidFill>
                <a:cs typeface="Times New Roman" pitchFamily="18" charset="0"/>
              </a:rPr>
              <a:t>Description of Product</a:t>
            </a:r>
            <a:endParaRPr lang="en-US" sz="900" dirty="0">
              <a:cs typeface="Times New Roman" pitchFamily="18" charset="0"/>
            </a:endParaRPr>
          </a:p>
          <a:p>
            <a:pPr>
              <a:lnSpc>
                <a:spcPct val="90000"/>
              </a:lnSpc>
              <a:spcBef>
                <a:spcPct val="0"/>
              </a:spcBef>
            </a:pPr>
            <a:r>
              <a:rPr lang="en-US" sz="900" dirty="0">
                <a:solidFill>
                  <a:srgbClr val="000000"/>
                </a:solidFill>
                <a:cs typeface="Times New Roman" pitchFamily="18" charset="0"/>
              </a:rPr>
              <a:t>The </a:t>
            </a:r>
            <a:r>
              <a:rPr lang="en-US" sz="900" dirty="0" err="1">
                <a:solidFill>
                  <a:srgbClr val="000000"/>
                </a:solidFill>
                <a:cs typeface="Times New Roman" pitchFamily="18" charset="0"/>
              </a:rPr>
              <a:t>Nicotrol</a:t>
            </a:r>
            <a:r>
              <a:rPr lang="en-US" sz="900" dirty="0">
                <a:solidFill>
                  <a:srgbClr val="000000"/>
                </a:solidFill>
                <a:cs typeface="Times New Roman" pitchFamily="18" charset="0"/>
              </a:rPr>
              <a:t> Inhaler (nicotine inhalation system) consists of a mouthpiece and a plastic cartridge delivering 4 mg of nicotine as an inhaled vapor from a porous plug containing 10 mg of nicotine and 1 mg of menthol. Menthol is added to decrease the irritant effects of nicotine (Schneider et al., 2001). </a:t>
            </a:r>
          </a:p>
          <a:p>
            <a:pPr>
              <a:lnSpc>
                <a:spcPct val="90000"/>
              </a:lnSpc>
              <a:spcBef>
                <a:spcPct val="50000"/>
              </a:spcBef>
            </a:pPr>
            <a:r>
              <a:rPr lang="en-US" sz="900" dirty="0"/>
              <a:t>Given that the usual pack-a-day smoker repeats the hand-to-mouth motion up to 200 times per day or 73,000 times each year, it is not surprising that many smokers find they miss the physical manipulation of the cigarette and associated behaviors that go with smoking. The nicotine inhaler was designed to provide nicotine replacement in a manner similar to smoking while addressing the sensory and ritualistic factors important to many smokers (Schneider et al., 2001).</a:t>
            </a:r>
          </a:p>
          <a:p>
            <a:pPr>
              <a:lnSpc>
                <a:spcPct val="90000"/>
              </a:lnSpc>
              <a:spcBef>
                <a:spcPct val="50000"/>
              </a:spcBef>
            </a:pPr>
            <a:r>
              <a:rPr lang="en-US" altLang="en-US" sz="900" dirty="0"/>
              <a:t>As a patient puffs on the inhaler mouthpiece, </a:t>
            </a:r>
            <a:r>
              <a:rPr lang="en-US" altLang="en-US" sz="900" dirty="0" err="1"/>
              <a:t>buccal</a:t>
            </a:r>
            <a:r>
              <a:rPr lang="en-US" altLang="en-US" sz="900" dirty="0"/>
              <a:t> nicotine vapor is released and delivers nicotine to the mouth and throat, where it is absorbed through the mucosa. Less than 5% of the nicotine in a dose reaches the lower respiratory tract. With an intensive inhalation regimen (80 puffs over 20 minutes), about 4 mg of nicotine is delivered and, of that, 2 mg is absorbed. Plasma nicotine levels are 50</a:t>
            </a:r>
            <a:r>
              <a:rPr lang="en-US" altLang="en-US" sz="900" dirty="0">
                <a:cs typeface="Arial" charset="0"/>
              </a:rPr>
              <a:t>–</a:t>
            </a:r>
            <a:r>
              <a:rPr lang="en-US" altLang="en-US" sz="900" dirty="0"/>
              <a:t>70% lower than those achieved with cigarette smoking, and peak nicotine concentrations occur after 30 minutes, compared to 5 minutes after cigarette smoking (Schneider et al., 2001).</a:t>
            </a:r>
          </a:p>
          <a:p>
            <a:pPr>
              <a:lnSpc>
                <a:spcPct val="90000"/>
              </a:lnSpc>
              <a:spcBef>
                <a:spcPct val="50000"/>
              </a:spcBef>
            </a:pPr>
            <a:endParaRPr lang="en-US" altLang="en-US" sz="900" dirty="0"/>
          </a:p>
          <a:p>
            <a:pPr>
              <a:lnSpc>
                <a:spcPct val="90000"/>
              </a:lnSpc>
            </a:pPr>
            <a:r>
              <a:rPr lang="en-US" altLang="en-US" sz="900" b="1" dirty="0"/>
              <a:t>Clinical Efficacy </a:t>
            </a:r>
            <a:r>
              <a:rPr lang="en-US" altLang="en-US" sz="900" dirty="0"/>
              <a:t>(Fiore et al., 2008)</a:t>
            </a:r>
            <a:endParaRPr lang="en-US" altLang="en-US" sz="900" b="1" dirty="0"/>
          </a:p>
          <a:p>
            <a:r>
              <a:rPr lang="en-US" altLang="en-US" sz="900" dirty="0"/>
              <a:t>In a meta-analysis of six trials, the nicotine nasal spray was found to significantly improve quit rates compared to placebo. The effectiveness and abstinence rates at 6-months post-quit date are as follows:</a:t>
            </a:r>
          </a:p>
          <a:p>
            <a:endParaRPr lang="en-US" altLang="en-US" sz="900" dirty="0">
              <a:sym typeface="Symbol" pitchFamily="18" charset="2"/>
            </a:endParaRPr>
          </a:p>
          <a:p>
            <a:endParaRPr lang="en-US" sz="800" dirty="0">
              <a:solidFill>
                <a:srgbClr val="FF0000"/>
              </a:solidFill>
            </a:endParaRPr>
          </a:p>
          <a:p>
            <a:endParaRPr lang="en-US" sz="800" dirty="0">
              <a:solidFill>
                <a:srgbClr val="FF0000"/>
              </a:solidFill>
            </a:endParaRPr>
          </a:p>
          <a:p>
            <a:endParaRPr lang="en-US" sz="800" dirty="0">
              <a:solidFill>
                <a:srgbClr val="FF0000"/>
              </a:solidFill>
            </a:endParaRPr>
          </a:p>
          <a:p>
            <a:endParaRPr lang="en-US" sz="800" dirty="0">
              <a:solidFill>
                <a:srgbClr val="FF0000"/>
              </a:solidFill>
            </a:endParaRPr>
          </a:p>
          <a:p>
            <a:endParaRPr lang="en-US" altLang="en-US" sz="800" dirty="0"/>
          </a:p>
          <a:p>
            <a:pPr>
              <a:lnSpc>
                <a:spcPct val="90000"/>
              </a:lnSpc>
            </a:pPr>
            <a:endParaRPr lang="en-US" altLang="en-US" sz="800" dirty="0"/>
          </a:p>
          <a:p>
            <a:pPr>
              <a:lnSpc>
                <a:spcPct val="90000"/>
              </a:lnSpc>
            </a:pPr>
            <a:endParaRPr lang="en-US" sz="800" dirty="0"/>
          </a:p>
          <a:p>
            <a:pPr>
              <a:lnSpc>
                <a:spcPct val="90000"/>
              </a:lnSpc>
            </a:pPr>
            <a:endParaRPr lang="en-US" sz="800" dirty="0"/>
          </a:p>
          <a:p>
            <a:pPr>
              <a:lnSpc>
                <a:spcPct val="90000"/>
              </a:lnSpc>
            </a:pPr>
            <a:endParaRPr lang="en-US" sz="800" dirty="0"/>
          </a:p>
          <a:p>
            <a:pPr>
              <a:lnSpc>
                <a:spcPct val="90000"/>
              </a:lnSpc>
            </a:pPr>
            <a:endParaRPr lang="en-US" sz="800" dirty="0"/>
          </a:p>
          <a:p>
            <a:pPr>
              <a:lnSpc>
                <a:spcPct val="90000"/>
              </a:lnSpc>
            </a:pPr>
            <a:endParaRPr lang="en-US" sz="800" dirty="0"/>
          </a:p>
          <a:p>
            <a:pPr>
              <a:lnSpc>
                <a:spcPct val="90000"/>
              </a:lnSpc>
            </a:pPr>
            <a:r>
              <a:rPr lang="en-US" sz="800" dirty="0"/>
              <a:t>Fiore MC, </a:t>
            </a:r>
            <a:r>
              <a:rPr lang="en-US" sz="800" dirty="0" err="1"/>
              <a:t>Jaén</a:t>
            </a:r>
            <a:r>
              <a:rPr lang="en-US" sz="800" dirty="0"/>
              <a:t> CR, Baker TB, et al. (2008). </a:t>
            </a:r>
            <a:r>
              <a:rPr lang="en-US" sz="800" i="1" dirty="0"/>
              <a:t>Treating Tobacco Use and Dependence: 2008 Update. Clinical Practice Guideline.</a:t>
            </a:r>
            <a:r>
              <a:rPr lang="en-US" sz="800" dirty="0"/>
              <a:t> Rockville, MD: U.S. Department of Health and Human Services. Public Health Service.</a:t>
            </a:r>
          </a:p>
          <a:p>
            <a:pPr>
              <a:lnSpc>
                <a:spcPct val="90000"/>
              </a:lnSpc>
            </a:pPr>
            <a:r>
              <a:rPr lang="en-US" altLang="en-US" sz="800" dirty="0"/>
              <a:t>Schneider NG, Olmstead RE, </a:t>
            </a:r>
            <a:r>
              <a:rPr lang="en-US" altLang="en-US" sz="800" dirty="0" err="1"/>
              <a:t>Franzon</a:t>
            </a:r>
            <a:r>
              <a:rPr lang="en-US" altLang="en-US" sz="800" dirty="0"/>
              <a:t> MA, </a:t>
            </a:r>
            <a:r>
              <a:rPr lang="en-US" altLang="en-US" sz="800" dirty="0" err="1"/>
              <a:t>Lunell</a:t>
            </a:r>
            <a:r>
              <a:rPr lang="en-US" altLang="en-US" sz="800" dirty="0"/>
              <a:t> E. (2001). The nicotine inhaler. Clinical pharmacokinetics and comparison with other nicotine treatments. </a:t>
            </a:r>
            <a:r>
              <a:rPr lang="en-US" altLang="en-US" sz="800" i="1" dirty="0" err="1"/>
              <a:t>Clin</a:t>
            </a:r>
            <a:r>
              <a:rPr lang="en-US" altLang="en-US" sz="800" i="1" dirty="0"/>
              <a:t> </a:t>
            </a:r>
            <a:r>
              <a:rPr lang="en-US" altLang="en-US" sz="800" i="1" dirty="0" err="1"/>
              <a:t>Pharmacokinet</a:t>
            </a:r>
            <a:r>
              <a:rPr lang="en-US" altLang="en-US" sz="800" dirty="0"/>
              <a:t> 40:661</a:t>
            </a:r>
            <a:r>
              <a:rPr lang="en-US" altLang="en-US" sz="800" dirty="0">
                <a:cs typeface="Arial" charset="0"/>
              </a:rPr>
              <a:t>–</a:t>
            </a:r>
            <a:r>
              <a:rPr lang="en-US" altLang="en-US" sz="800" dirty="0"/>
              <a:t>684.</a:t>
            </a:r>
          </a:p>
        </p:txBody>
      </p:sp>
      <p:graphicFrame>
        <p:nvGraphicFramePr>
          <p:cNvPr id="2056215" name="Group 23"/>
          <p:cNvGraphicFramePr>
            <a:graphicFrameLocks noGrp="1"/>
          </p:cNvGraphicFramePr>
          <p:nvPr/>
        </p:nvGraphicFramePr>
        <p:xfrm>
          <a:off x="1113234" y="6359072"/>
          <a:ext cx="4572000" cy="826769"/>
        </p:xfrm>
        <a:graphic>
          <a:graphicData uri="http://schemas.openxmlformats.org/drawingml/2006/table">
            <a:tbl>
              <a:tblPr/>
              <a:tblGrid>
                <a:gridCol w="1524000"/>
                <a:gridCol w="1524000"/>
                <a:gridCol w="1524000"/>
              </a:tblGrid>
              <a:tr h="349550">
                <a:tc>
                  <a:txBody>
                    <a:bodyPr/>
                    <a:lstStyle/>
                    <a:p>
                      <a:pPr marL="0" marR="0" lvl="0" indent="0" algn="l" defTabSz="957263" rtl="0" eaLnBrk="1" fontAlgn="base" latinLnBrk="0" hangingPunct="1">
                        <a:lnSpc>
                          <a:spcPct val="100000"/>
                        </a:lnSpc>
                        <a:spcBef>
                          <a:spcPct val="0"/>
                        </a:spcBef>
                        <a:spcAft>
                          <a:spcPct val="0"/>
                        </a:spcAft>
                        <a:buClrTx/>
                        <a:buSzTx/>
                        <a:buFontTx/>
                        <a:buNone/>
                        <a:tabLst/>
                      </a:pPr>
                      <a:r>
                        <a:rPr kumimoji="1" lang="en-US" sz="900" b="1" i="0" u="none" strike="noStrike" cap="none" normalizeH="0" baseline="0" smtClean="0">
                          <a:ln>
                            <a:noFill/>
                          </a:ln>
                          <a:solidFill>
                            <a:schemeClr val="tx1"/>
                          </a:solidFill>
                          <a:effectLst/>
                          <a:latin typeface="Arial" charset="0"/>
                          <a:cs typeface="Arial" charset="0"/>
                        </a:rPr>
                        <a:t>Treatment</a:t>
                      </a:r>
                    </a:p>
                  </a:txBody>
                  <a:tcPr marL="84153" marR="84153" marT="44147" marB="44147" anchor="ctr" horzOverflow="overflow">
                    <a:lnL w="1270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2F2F2"/>
                    </a:solidFill>
                  </a:tcPr>
                </a:tc>
                <a:tc>
                  <a:txBody>
                    <a:bodyPr/>
                    <a:lstStyle/>
                    <a:p>
                      <a:pPr marL="0" marR="0" lvl="0" indent="0" algn="ctr" defTabSz="957263" rtl="0" eaLnBrk="1" fontAlgn="base" latinLnBrk="0" hangingPunct="1">
                        <a:lnSpc>
                          <a:spcPct val="100000"/>
                        </a:lnSpc>
                        <a:spcBef>
                          <a:spcPct val="0"/>
                        </a:spcBef>
                        <a:spcAft>
                          <a:spcPct val="0"/>
                        </a:spcAft>
                        <a:buClrTx/>
                        <a:buSzTx/>
                        <a:buFontTx/>
                        <a:buNone/>
                        <a:tabLst/>
                      </a:pPr>
                      <a:r>
                        <a:rPr kumimoji="1" lang="en-US" sz="900" b="1" i="0" u="none" strike="noStrike" cap="none" normalizeH="0" baseline="0" smtClean="0">
                          <a:ln>
                            <a:noFill/>
                          </a:ln>
                          <a:solidFill>
                            <a:schemeClr val="tx1"/>
                          </a:solidFill>
                          <a:effectLst/>
                          <a:latin typeface="Arial" charset="0"/>
                          <a:cs typeface="Arial" charset="0"/>
                        </a:rPr>
                        <a:t>Estimated odds ratio </a:t>
                      </a:r>
                    </a:p>
                    <a:p>
                      <a:pPr marL="0" marR="0" lvl="0" indent="0" algn="ctr" defTabSz="957263" rtl="0" eaLnBrk="1" fontAlgn="base" latinLnBrk="0" hangingPunct="1">
                        <a:lnSpc>
                          <a:spcPct val="100000"/>
                        </a:lnSpc>
                        <a:spcBef>
                          <a:spcPct val="0"/>
                        </a:spcBef>
                        <a:spcAft>
                          <a:spcPct val="0"/>
                        </a:spcAft>
                        <a:buClrTx/>
                        <a:buSzTx/>
                        <a:buFontTx/>
                        <a:buNone/>
                        <a:tabLst/>
                      </a:pPr>
                      <a:r>
                        <a:rPr kumimoji="1" lang="en-US" sz="900" b="1" i="0" u="none" strike="noStrike" cap="none" normalizeH="0" baseline="0" smtClean="0">
                          <a:ln>
                            <a:noFill/>
                          </a:ln>
                          <a:solidFill>
                            <a:schemeClr val="tx1"/>
                          </a:solidFill>
                          <a:effectLst/>
                          <a:latin typeface="Arial" charset="0"/>
                          <a:cs typeface="Arial" charset="0"/>
                        </a:rPr>
                        <a:t>(95% CI)</a:t>
                      </a:r>
                    </a:p>
                  </a:txBody>
                  <a:tcPr marL="84153" marR="84153" marT="44147" marB="44147" anchor="ctr" horzOverflow="overflow">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2F2F2"/>
                    </a:solidFill>
                  </a:tcPr>
                </a:tc>
                <a:tc>
                  <a:txBody>
                    <a:bodyPr/>
                    <a:lstStyle/>
                    <a:p>
                      <a:pPr marL="0" marR="0" lvl="0" indent="0" algn="ctr" defTabSz="957263" rtl="0" eaLnBrk="1" fontAlgn="base" latinLnBrk="0" hangingPunct="1">
                        <a:lnSpc>
                          <a:spcPct val="100000"/>
                        </a:lnSpc>
                        <a:spcBef>
                          <a:spcPct val="0"/>
                        </a:spcBef>
                        <a:spcAft>
                          <a:spcPct val="0"/>
                        </a:spcAft>
                        <a:buClrTx/>
                        <a:buSzTx/>
                        <a:buFontTx/>
                        <a:buNone/>
                        <a:tabLst/>
                      </a:pPr>
                      <a:r>
                        <a:rPr kumimoji="1" lang="en-US" sz="900" b="1" i="0" u="none" strike="noStrike" cap="none" normalizeH="0" baseline="0" smtClean="0">
                          <a:ln>
                            <a:noFill/>
                          </a:ln>
                          <a:solidFill>
                            <a:schemeClr val="tx1"/>
                          </a:solidFill>
                          <a:effectLst/>
                          <a:latin typeface="Arial" charset="0"/>
                          <a:cs typeface="Arial" charset="0"/>
                        </a:rPr>
                        <a:t>Estimated abstinence rate (95% CI)</a:t>
                      </a:r>
                    </a:p>
                  </a:txBody>
                  <a:tcPr marL="84153" marR="84153" marT="44147" marB="44147" anchor="ctr" horzOverflow="overflow">
                    <a:lnL w="635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2F2F2"/>
                    </a:solidFill>
                  </a:tcPr>
                </a:tc>
              </a:tr>
              <a:tr h="228298">
                <a:tc>
                  <a:txBody>
                    <a:bodyPr/>
                    <a:lstStyle/>
                    <a:p>
                      <a:pPr marL="0" marR="0" lvl="0" indent="0" algn="l" defTabSz="957263" rtl="0" eaLnBrk="1" fontAlgn="base" latinLnBrk="0" hangingPunct="1">
                        <a:lnSpc>
                          <a:spcPct val="100000"/>
                        </a:lnSpc>
                        <a:spcBef>
                          <a:spcPct val="0"/>
                        </a:spcBef>
                        <a:spcAft>
                          <a:spcPct val="0"/>
                        </a:spcAft>
                        <a:buClrTx/>
                        <a:buSzTx/>
                        <a:buFontTx/>
                        <a:buNone/>
                        <a:tabLst/>
                      </a:pPr>
                      <a:r>
                        <a:rPr kumimoji="1" lang="en-US" sz="900" b="0" i="0" u="none" strike="noStrike" cap="none" normalizeH="0" baseline="0" smtClean="0">
                          <a:ln>
                            <a:noFill/>
                          </a:ln>
                          <a:solidFill>
                            <a:schemeClr val="tx1"/>
                          </a:solidFill>
                          <a:effectLst/>
                          <a:latin typeface="Arial" charset="0"/>
                          <a:cs typeface="Arial" charset="0"/>
                        </a:rPr>
                        <a:t>Placebo</a:t>
                      </a:r>
                    </a:p>
                  </a:txBody>
                  <a:tcPr marL="84153" marR="84153" marT="44147" marB="44147" anchor="ctr" horzOverflow="overflow">
                    <a:lnL w="1270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57263" rtl="0" eaLnBrk="1" fontAlgn="base" latinLnBrk="0" hangingPunct="1">
                        <a:lnSpc>
                          <a:spcPct val="100000"/>
                        </a:lnSpc>
                        <a:spcBef>
                          <a:spcPct val="0"/>
                        </a:spcBef>
                        <a:spcAft>
                          <a:spcPct val="0"/>
                        </a:spcAft>
                        <a:buClrTx/>
                        <a:buSzTx/>
                        <a:buFontTx/>
                        <a:buNone/>
                        <a:tabLst/>
                      </a:pPr>
                      <a:r>
                        <a:rPr kumimoji="1" lang="en-US" sz="900" b="0" i="0" u="none" strike="noStrike" cap="none" normalizeH="0" baseline="0" smtClean="0">
                          <a:ln>
                            <a:noFill/>
                          </a:ln>
                          <a:solidFill>
                            <a:schemeClr val="tx1"/>
                          </a:solidFill>
                          <a:effectLst/>
                          <a:latin typeface="Arial" charset="0"/>
                          <a:cs typeface="Arial" charset="0"/>
                        </a:rPr>
                        <a:t>1.0</a:t>
                      </a:r>
                    </a:p>
                  </a:txBody>
                  <a:tcPr marL="84153" marR="84153" marT="44147" marB="44147" anchor="ctr" horzOverflow="overflow">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57263" rtl="0" eaLnBrk="1" fontAlgn="base" latinLnBrk="0" hangingPunct="1">
                        <a:lnSpc>
                          <a:spcPct val="100000"/>
                        </a:lnSpc>
                        <a:spcBef>
                          <a:spcPct val="0"/>
                        </a:spcBef>
                        <a:spcAft>
                          <a:spcPct val="0"/>
                        </a:spcAft>
                        <a:buClrTx/>
                        <a:buSzTx/>
                        <a:buFontTx/>
                        <a:buNone/>
                        <a:tabLst/>
                      </a:pPr>
                      <a:r>
                        <a:rPr kumimoji="1" lang="en-US" sz="900" b="0" i="0" u="none" strike="noStrike" cap="none" normalizeH="0" baseline="0" smtClean="0">
                          <a:ln>
                            <a:noFill/>
                          </a:ln>
                          <a:solidFill>
                            <a:schemeClr val="tx1"/>
                          </a:solidFill>
                          <a:effectLst/>
                          <a:latin typeface="Arial" charset="0"/>
                          <a:cs typeface="Arial" charset="0"/>
                        </a:rPr>
                        <a:t>13.8%</a:t>
                      </a:r>
                    </a:p>
                  </a:txBody>
                  <a:tcPr marL="84153" marR="84153" marT="44147" marB="44147" anchor="ctr" horzOverflow="overflow">
                    <a:lnL w="635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a:noFill/>
                    </a:lnTlToBr>
                    <a:lnBlToTr>
                      <a:noFill/>
                    </a:lnBlToTr>
                    <a:noFill/>
                  </a:tcPr>
                </a:tc>
              </a:tr>
              <a:tr h="235857">
                <a:tc>
                  <a:txBody>
                    <a:bodyPr/>
                    <a:lstStyle/>
                    <a:p>
                      <a:pPr marL="0" marR="0" lvl="0" indent="0" algn="l" defTabSz="957263" rtl="0" eaLnBrk="1" fontAlgn="base" latinLnBrk="0" hangingPunct="1">
                        <a:lnSpc>
                          <a:spcPct val="100000"/>
                        </a:lnSpc>
                        <a:spcBef>
                          <a:spcPct val="0"/>
                        </a:spcBef>
                        <a:spcAft>
                          <a:spcPct val="0"/>
                        </a:spcAft>
                        <a:buClrTx/>
                        <a:buSzTx/>
                        <a:buFontTx/>
                        <a:buNone/>
                        <a:tabLst/>
                      </a:pPr>
                      <a:r>
                        <a:rPr kumimoji="1" lang="en-US" sz="900" b="0" i="0" u="none" strike="noStrike" cap="none" normalizeH="0" baseline="0" smtClean="0">
                          <a:ln>
                            <a:noFill/>
                          </a:ln>
                          <a:solidFill>
                            <a:schemeClr val="tx1"/>
                          </a:solidFill>
                          <a:effectLst/>
                          <a:latin typeface="Arial" charset="0"/>
                          <a:cs typeface="Arial" charset="0"/>
                        </a:rPr>
                        <a:t>Nicotine inhaler</a:t>
                      </a:r>
                    </a:p>
                  </a:txBody>
                  <a:tcPr marL="84153" marR="84153" marT="44147" marB="44147" anchor="ctr" horzOverflow="overflow">
                    <a:lnL w="1270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57263" rtl="0" eaLnBrk="1" fontAlgn="base" latinLnBrk="0" hangingPunct="1">
                        <a:lnSpc>
                          <a:spcPct val="100000"/>
                        </a:lnSpc>
                        <a:spcBef>
                          <a:spcPct val="0"/>
                        </a:spcBef>
                        <a:spcAft>
                          <a:spcPct val="0"/>
                        </a:spcAft>
                        <a:buClrTx/>
                        <a:buSzTx/>
                        <a:buFontTx/>
                        <a:buNone/>
                        <a:tabLst/>
                      </a:pPr>
                      <a:r>
                        <a:rPr kumimoji="1" lang="en-US" sz="900" b="0" i="0" u="none" strike="noStrike" cap="none" normalizeH="0" baseline="0" smtClean="0">
                          <a:ln>
                            <a:noFill/>
                          </a:ln>
                          <a:solidFill>
                            <a:schemeClr val="tx1"/>
                          </a:solidFill>
                          <a:effectLst/>
                          <a:latin typeface="Arial" charset="0"/>
                          <a:cs typeface="Arial" charset="0"/>
                        </a:rPr>
                        <a:t>2.1 (1.5–2.9)</a:t>
                      </a:r>
                    </a:p>
                  </a:txBody>
                  <a:tcPr marL="84153" marR="84153" marT="44147" marB="44147" anchor="ctr" horzOverflow="overflow">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57263" rtl="0" eaLnBrk="1" fontAlgn="base" latinLnBrk="0" hangingPunct="1">
                        <a:lnSpc>
                          <a:spcPct val="100000"/>
                        </a:lnSpc>
                        <a:spcBef>
                          <a:spcPct val="0"/>
                        </a:spcBef>
                        <a:spcAft>
                          <a:spcPct val="0"/>
                        </a:spcAft>
                        <a:buClrTx/>
                        <a:buSzTx/>
                        <a:buFontTx/>
                        <a:buNone/>
                        <a:tabLst/>
                      </a:pPr>
                      <a:r>
                        <a:rPr kumimoji="1" lang="en-US" altLang="en-US" sz="900" b="0" i="0" u="none" strike="noStrike" cap="none" normalizeH="0" baseline="0" smtClean="0">
                          <a:ln>
                            <a:noFill/>
                          </a:ln>
                          <a:solidFill>
                            <a:schemeClr val="tx1"/>
                          </a:solidFill>
                          <a:effectLst/>
                          <a:latin typeface="Arial" charset="0"/>
                          <a:cs typeface="Arial" charset="0"/>
                          <a:sym typeface="Symbol" pitchFamily="18" charset="2"/>
                        </a:rPr>
                        <a:t>24.8% (19.1</a:t>
                      </a:r>
                      <a:r>
                        <a:rPr kumimoji="1" lang="en-US" sz="900" b="0" i="0" u="none" strike="noStrike" cap="none" normalizeH="0" baseline="0" smtClean="0">
                          <a:ln>
                            <a:noFill/>
                          </a:ln>
                          <a:solidFill>
                            <a:schemeClr val="tx1"/>
                          </a:solidFill>
                          <a:effectLst/>
                          <a:latin typeface="Arial" charset="0"/>
                          <a:cs typeface="Arial" charset="0"/>
                        </a:rPr>
                        <a:t>–3</a:t>
                      </a:r>
                      <a:r>
                        <a:rPr kumimoji="1" lang="en-US" sz="900" b="0" i="0" u="none" strike="noStrike" cap="none" normalizeH="0" baseline="0" smtClean="0">
                          <a:ln>
                            <a:noFill/>
                          </a:ln>
                          <a:solidFill>
                            <a:schemeClr val="tx1"/>
                          </a:solidFill>
                          <a:effectLst/>
                          <a:latin typeface="Arial" charset="0"/>
                          <a:cs typeface="Arial" charset="0"/>
                          <a:sym typeface="Symbol" pitchFamily="18" charset="2"/>
                        </a:rPr>
                        <a:t>1</a:t>
                      </a:r>
                      <a:r>
                        <a:rPr kumimoji="1" lang="en-US" altLang="en-US" sz="900" b="0" i="0" u="none" strike="noStrike" cap="none" normalizeH="0" baseline="0" smtClean="0">
                          <a:ln>
                            <a:noFill/>
                          </a:ln>
                          <a:solidFill>
                            <a:schemeClr val="tx1"/>
                          </a:solidFill>
                          <a:effectLst/>
                          <a:latin typeface="Arial" charset="0"/>
                          <a:cs typeface="Arial" charset="0"/>
                          <a:sym typeface="Symbol" pitchFamily="18" charset="2"/>
                        </a:rPr>
                        <a:t>.6)</a:t>
                      </a:r>
                      <a:endParaRPr kumimoji="1" lang="en-US" sz="900" b="0" i="0" u="none" strike="noStrike" cap="none" normalizeH="0" baseline="0" smtClean="0">
                        <a:ln>
                          <a:noFill/>
                        </a:ln>
                        <a:solidFill>
                          <a:schemeClr val="tx1"/>
                        </a:solidFill>
                        <a:effectLst/>
                        <a:latin typeface="Arial" charset="0"/>
                        <a:cs typeface="Arial" charset="0"/>
                      </a:endParaRPr>
                    </a:p>
                  </a:txBody>
                  <a:tcPr marL="84153" marR="84153" marT="44147" marB="44147" anchor="ctr" horzOverflow="overflow">
                    <a:lnL w="635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0098" name="Rectangle 7"/>
          <p:cNvSpPr>
            <a:spLocks noGrp="1" noChangeArrowheads="1"/>
          </p:cNvSpPr>
          <p:nvPr>
            <p:ph type="sldNum" sz="quarter" idx="5"/>
          </p:nvPr>
        </p:nvSpPr>
        <p:spPr>
          <a:noFill/>
        </p:spPr>
        <p:txBody>
          <a:bodyPr/>
          <a:lstStyle/>
          <a:p>
            <a:fld id="{BAA66099-40EA-43B9-B015-7933972EC75C}" type="slidenum">
              <a:rPr lang="en-US"/>
              <a:pPr/>
              <a:t>33</a:t>
            </a:fld>
            <a:endParaRPr lang="en-US"/>
          </a:p>
        </p:txBody>
      </p:sp>
      <p:sp>
        <p:nvSpPr>
          <p:cNvPr id="260099" name="Rectangle 7"/>
          <p:cNvSpPr txBox="1">
            <a:spLocks noGrp="1" noChangeArrowheads="1"/>
          </p:cNvSpPr>
          <p:nvPr/>
        </p:nvSpPr>
        <p:spPr bwMode="auto">
          <a:xfrm>
            <a:off x="3885903" y="8685893"/>
            <a:ext cx="2972097" cy="458107"/>
          </a:xfrm>
          <a:prstGeom prst="rect">
            <a:avLst/>
          </a:prstGeom>
          <a:noFill/>
          <a:ln w="9525">
            <a:noFill/>
            <a:miter lim="800000"/>
            <a:headEnd/>
            <a:tailEnd/>
          </a:ln>
        </p:spPr>
        <p:txBody>
          <a:bodyPr lIns="91380" tIns="45690" rIns="91380" bIns="45690" anchor="b"/>
          <a:lstStyle/>
          <a:p>
            <a:pPr algn="r" defTabSz="914485">
              <a:spcBef>
                <a:spcPct val="0"/>
              </a:spcBef>
            </a:pPr>
            <a:fld id="{F156AB63-DE0F-45C8-93F4-796F5179C079}" type="slidenum">
              <a:rPr lang="en-US" sz="1100">
                <a:latin typeface="Tahoma" charset="0"/>
                <a:cs typeface="Arial" charset="0"/>
              </a:rPr>
              <a:pPr algn="r" defTabSz="914485">
                <a:spcBef>
                  <a:spcPct val="0"/>
                </a:spcBef>
              </a:pPr>
              <a:t>33</a:t>
            </a:fld>
            <a:endParaRPr lang="en-US" sz="1100" dirty="0">
              <a:latin typeface="Tahoma" charset="0"/>
              <a:cs typeface="Arial" charset="0"/>
            </a:endParaRPr>
          </a:p>
        </p:txBody>
      </p:sp>
      <p:sp>
        <p:nvSpPr>
          <p:cNvPr id="260100" name="Rectangle 2"/>
          <p:cNvSpPr>
            <a:spLocks noGrp="1" noRot="1" noChangeAspect="1" noChangeArrowheads="1" noTextEdit="1"/>
          </p:cNvSpPr>
          <p:nvPr>
            <p:ph type="sldImg"/>
          </p:nvPr>
        </p:nvSpPr>
        <p:spPr>
          <a:xfrm>
            <a:off x="1757661" y="684893"/>
            <a:ext cx="3332261" cy="2538488"/>
          </a:xfrm>
          <a:ln/>
        </p:spPr>
      </p:sp>
      <p:sp>
        <p:nvSpPr>
          <p:cNvPr id="260101" name="Rectangle 3"/>
          <p:cNvSpPr>
            <a:spLocks noGrp="1" noChangeArrowheads="1"/>
          </p:cNvSpPr>
          <p:nvPr>
            <p:ph type="body" idx="1"/>
          </p:nvPr>
        </p:nvSpPr>
        <p:spPr>
          <a:solidFill>
            <a:srgbClr val="FFFFFF"/>
          </a:solidFill>
        </p:spPr>
        <p:txBody>
          <a:bodyPr lIns="92243" tIns="46122" rIns="92243" bIns="46122"/>
          <a:lstStyle/>
          <a:p>
            <a:r>
              <a:rPr lang="en-US" altLang="en-US" sz="900" dirty="0"/>
              <a:t>The initial dose for the inhaler should be individualized. Patients should titrate the dose to the level of nicotine that alleviates withdrawal symptoms. </a:t>
            </a:r>
            <a:r>
              <a:rPr lang="en-US" sz="900" dirty="0">
                <a:solidFill>
                  <a:srgbClr val="000000"/>
                </a:solidFill>
                <a:cs typeface="Times New Roman" pitchFamily="18" charset="0"/>
              </a:rPr>
              <a:t>The best effects are achieved by frequent continuous puffing (20 minutes). In clinical trials, the average daily dose was more than 6 cartridges (range 3</a:t>
            </a:r>
            <a:r>
              <a:rPr lang="en-US" sz="900" dirty="0">
                <a:solidFill>
                  <a:srgbClr val="000000"/>
                </a:solidFill>
                <a:cs typeface="Arial" charset="0"/>
              </a:rPr>
              <a:t>–</a:t>
            </a:r>
            <a:r>
              <a:rPr lang="en-US" sz="900" dirty="0">
                <a:solidFill>
                  <a:srgbClr val="000000"/>
                </a:solidFill>
                <a:cs typeface="Times New Roman" pitchFamily="18" charset="0"/>
              </a:rPr>
              <a:t>18) for patients who successfully quit smoking.</a:t>
            </a:r>
          </a:p>
          <a:p>
            <a:endParaRPr lang="en-US" altLang="en-US" sz="900" dirty="0">
              <a:solidFill>
                <a:srgbClr val="000000"/>
              </a:solidFill>
              <a:cs typeface="Times New Roman" pitchFamily="18" charset="0"/>
            </a:endParaRPr>
          </a:p>
          <a:p>
            <a:r>
              <a:rPr lang="en-US" altLang="en-US" sz="900" dirty="0"/>
              <a:t>Patients should start with at least 6 cartridges per day during the first 3</a:t>
            </a:r>
            <a:r>
              <a:rPr lang="en-US" sz="900" dirty="0">
                <a:solidFill>
                  <a:srgbClr val="000000"/>
                </a:solidFill>
                <a:cs typeface="Arial" charset="0"/>
              </a:rPr>
              <a:t>–</a:t>
            </a:r>
            <a:r>
              <a:rPr lang="en-US" altLang="en-US" sz="900" dirty="0"/>
              <a:t>6 weeks of treatment and increase as needed to a maximum of 16 cartridges per day. In general, patients should use 1 cartridge every 1</a:t>
            </a:r>
            <a:r>
              <a:rPr lang="en-US" sz="900" dirty="0">
                <a:solidFill>
                  <a:srgbClr val="000000"/>
                </a:solidFill>
                <a:cs typeface="Arial" charset="0"/>
              </a:rPr>
              <a:t>–</a:t>
            </a:r>
            <a:r>
              <a:rPr lang="en-US" altLang="en-US" sz="900" dirty="0"/>
              <a:t>2 hours during the initial 6 weeks of treatment.</a:t>
            </a:r>
          </a:p>
          <a:p>
            <a:endParaRPr lang="en-US" altLang="en-US" sz="900" dirty="0"/>
          </a:p>
          <a:p>
            <a:r>
              <a:rPr lang="en-US" sz="900" dirty="0">
                <a:solidFill>
                  <a:srgbClr val="000000"/>
                </a:solidFill>
                <a:cs typeface="Times New Roman" pitchFamily="18" charset="0"/>
              </a:rPr>
              <a:t>The recommended duration of treatment is up to 3 months, after which patients may be weaned from the inhaler by gradual reduction of the daily dose over the following 6</a:t>
            </a:r>
            <a:r>
              <a:rPr lang="en-US" sz="900" dirty="0">
                <a:solidFill>
                  <a:srgbClr val="000000"/>
                </a:solidFill>
                <a:cs typeface="Arial" charset="0"/>
              </a:rPr>
              <a:t>–</a:t>
            </a:r>
            <a:r>
              <a:rPr lang="en-US" sz="900" dirty="0">
                <a:solidFill>
                  <a:srgbClr val="000000"/>
                </a:solidFill>
                <a:cs typeface="Times New Roman" pitchFamily="18" charset="0"/>
              </a:rPr>
              <a:t>12 weeks. The safety and efficacy of the continued use of nicotine inhaler for periods longer than 6 months have not been studied, and such use is not recommended. </a:t>
            </a:r>
          </a:p>
          <a:p>
            <a:endParaRPr lang="en-US" altLang="en-US" sz="900" dirty="0">
              <a:solidFill>
                <a:srgbClr val="000000"/>
              </a:solidFill>
              <a:cs typeface="Times New Roman" pitchFamily="18" charset="0"/>
            </a:endParaRPr>
          </a:p>
          <a:p>
            <a:r>
              <a:rPr lang="en-US" sz="900" dirty="0">
                <a:solidFill>
                  <a:srgbClr val="000000"/>
                </a:solidFill>
                <a:cs typeface="Times New Roman" pitchFamily="18" charset="0"/>
              </a:rPr>
              <a:t>Dosing recommendations are summarized below:</a:t>
            </a:r>
          </a:p>
          <a:p>
            <a:r>
              <a:rPr lang="en-US" sz="900" dirty="0">
                <a:solidFill>
                  <a:srgbClr val="000000"/>
                </a:solidFill>
                <a:cs typeface="Times New Roman" pitchFamily="18" charset="0"/>
              </a:rPr>
              <a:t> </a:t>
            </a:r>
          </a:p>
          <a:p>
            <a:pPr marL="102110" lvl="1"/>
            <a:r>
              <a:rPr lang="en-US" sz="900" u="sng" dirty="0">
                <a:solidFill>
                  <a:srgbClr val="000000"/>
                </a:solidFill>
                <a:cs typeface="Times New Roman" pitchFamily="18" charset="0"/>
              </a:rPr>
              <a:t>		Duration		Recommended cartridges/day</a:t>
            </a:r>
          </a:p>
          <a:p>
            <a:pPr marL="102110" lvl="1"/>
            <a:r>
              <a:rPr lang="en-US" sz="900" dirty="0">
                <a:solidFill>
                  <a:srgbClr val="000000"/>
                </a:solidFill>
                <a:cs typeface="Times New Roman" pitchFamily="18" charset="0"/>
              </a:rPr>
              <a:t>Initial treatment		Up to 12 weeks		6</a:t>
            </a:r>
            <a:r>
              <a:rPr lang="en-US" sz="900" dirty="0">
                <a:solidFill>
                  <a:srgbClr val="000000"/>
                </a:solidFill>
                <a:cs typeface="Arial" charset="0"/>
              </a:rPr>
              <a:t>–</a:t>
            </a:r>
            <a:r>
              <a:rPr lang="en-US" sz="900" dirty="0">
                <a:solidFill>
                  <a:srgbClr val="000000"/>
                </a:solidFill>
                <a:cs typeface="Times New Roman" pitchFamily="18" charset="0"/>
              </a:rPr>
              <a:t>16</a:t>
            </a:r>
          </a:p>
          <a:p>
            <a:pPr marL="102110" lvl="1"/>
            <a:r>
              <a:rPr lang="en-US" sz="900" dirty="0">
                <a:solidFill>
                  <a:srgbClr val="000000"/>
                </a:solidFill>
                <a:cs typeface="Times New Roman" pitchFamily="18" charset="0"/>
              </a:rPr>
              <a:t>Gradual reduction	6</a:t>
            </a:r>
            <a:r>
              <a:rPr lang="en-US" sz="900" dirty="0">
                <a:solidFill>
                  <a:srgbClr val="000000"/>
                </a:solidFill>
                <a:cs typeface="Arial" charset="0"/>
              </a:rPr>
              <a:t>–</a:t>
            </a:r>
            <a:r>
              <a:rPr lang="en-US" sz="900" dirty="0">
                <a:solidFill>
                  <a:srgbClr val="000000"/>
                </a:solidFill>
                <a:cs typeface="Times New Roman" pitchFamily="18" charset="0"/>
              </a:rPr>
              <a:t>12 weeks		No tapering strategy has been</a:t>
            </a:r>
          </a:p>
          <a:p>
            <a:pPr marL="102110" lvl="1">
              <a:spcBef>
                <a:spcPct val="0"/>
              </a:spcBef>
            </a:pPr>
            <a:r>
              <a:rPr lang="en-US" sz="900" dirty="0">
                <a:solidFill>
                  <a:srgbClr val="000000"/>
                </a:solidFill>
                <a:cs typeface="Times New Roman" pitchFamily="18" charset="0"/>
              </a:rPr>
              <a:t> (if needed)				shown to be superior to any 					other in clinical studies.</a:t>
            </a:r>
          </a:p>
          <a:p>
            <a:pPr marL="102110" lvl="1">
              <a:spcBef>
                <a:spcPct val="0"/>
              </a:spcBef>
            </a:pPr>
            <a:endParaRPr lang="en-US" altLang="en-US" sz="900" dirty="0">
              <a:solidFill>
                <a:srgbClr val="000000"/>
              </a:solidFill>
              <a:cs typeface="Times New Roman" pitchFamily="18" charset="0"/>
            </a:endParaRPr>
          </a:p>
          <a:p>
            <a:pPr marL="102110" lvl="1">
              <a:spcBef>
                <a:spcPct val="0"/>
              </a:spcBef>
            </a:pPr>
            <a:endParaRPr lang="en-US" altLang="en-US" sz="900" dirty="0">
              <a:cs typeface="Times New Roman" pitchFamily="18" charset="0"/>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1122" name="Rectangle 7"/>
          <p:cNvSpPr>
            <a:spLocks noGrp="1" noChangeArrowheads="1"/>
          </p:cNvSpPr>
          <p:nvPr>
            <p:ph type="sldNum" sz="quarter" idx="5"/>
          </p:nvPr>
        </p:nvSpPr>
        <p:spPr>
          <a:noFill/>
        </p:spPr>
        <p:txBody>
          <a:bodyPr/>
          <a:lstStyle/>
          <a:p>
            <a:fld id="{C7B024D3-B7B8-4375-AD89-41F1A7B75433}" type="slidenum">
              <a:rPr lang="en-US"/>
              <a:pPr/>
              <a:t>34</a:t>
            </a:fld>
            <a:endParaRPr lang="en-US"/>
          </a:p>
        </p:txBody>
      </p:sp>
      <p:sp>
        <p:nvSpPr>
          <p:cNvPr id="261123" name="Rectangle 7"/>
          <p:cNvSpPr txBox="1">
            <a:spLocks noGrp="1" noChangeArrowheads="1"/>
          </p:cNvSpPr>
          <p:nvPr/>
        </p:nvSpPr>
        <p:spPr bwMode="auto">
          <a:xfrm>
            <a:off x="3885903" y="8685893"/>
            <a:ext cx="2972097" cy="458107"/>
          </a:xfrm>
          <a:prstGeom prst="rect">
            <a:avLst/>
          </a:prstGeom>
          <a:noFill/>
          <a:ln w="9525">
            <a:noFill/>
            <a:miter lim="800000"/>
            <a:headEnd/>
            <a:tailEnd/>
          </a:ln>
        </p:spPr>
        <p:txBody>
          <a:bodyPr lIns="91380" tIns="45690" rIns="91380" bIns="45690" anchor="b"/>
          <a:lstStyle/>
          <a:p>
            <a:pPr algn="r" defTabSz="914485">
              <a:spcBef>
                <a:spcPct val="0"/>
              </a:spcBef>
            </a:pPr>
            <a:fld id="{E857D9A5-7E82-4669-9BC9-7BA3486DDDB3}" type="slidenum">
              <a:rPr lang="en-US" sz="1100">
                <a:latin typeface="Tahoma" charset="0"/>
                <a:cs typeface="Arial" charset="0"/>
              </a:rPr>
              <a:pPr algn="r" defTabSz="914485">
                <a:spcBef>
                  <a:spcPct val="0"/>
                </a:spcBef>
              </a:pPr>
              <a:t>34</a:t>
            </a:fld>
            <a:endParaRPr lang="en-US" sz="1100" dirty="0">
              <a:latin typeface="Tahoma" charset="0"/>
              <a:cs typeface="Arial" charset="0"/>
            </a:endParaRPr>
          </a:p>
        </p:txBody>
      </p:sp>
      <p:sp>
        <p:nvSpPr>
          <p:cNvPr id="261124" name="Rectangle 2"/>
          <p:cNvSpPr>
            <a:spLocks noGrp="1" noRot="1" noChangeAspect="1" noChangeArrowheads="1" noTextEdit="1"/>
          </p:cNvSpPr>
          <p:nvPr>
            <p:ph type="sldImg"/>
          </p:nvPr>
        </p:nvSpPr>
        <p:spPr>
          <a:xfrm>
            <a:off x="1759149" y="684893"/>
            <a:ext cx="3332262" cy="2538488"/>
          </a:xfrm>
          <a:ln/>
        </p:spPr>
      </p:sp>
      <p:sp>
        <p:nvSpPr>
          <p:cNvPr id="261125" name="Rectangle 3"/>
          <p:cNvSpPr>
            <a:spLocks noGrp="1" noChangeArrowheads="1"/>
          </p:cNvSpPr>
          <p:nvPr>
            <p:ph type="body" idx="1"/>
          </p:nvPr>
        </p:nvSpPr>
        <p:spPr>
          <a:noFill/>
        </p:spPr>
        <p:txBody>
          <a:bodyPr lIns="91380" tIns="45690" rIns="91380" bIns="45690"/>
          <a:lstStyle/>
          <a:p>
            <a:r>
              <a:rPr lang="en-US" sz="900" dirty="0"/>
              <a:t>This schematic diagram depicts the key components of the nicotine inhalation system. The nicotine inhaler consists of a two-piece plastic unit designed to deliver nicotine contained in individual cartridges. Each foil-sealed cartridge contains a porous plug impregnated with 10 mg of nicotine and 1 mg of menthol. Sharp spikes found on the interior of both mouthpiece components pierce the protective foil covering, allowing the release of nicotine vapor following inhalation.</a:t>
            </a:r>
          </a:p>
          <a:p>
            <a:endParaRPr lang="en-US" sz="900" dirty="0"/>
          </a:p>
          <a:p>
            <a:r>
              <a:rPr lang="en-US" altLang="en-US" sz="800" dirty="0"/>
              <a:t>Schneider NG, Olmstead RE, </a:t>
            </a:r>
            <a:r>
              <a:rPr lang="en-US" altLang="en-US" sz="800" dirty="0" err="1"/>
              <a:t>Franzon</a:t>
            </a:r>
            <a:r>
              <a:rPr lang="en-US" altLang="en-US" sz="800" dirty="0"/>
              <a:t> MA, </a:t>
            </a:r>
            <a:r>
              <a:rPr lang="en-US" altLang="en-US" sz="800" dirty="0" err="1"/>
              <a:t>Lunell</a:t>
            </a:r>
            <a:r>
              <a:rPr lang="en-US" altLang="en-US" sz="800" dirty="0"/>
              <a:t> E. (2001). The nicotine inhaler. Clinical pharmacokinetics and comparison with other nicotine treatments. </a:t>
            </a:r>
            <a:r>
              <a:rPr lang="en-US" altLang="en-US" sz="800" i="1" dirty="0" err="1"/>
              <a:t>Clin</a:t>
            </a:r>
            <a:r>
              <a:rPr lang="en-US" altLang="en-US" sz="800" i="1" dirty="0"/>
              <a:t> </a:t>
            </a:r>
            <a:r>
              <a:rPr lang="en-US" altLang="en-US" sz="800" i="1" dirty="0" err="1"/>
              <a:t>Pharmacokinet</a:t>
            </a:r>
            <a:r>
              <a:rPr lang="en-US" altLang="en-US" sz="800" dirty="0"/>
              <a:t> 40:661</a:t>
            </a:r>
            <a:r>
              <a:rPr lang="en-US" altLang="en-US" sz="800" dirty="0">
                <a:cs typeface="Arial" charset="0"/>
              </a:rPr>
              <a:t>–</a:t>
            </a:r>
            <a:r>
              <a:rPr lang="en-US" altLang="en-US" sz="800" dirty="0"/>
              <a:t>684.</a:t>
            </a:r>
            <a:endParaRPr lang="en-US" sz="800" dirty="0"/>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2146" name="Rectangle 7"/>
          <p:cNvSpPr>
            <a:spLocks noGrp="1" noChangeArrowheads="1"/>
          </p:cNvSpPr>
          <p:nvPr>
            <p:ph type="sldNum" sz="quarter" idx="5"/>
          </p:nvPr>
        </p:nvSpPr>
        <p:spPr>
          <a:noFill/>
        </p:spPr>
        <p:txBody>
          <a:bodyPr/>
          <a:lstStyle/>
          <a:p>
            <a:fld id="{E5BAF1CD-C758-409B-9968-9B9B7487117F}" type="slidenum">
              <a:rPr lang="en-US"/>
              <a:pPr/>
              <a:t>35</a:t>
            </a:fld>
            <a:endParaRPr lang="en-US"/>
          </a:p>
        </p:txBody>
      </p:sp>
      <p:sp>
        <p:nvSpPr>
          <p:cNvPr id="262147" name="Rectangle 7"/>
          <p:cNvSpPr txBox="1">
            <a:spLocks noGrp="1" noChangeArrowheads="1"/>
          </p:cNvSpPr>
          <p:nvPr/>
        </p:nvSpPr>
        <p:spPr bwMode="auto">
          <a:xfrm>
            <a:off x="3885903" y="8685893"/>
            <a:ext cx="2972097" cy="458107"/>
          </a:xfrm>
          <a:prstGeom prst="rect">
            <a:avLst/>
          </a:prstGeom>
          <a:noFill/>
          <a:ln w="9525">
            <a:noFill/>
            <a:miter lim="800000"/>
            <a:headEnd/>
            <a:tailEnd/>
          </a:ln>
        </p:spPr>
        <p:txBody>
          <a:bodyPr lIns="91380" tIns="45690" rIns="91380" bIns="45690" anchor="b"/>
          <a:lstStyle/>
          <a:p>
            <a:pPr algn="r" defTabSz="914485">
              <a:spcBef>
                <a:spcPct val="0"/>
              </a:spcBef>
            </a:pPr>
            <a:fld id="{DED2ECAB-FBFB-4E29-9D0F-314EA4B08C37}" type="slidenum">
              <a:rPr lang="en-US" sz="1100">
                <a:latin typeface="Tahoma" charset="0"/>
                <a:cs typeface="Arial" charset="0"/>
              </a:rPr>
              <a:pPr algn="r" defTabSz="914485">
                <a:spcBef>
                  <a:spcPct val="0"/>
                </a:spcBef>
              </a:pPr>
              <a:t>35</a:t>
            </a:fld>
            <a:endParaRPr lang="en-US" sz="1100" dirty="0">
              <a:latin typeface="Tahoma" charset="0"/>
              <a:cs typeface="Arial" charset="0"/>
            </a:endParaRPr>
          </a:p>
        </p:txBody>
      </p:sp>
      <p:sp>
        <p:nvSpPr>
          <p:cNvPr id="262148" name="Rectangle 2"/>
          <p:cNvSpPr>
            <a:spLocks noGrp="1" noRot="1" noChangeAspect="1" noChangeArrowheads="1" noTextEdit="1"/>
          </p:cNvSpPr>
          <p:nvPr>
            <p:ph type="sldImg"/>
          </p:nvPr>
        </p:nvSpPr>
        <p:spPr>
          <a:xfrm>
            <a:off x="1757661" y="684893"/>
            <a:ext cx="3332261" cy="2538488"/>
          </a:xfrm>
          <a:ln/>
        </p:spPr>
      </p:sp>
      <p:sp>
        <p:nvSpPr>
          <p:cNvPr id="262149" name="Rectangle 3"/>
          <p:cNvSpPr>
            <a:spLocks noGrp="1" noChangeArrowheads="1"/>
          </p:cNvSpPr>
          <p:nvPr>
            <p:ph type="body" idx="1"/>
          </p:nvPr>
        </p:nvSpPr>
        <p:spPr>
          <a:noFill/>
        </p:spPr>
        <p:txBody>
          <a:bodyPr lIns="90537" tIns="45268" rIns="90537" bIns="45268"/>
          <a:lstStyle/>
          <a:p>
            <a:pPr>
              <a:buFont typeface="Wingdings" pitchFamily="2" charset="2"/>
              <a:buNone/>
            </a:pPr>
            <a:r>
              <a:rPr lang="en-US" altLang="en-US" sz="900" b="1" dirty="0">
                <a:cs typeface="Arial" charset="0"/>
                <a:sym typeface="Webdings" pitchFamily="18" charset="2"/>
              </a:rPr>
              <a:t>♪</a:t>
            </a:r>
            <a:r>
              <a:rPr lang="en-US" sz="900" b="1" dirty="0">
                <a:sym typeface="Monotype Sorts" pitchFamily="2" charset="2"/>
              </a:rPr>
              <a:t> Note to instructor(s): </a:t>
            </a:r>
            <a:r>
              <a:rPr lang="en-US" sz="900" dirty="0">
                <a:solidFill>
                  <a:srgbClr val="000000"/>
                </a:solidFill>
                <a:cs typeface="Times New Roman" pitchFamily="18" charset="0"/>
              </a:rPr>
              <a:t>Demonstrate the use of inhaler with a placebo nicotine inhaler. Have each participant assemble and use a placebo inhaler unit.</a:t>
            </a:r>
          </a:p>
          <a:p>
            <a:pPr>
              <a:buFont typeface="Wingdings" pitchFamily="2" charset="2"/>
              <a:buNone/>
            </a:pPr>
            <a:endParaRPr lang="en-US" sz="900" dirty="0">
              <a:solidFill>
                <a:srgbClr val="000000"/>
              </a:solidFill>
              <a:cs typeface="Times New Roman" pitchFamily="18" charset="0"/>
            </a:endParaRPr>
          </a:p>
          <a:p>
            <a:r>
              <a:rPr lang="en-US" altLang="en-US" sz="900" b="1" dirty="0">
                <a:cs typeface="Arial" charset="0"/>
                <a:sym typeface="Webdings" pitchFamily="18" charset="2"/>
              </a:rPr>
              <a:t>♪</a:t>
            </a:r>
            <a:r>
              <a:rPr lang="en-US" sz="900" b="1" dirty="0">
                <a:sym typeface="Monotype Sorts" pitchFamily="2" charset="2"/>
              </a:rPr>
              <a:t> Note to instructor(s): </a:t>
            </a:r>
            <a:r>
              <a:rPr lang="en-US" sz="900" dirty="0">
                <a:solidFill>
                  <a:srgbClr val="000000"/>
                </a:solidFill>
                <a:cs typeface="Times New Roman" pitchFamily="18" charset="0"/>
                <a:sym typeface="Monotype Sorts" pitchFamily="2" charset="2"/>
              </a:rPr>
              <a:t>The manufacturer has developed a short (1:39 min) video clip d</a:t>
            </a:r>
            <a:r>
              <a:rPr lang="en-US" sz="900" dirty="0">
                <a:solidFill>
                  <a:srgbClr val="000000"/>
                </a:solidFill>
                <a:cs typeface="Times New Roman" pitchFamily="18" charset="0"/>
              </a:rPr>
              <a:t>emonstrating proper use of the nicotine inhaler.  The video clip can be accessed at the  following link: http://www.nicotrol.com/nicotrol_demo.html</a:t>
            </a:r>
          </a:p>
          <a:p>
            <a:endParaRPr lang="en-US" sz="900" b="1" dirty="0">
              <a:solidFill>
                <a:srgbClr val="000000"/>
              </a:solidFill>
              <a:cs typeface="Times New Roman" pitchFamily="18" charset="0"/>
            </a:endParaRPr>
          </a:p>
          <a:p>
            <a:r>
              <a:rPr lang="en-US" sz="900" b="1" dirty="0">
                <a:solidFill>
                  <a:srgbClr val="000000"/>
                </a:solidFill>
                <a:cs typeface="Times New Roman" pitchFamily="18" charset="0"/>
              </a:rPr>
              <a:t>Nicotine inhaler: Directions for use</a:t>
            </a:r>
            <a:endParaRPr lang="en-US" sz="900" dirty="0">
              <a:cs typeface="Times New Roman" pitchFamily="18" charset="0"/>
            </a:endParaRPr>
          </a:p>
          <a:p>
            <a:pPr marL="309333" lvl="1" indent="-102110">
              <a:buFontTx/>
              <a:buChar char="•"/>
            </a:pPr>
            <a:r>
              <a:rPr lang="en-US" sz="900" dirty="0">
                <a:solidFill>
                  <a:srgbClr val="000000"/>
                </a:solidFill>
                <a:cs typeface="Times New Roman" pitchFamily="18" charset="0"/>
              </a:rPr>
              <a:t>Align the marks on the mouthpiece.</a:t>
            </a:r>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3170" name="Rectangle 7"/>
          <p:cNvSpPr>
            <a:spLocks noGrp="1" noChangeArrowheads="1"/>
          </p:cNvSpPr>
          <p:nvPr>
            <p:ph type="sldNum" sz="quarter" idx="5"/>
          </p:nvPr>
        </p:nvSpPr>
        <p:spPr>
          <a:noFill/>
        </p:spPr>
        <p:txBody>
          <a:bodyPr/>
          <a:lstStyle/>
          <a:p>
            <a:fld id="{5E145318-6593-404D-B0D7-F76C5256B7EA}" type="slidenum">
              <a:rPr lang="en-US"/>
              <a:pPr/>
              <a:t>36</a:t>
            </a:fld>
            <a:endParaRPr lang="en-US"/>
          </a:p>
        </p:txBody>
      </p:sp>
      <p:sp>
        <p:nvSpPr>
          <p:cNvPr id="263171" name="Rectangle 7"/>
          <p:cNvSpPr txBox="1">
            <a:spLocks noGrp="1" noChangeArrowheads="1"/>
          </p:cNvSpPr>
          <p:nvPr/>
        </p:nvSpPr>
        <p:spPr bwMode="auto">
          <a:xfrm>
            <a:off x="3885903" y="8685893"/>
            <a:ext cx="2972097" cy="458107"/>
          </a:xfrm>
          <a:prstGeom prst="rect">
            <a:avLst/>
          </a:prstGeom>
          <a:noFill/>
          <a:ln w="9525">
            <a:noFill/>
            <a:miter lim="800000"/>
            <a:headEnd/>
            <a:tailEnd/>
          </a:ln>
        </p:spPr>
        <p:txBody>
          <a:bodyPr lIns="91380" tIns="45690" rIns="91380" bIns="45690" anchor="b"/>
          <a:lstStyle/>
          <a:p>
            <a:pPr algn="r" defTabSz="914485">
              <a:spcBef>
                <a:spcPct val="0"/>
              </a:spcBef>
            </a:pPr>
            <a:fld id="{18031E05-C5FD-4BD7-AA47-5DF1154B20F0}" type="slidenum">
              <a:rPr lang="en-US" sz="1100">
                <a:latin typeface="Tahoma" charset="0"/>
                <a:cs typeface="Arial" charset="0"/>
              </a:rPr>
              <a:pPr algn="r" defTabSz="914485">
                <a:spcBef>
                  <a:spcPct val="0"/>
                </a:spcBef>
              </a:pPr>
              <a:t>36</a:t>
            </a:fld>
            <a:endParaRPr lang="en-US" sz="1100" dirty="0">
              <a:latin typeface="Tahoma" charset="0"/>
              <a:cs typeface="Arial" charset="0"/>
            </a:endParaRPr>
          </a:p>
        </p:txBody>
      </p:sp>
      <p:sp>
        <p:nvSpPr>
          <p:cNvPr id="263172" name="Rectangle 2"/>
          <p:cNvSpPr>
            <a:spLocks noGrp="1" noRot="1" noChangeAspect="1" noChangeArrowheads="1" noTextEdit="1"/>
          </p:cNvSpPr>
          <p:nvPr>
            <p:ph type="sldImg"/>
          </p:nvPr>
        </p:nvSpPr>
        <p:spPr>
          <a:xfrm>
            <a:off x="1757661" y="684893"/>
            <a:ext cx="3332261" cy="2538488"/>
          </a:xfrm>
          <a:ln/>
        </p:spPr>
      </p:sp>
      <p:sp>
        <p:nvSpPr>
          <p:cNvPr id="263173" name="Rectangle 3"/>
          <p:cNvSpPr>
            <a:spLocks noGrp="1" noChangeArrowheads="1"/>
          </p:cNvSpPr>
          <p:nvPr>
            <p:ph type="body" idx="1"/>
          </p:nvPr>
        </p:nvSpPr>
        <p:spPr>
          <a:noFill/>
        </p:spPr>
        <p:txBody>
          <a:bodyPr lIns="90537" tIns="45268" rIns="90537" bIns="45268"/>
          <a:lstStyle/>
          <a:p>
            <a:r>
              <a:rPr lang="en-US" sz="900" b="1" dirty="0">
                <a:solidFill>
                  <a:srgbClr val="000000"/>
                </a:solidFill>
                <a:cs typeface="Times New Roman" pitchFamily="18" charset="0"/>
              </a:rPr>
              <a:t>Nicotine inhaler: Directions for use (cont’d)</a:t>
            </a:r>
            <a:endParaRPr lang="en-US" sz="900" dirty="0">
              <a:cs typeface="Times New Roman" pitchFamily="18" charset="0"/>
            </a:endParaRPr>
          </a:p>
          <a:p>
            <a:pPr marL="309333" lvl="1" indent="-102110">
              <a:buFontTx/>
              <a:buChar char="•"/>
            </a:pPr>
            <a:r>
              <a:rPr lang="en-US" sz="900" dirty="0">
                <a:solidFill>
                  <a:srgbClr val="000000"/>
                </a:solidFill>
                <a:cs typeface="Times New Roman" pitchFamily="18" charset="0"/>
              </a:rPr>
              <a:t>Pull and separate the mouthpiece into two parts.</a:t>
            </a:r>
          </a:p>
          <a:p>
            <a:endParaRPr lang="en-US" sz="900" dirty="0">
              <a:solidFill>
                <a:srgbClr val="000000"/>
              </a:solidFill>
              <a:cs typeface="Times New Roman" pitchFamily="18" charset="0"/>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4194" name="Rectangle 7"/>
          <p:cNvSpPr>
            <a:spLocks noGrp="1" noChangeArrowheads="1"/>
          </p:cNvSpPr>
          <p:nvPr>
            <p:ph type="sldNum" sz="quarter" idx="5"/>
          </p:nvPr>
        </p:nvSpPr>
        <p:spPr>
          <a:noFill/>
        </p:spPr>
        <p:txBody>
          <a:bodyPr/>
          <a:lstStyle/>
          <a:p>
            <a:fld id="{052866E2-C3D5-42F3-AF71-717E3040B46A}" type="slidenum">
              <a:rPr lang="en-US"/>
              <a:pPr/>
              <a:t>37</a:t>
            </a:fld>
            <a:endParaRPr lang="en-US"/>
          </a:p>
        </p:txBody>
      </p:sp>
      <p:sp>
        <p:nvSpPr>
          <p:cNvPr id="264195" name="Rectangle 7"/>
          <p:cNvSpPr txBox="1">
            <a:spLocks noGrp="1" noChangeArrowheads="1"/>
          </p:cNvSpPr>
          <p:nvPr/>
        </p:nvSpPr>
        <p:spPr bwMode="auto">
          <a:xfrm>
            <a:off x="3885903" y="8685893"/>
            <a:ext cx="2972097" cy="458107"/>
          </a:xfrm>
          <a:prstGeom prst="rect">
            <a:avLst/>
          </a:prstGeom>
          <a:noFill/>
          <a:ln w="9525">
            <a:noFill/>
            <a:miter lim="800000"/>
            <a:headEnd/>
            <a:tailEnd/>
          </a:ln>
        </p:spPr>
        <p:txBody>
          <a:bodyPr lIns="91380" tIns="45690" rIns="91380" bIns="45690" anchor="b"/>
          <a:lstStyle/>
          <a:p>
            <a:pPr algn="r" defTabSz="914485">
              <a:spcBef>
                <a:spcPct val="0"/>
              </a:spcBef>
            </a:pPr>
            <a:fld id="{FBA42764-68A6-4926-B47D-EA229D1ACD64}" type="slidenum">
              <a:rPr lang="en-US" sz="1100">
                <a:latin typeface="Tahoma" charset="0"/>
                <a:cs typeface="Arial" charset="0"/>
              </a:rPr>
              <a:pPr algn="r" defTabSz="914485">
                <a:spcBef>
                  <a:spcPct val="0"/>
                </a:spcBef>
              </a:pPr>
              <a:t>37</a:t>
            </a:fld>
            <a:endParaRPr lang="en-US" sz="1100" dirty="0">
              <a:latin typeface="Tahoma" charset="0"/>
              <a:cs typeface="Arial" charset="0"/>
            </a:endParaRPr>
          </a:p>
        </p:txBody>
      </p:sp>
      <p:sp>
        <p:nvSpPr>
          <p:cNvPr id="264196" name="Rectangle 2"/>
          <p:cNvSpPr>
            <a:spLocks noGrp="1" noRot="1" noChangeAspect="1" noChangeArrowheads="1" noTextEdit="1"/>
          </p:cNvSpPr>
          <p:nvPr>
            <p:ph type="sldImg"/>
          </p:nvPr>
        </p:nvSpPr>
        <p:spPr>
          <a:xfrm>
            <a:off x="1731963" y="684213"/>
            <a:ext cx="3382962" cy="2538412"/>
          </a:xfrm>
          <a:ln/>
        </p:spPr>
      </p:sp>
      <p:sp>
        <p:nvSpPr>
          <p:cNvPr id="264197" name="Rectangle 3"/>
          <p:cNvSpPr>
            <a:spLocks noGrp="1" noChangeArrowheads="1"/>
          </p:cNvSpPr>
          <p:nvPr>
            <p:ph type="body" idx="1"/>
          </p:nvPr>
        </p:nvSpPr>
        <p:spPr>
          <a:noFill/>
        </p:spPr>
        <p:txBody>
          <a:bodyPr lIns="90537" tIns="45268" rIns="90537" bIns="45268"/>
          <a:lstStyle/>
          <a:p>
            <a:r>
              <a:rPr lang="en-US" sz="900" b="1" dirty="0">
                <a:solidFill>
                  <a:srgbClr val="000000"/>
                </a:solidFill>
                <a:cs typeface="Times New Roman" pitchFamily="18" charset="0"/>
              </a:rPr>
              <a:t>Nicotine inhaler: Directions for use (cont’d)</a:t>
            </a:r>
            <a:endParaRPr lang="en-US" sz="900" dirty="0">
              <a:cs typeface="Times New Roman" pitchFamily="18" charset="0"/>
            </a:endParaRPr>
          </a:p>
          <a:p>
            <a:pPr marL="309333" lvl="1" indent="-102110">
              <a:buFontTx/>
              <a:buChar char="•"/>
            </a:pPr>
            <a:r>
              <a:rPr lang="en-US" sz="900" dirty="0">
                <a:solidFill>
                  <a:srgbClr val="000000"/>
                </a:solidFill>
                <a:cs typeface="Times New Roman" pitchFamily="18" charset="0"/>
              </a:rPr>
              <a:t>Press the nicotine-containing cartridge firmly into the bottom of the mouthpiece until the seal breaks.</a:t>
            </a:r>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5218" name="Rectangle 7"/>
          <p:cNvSpPr>
            <a:spLocks noGrp="1" noChangeArrowheads="1"/>
          </p:cNvSpPr>
          <p:nvPr>
            <p:ph type="sldNum" sz="quarter" idx="5"/>
          </p:nvPr>
        </p:nvSpPr>
        <p:spPr>
          <a:noFill/>
        </p:spPr>
        <p:txBody>
          <a:bodyPr/>
          <a:lstStyle/>
          <a:p>
            <a:fld id="{189D5961-47A3-4680-92EE-7D35163B02AF}" type="slidenum">
              <a:rPr lang="en-US"/>
              <a:pPr/>
              <a:t>38</a:t>
            </a:fld>
            <a:endParaRPr lang="en-US"/>
          </a:p>
        </p:txBody>
      </p:sp>
      <p:sp>
        <p:nvSpPr>
          <p:cNvPr id="265219" name="Rectangle 7"/>
          <p:cNvSpPr txBox="1">
            <a:spLocks noGrp="1" noChangeArrowheads="1"/>
          </p:cNvSpPr>
          <p:nvPr/>
        </p:nvSpPr>
        <p:spPr bwMode="auto">
          <a:xfrm>
            <a:off x="3885903" y="8685893"/>
            <a:ext cx="2972097" cy="458107"/>
          </a:xfrm>
          <a:prstGeom prst="rect">
            <a:avLst/>
          </a:prstGeom>
          <a:noFill/>
          <a:ln w="9525">
            <a:noFill/>
            <a:miter lim="800000"/>
            <a:headEnd/>
            <a:tailEnd/>
          </a:ln>
        </p:spPr>
        <p:txBody>
          <a:bodyPr lIns="91380" tIns="45690" rIns="91380" bIns="45690" anchor="b"/>
          <a:lstStyle/>
          <a:p>
            <a:pPr algn="r" defTabSz="914485">
              <a:spcBef>
                <a:spcPct val="0"/>
              </a:spcBef>
            </a:pPr>
            <a:fld id="{AC0419A7-556D-4928-97A5-F360A9FEB7D9}" type="slidenum">
              <a:rPr lang="en-US" sz="1100">
                <a:latin typeface="Tahoma" charset="0"/>
                <a:cs typeface="Arial" charset="0"/>
              </a:rPr>
              <a:pPr algn="r" defTabSz="914485">
                <a:spcBef>
                  <a:spcPct val="0"/>
                </a:spcBef>
              </a:pPr>
              <a:t>38</a:t>
            </a:fld>
            <a:endParaRPr lang="en-US" sz="1100" dirty="0">
              <a:latin typeface="Tahoma" charset="0"/>
              <a:cs typeface="Arial" charset="0"/>
            </a:endParaRPr>
          </a:p>
        </p:txBody>
      </p:sp>
      <p:sp>
        <p:nvSpPr>
          <p:cNvPr id="265220" name="Rectangle 2"/>
          <p:cNvSpPr>
            <a:spLocks noGrp="1" noRot="1" noChangeAspect="1" noChangeArrowheads="1" noTextEdit="1"/>
          </p:cNvSpPr>
          <p:nvPr>
            <p:ph type="sldImg"/>
          </p:nvPr>
        </p:nvSpPr>
        <p:spPr>
          <a:xfrm>
            <a:off x="1757661" y="684893"/>
            <a:ext cx="3332261" cy="2538488"/>
          </a:xfrm>
          <a:ln/>
        </p:spPr>
      </p:sp>
      <p:sp>
        <p:nvSpPr>
          <p:cNvPr id="265221" name="Rectangle 3"/>
          <p:cNvSpPr>
            <a:spLocks noGrp="1" noChangeArrowheads="1"/>
          </p:cNvSpPr>
          <p:nvPr>
            <p:ph type="body" idx="1"/>
          </p:nvPr>
        </p:nvSpPr>
        <p:spPr>
          <a:solidFill>
            <a:schemeClr val="bg1"/>
          </a:solidFill>
        </p:spPr>
        <p:txBody>
          <a:bodyPr lIns="90537" tIns="45268" rIns="90537" bIns="45268"/>
          <a:lstStyle/>
          <a:p>
            <a:r>
              <a:rPr lang="en-US" sz="900" b="1" dirty="0">
                <a:solidFill>
                  <a:srgbClr val="000000"/>
                </a:solidFill>
                <a:cs typeface="Times New Roman" pitchFamily="18" charset="0"/>
              </a:rPr>
              <a:t>Nicotine inhaler: Directions for use (cont’d)</a:t>
            </a:r>
            <a:endParaRPr lang="en-US" sz="900" dirty="0">
              <a:cs typeface="Times New Roman" pitchFamily="18" charset="0"/>
            </a:endParaRPr>
          </a:p>
          <a:p>
            <a:pPr marL="309333" lvl="1" indent="-102110">
              <a:buFontTx/>
              <a:buChar char="•"/>
            </a:pPr>
            <a:r>
              <a:rPr lang="en-US" sz="900" dirty="0">
                <a:solidFill>
                  <a:srgbClr val="000000"/>
                </a:solidFill>
                <a:cs typeface="Times New Roman" pitchFamily="18" charset="0"/>
              </a:rPr>
              <a:t>When inhaled or puffed through the mouthpiece, nicotine turns into a vapor that is absorbed across the </a:t>
            </a:r>
            <a:r>
              <a:rPr lang="en-US" sz="900" dirty="0" err="1">
                <a:solidFill>
                  <a:srgbClr val="000000"/>
                </a:solidFill>
                <a:cs typeface="Times New Roman" pitchFamily="18" charset="0"/>
              </a:rPr>
              <a:t>oropharyngeal</a:t>
            </a:r>
            <a:r>
              <a:rPr lang="en-US" sz="900" dirty="0">
                <a:solidFill>
                  <a:srgbClr val="000000"/>
                </a:solidFill>
                <a:cs typeface="Times New Roman" pitchFamily="18" charset="0"/>
              </a:rPr>
              <a:t> mucosa.</a:t>
            </a:r>
          </a:p>
          <a:p>
            <a:pPr marL="309333" lvl="1" indent="-102110">
              <a:buFontTx/>
              <a:buChar char="•"/>
            </a:pPr>
            <a:r>
              <a:rPr lang="en-US" sz="900" dirty="0">
                <a:solidFill>
                  <a:srgbClr val="000000"/>
                </a:solidFill>
                <a:cs typeface="Times New Roman" pitchFamily="18" charset="0"/>
              </a:rPr>
              <a:t>Inhale into the back of throat or puff in short breaths. </a:t>
            </a:r>
          </a:p>
          <a:p>
            <a:endParaRPr lang="en-US" sz="900" b="1" dirty="0">
              <a:solidFill>
                <a:srgbClr val="000000"/>
              </a:solidFill>
              <a:cs typeface="Times New Roman" pitchFamily="18" charset="0"/>
            </a:endParaRPr>
          </a:p>
          <a:p>
            <a:r>
              <a:rPr lang="en-US" altLang="en-US" sz="900" b="1" dirty="0">
                <a:cs typeface="Arial" charset="0"/>
                <a:sym typeface="Webdings" pitchFamily="18" charset="2"/>
              </a:rPr>
              <a:t>♪</a:t>
            </a:r>
            <a:r>
              <a:rPr lang="en-US" sz="900" b="1" dirty="0">
                <a:sym typeface="Monotype Sorts" pitchFamily="2" charset="2"/>
              </a:rPr>
              <a:t> Note to instructor(s): </a:t>
            </a:r>
            <a:r>
              <a:rPr lang="en-US" sz="900" dirty="0">
                <a:solidFill>
                  <a:srgbClr val="000000"/>
                </a:solidFill>
                <a:cs typeface="Times New Roman" pitchFamily="18" charset="0"/>
              </a:rPr>
              <a:t>Patients should be instructed </a:t>
            </a:r>
            <a:r>
              <a:rPr lang="en-US" sz="900" i="1" dirty="0">
                <a:solidFill>
                  <a:srgbClr val="000000"/>
                </a:solidFill>
                <a:cs typeface="Times New Roman" pitchFamily="18" charset="0"/>
              </a:rPr>
              <a:t>not</a:t>
            </a:r>
            <a:r>
              <a:rPr lang="en-US" sz="900" dirty="0">
                <a:solidFill>
                  <a:srgbClr val="000000"/>
                </a:solidFill>
                <a:cs typeface="Times New Roman" pitchFamily="18" charset="0"/>
              </a:rPr>
              <a:t> to inhale into the lungs (like a cigarette) but to puff as if lighting a pipe. Deep inhalation into the lungs increases the delivery of nicotine and increases the incidence of adverse effects.</a:t>
            </a:r>
          </a:p>
          <a:p>
            <a:endParaRPr lang="en-US" sz="900" dirty="0">
              <a:cs typeface="Times New Roman" pitchFamily="18" charset="0"/>
            </a:endParaRPr>
          </a:p>
          <a:p>
            <a:pPr marL="309333" lvl="1" indent="-102110">
              <a:buFontTx/>
              <a:buChar char="•"/>
            </a:pPr>
            <a:r>
              <a:rPr lang="en-US" sz="900" dirty="0">
                <a:solidFill>
                  <a:srgbClr val="000000"/>
                </a:solidFill>
                <a:cs typeface="Times New Roman" pitchFamily="18" charset="0"/>
              </a:rPr>
              <a:t>Nicotine in the cartridges is depleted after about 20 minutes of active puffing:</a:t>
            </a:r>
          </a:p>
          <a:p>
            <a:pPr marL="618666" lvl="2" indent="-102110">
              <a:buFontTx/>
              <a:buChar char="•"/>
            </a:pPr>
            <a:r>
              <a:rPr lang="en-US" sz="900" dirty="0">
                <a:solidFill>
                  <a:srgbClr val="000000"/>
                </a:solidFill>
                <a:cs typeface="Times New Roman" pitchFamily="18" charset="0"/>
              </a:rPr>
              <a:t>The 20-minute supply is not necessarily meant to be used at one time.</a:t>
            </a:r>
          </a:p>
          <a:p>
            <a:pPr marL="618666" lvl="2" indent="-102110">
              <a:buFontTx/>
              <a:buChar char="•"/>
            </a:pPr>
            <a:r>
              <a:rPr lang="en-US" sz="900" dirty="0">
                <a:solidFill>
                  <a:srgbClr val="000000"/>
                </a:solidFill>
                <a:cs typeface="Times New Roman" pitchFamily="18" charset="0"/>
              </a:rPr>
              <a:t>Patients can use the inhaler for just a few minutes, put it down, and then pick it up later and use it again for a total of 20 minutes of </a:t>
            </a:r>
            <a:r>
              <a:rPr lang="en-US" sz="900" dirty="0">
                <a:cs typeface="Times New Roman" pitchFamily="18" charset="0"/>
              </a:rPr>
              <a:t>active puffing per cartridge (~ 80 puffs).</a:t>
            </a:r>
          </a:p>
          <a:p>
            <a:pPr marL="618666" lvl="2" indent="-102110">
              <a:buFontTx/>
              <a:buChar char="•"/>
            </a:pPr>
            <a:r>
              <a:rPr lang="en-US" sz="900" dirty="0">
                <a:solidFill>
                  <a:srgbClr val="000000"/>
                </a:solidFill>
                <a:cs typeface="Times New Roman" pitchFamily="18" charset="0"/>
              </a:rPr>
              <a:t>An open cartridge retains potency for 24 hours. Once opened, each cartridge, whether fully used or not, should be replaced after 24 hours.</a:t>
            </a:r>
          </a:p>
          <a:p>
            <a:pPr marL="309333" lvl="1" indent="-102110">
              <a:buFontTx/>
              <a:buChar char="•"/>
            </a:pPr>
            <a:r>
              <a:rPr lang="en-US" sz="900" dirty="0"/>
              <a:t>The mouthpiece is reusable and should be cleaned regularly with a mild detergent and water.</a:t>
            </a:r>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42" name="Rectangle 7"/>
          <p:cNvSpPr>
            <a:spLocks noGrp="1" noChangeArrowheads="1"/>
          </p:cNvSpPr>
          <p:nvPr>
            <p:ph type="sldNum" sz="quarter" idx="5"/>
          </p:nvPr>
        </p:nvSpPr>
        <p:spPr>
          <a:noFill/>
        </p:spPr>
        <p:txBody>
          <a:bodyPr/>
          <a:lstStyle/>
          <a:p>
            <a:fld id="{B81E7333-7B29-43E7-9286-7B6CCF203574}" type="slidenum">
              <a:rPr lang="en-US"/>
              <a:pPr/>
              <a:t>39</a:t>
            </a:fld>
            <a:endParaRPr lang="en-US"/>
          </a:p>
        </p:txBody>
      </p:sp>
      <p:sp>
        <p:nvSpPr>
          <p:cNvPr id="266243" name="Rectangle 7"/>
          <p:cNvSpPr txBox="1">
            <a:spLocks noGrp="1" noChangeArrowheads="1"/>
          </p:cNvSpPr>
          <p:nvPr/>
        </p:nvSpPr>
        <p:spPr bwMode="auto">
          <a:xfrm>
            <a:off x="3885903" y="8685893"/>
            <a:ext cx="2972097" cy="458107"/>
          </a:xfrm>
          <a:prstGeom prst="rect">
            <a:avLst/>
          </a:prstGeom>
          <a:noFill/>
          <a:ln w="9525">
            <a:noFill/>
            <a:miter lim="800000"/>
            <a:headEnd/>
            <a:tailEnd/>
          </a:ln>
        </p:spPr>
        <p:txBody>
          <a:bodyPr lIns="91380" tIns="45690" rIns="91380" bIns="45690" anchor="b"/>
          <a:lstStyle/>
          <a:p>
            <a:pPr algn="r" defTabSz="914485">
              <a:spcBef>
                <a:spcPct val="0"/>
              </a:spcBef>
            </a:pPr>
            <a:fld id="{305675A1-F0EF-4757-9286-AEB35FDDA261}" type="slidenum">
              <a:rPr lang="en-US" sz="1100">
                <a:latin typeface="Tahoma" charset="0"/>
                <a:cs typeface="Arial" charset="0"/>
              </a:rPr>
              <a:pPr algn="r" defTabSz="914485">
                <a:spcBef>
                  <a:spcPct val="0"/>
                </a:spcBef>
              </a:pPr>
              <a:t>39</a:t>
            </a:fld>
            <a:endParaRPr lang="en-US" sz="1100" dirty="0">
              <a:latin typeface="Tahoma" charset="0"/>
              <a:cs typeface="Arial" charset="0"/>
            </a:endParaRPr>
          </a:p>
        </p:txBody>
      </p:sp>
      <p:sp>
        <p:nvSpPr>
          <p:cNvPr id="266244" name="Rectangle 2"/>
          <p:cNvSpPr>
            <a:spLocks noGrp="1" noRot="1" noChangeAspect="1" noChangeArrowheads="1" noTextEdit="1"/>
          </p:cNvSpPr>
          <p:nvPr>
            <p:ph type="sldImg"/>
          </p:nvPr>
        </p:nvSpPr>
        <p:spPr>
          <a:xfrm>
            <a:off x="1757661" y="684893"/>
            <a:ext cx="3332261" cy="2538488"/>
          </a:xfrm>
          <a:ln/>
        </p:spPr>
      </p:sp>
      <p:sp>
        <p:nvSpPr>
          <p:cNvPr id="266245" name="Rectangle 3"/>
          <p:cNvSpPr>
            <a:spLocks noGrp="1" noChangeArrowheads="1"/>
          </p:cNvSpPr>
          <p:nvPr>
            <p:ph type="body" idx="1"/>
          </p:nvPr>
        </p:nvSpPr>
        <p:spPr>
          <a:xfrm>
            <a:off x="526852" y="3395739"/>
            <a:ext cx="5737325" cy="5084536"/>
          </a:xfrm>
          <a:noFill/>
        </p:spPr>
        <p:txBody>
          <a:bodyPr lIns="90537" tIns="45268" rIns="90537" bIns="45268"/>
          <a:lstStyle/>
          <a:p>
            <a:r>
              <a:rPr lang="en-US" sz="900" dirty="0">
                <a:solidFill>
                  <a:srgbClr val="000000"/>
                </a:solidFill>
                <a:cs typeface="Times New Roman" pitchFamily="18" charset="0"/>
              </a:rPr>
              <a:t>When initiating treatment, local irritation of the mouth or throat (40%), cough (32%), headache (26%), rhinitis (23%) and dyspepsia (18%) may occur. </a:t>
            </a:r>
            <a:r>
              <a:rPr lang="en-US" sz="900" dirty="0">
                <a:cs typeface="Times New Roman" pitchFamily="18" charset="0"/>
              </a:rPr>
              <a:t>The majority of patients rated cough and mouth and throat irritation symptoms as mild, decreasing with continued use</a:t>
            </a:r>
            <a:r>
              <a:rPr lang="en-US" sz="900" dirty="0">
                <a:solidFill>
                  <a:srgbClr val="000000"/>
                </a:solidFill>
                <a:cs typeface="Times New Roman" pitchFamily="18" charset="0"/>
              </a:rPr>
              <a:t> (Fiore et al., 2008; Pfizer, 2005). </a:t>
            </a:r>
          </a:p>
          <a:p>
            <a:endParaRPr lang="en-US" sz="900" dirty="0">
              <a:solidFill>
                <a:srgbClr val="000000"/>
              </a:solidFill>
              <a:cs typeface="Times New Roman" pitchFamily="18" charset="0"/>
            </a:endParaRPr>
          </a:p>
          <a:p>
            <a:r>
              <a:rPr lang="en-US" sz="900" dirty="0">
                <a:solidFill>
                  <a:srgbClr val="000000"/>
                </a:solidFill>
                <a:cs typeface="Times New Roman" pitchFamily="18" charset="0"/>
              </a:rPr>
              <a:t>Other less common adverse effects include taste disturbances, nausea, diarrhea, and hiccups (Pfizer, 2005). </a:t>
            </a:r>
            <a:endParaRPr lang="en-US" sz="900" dirty="0">
              <a:cs typeface="Times New Roman" pitchFamily="18" charset="0"/>
            </a:endParaRPr>
          </a:p>
          <a:p>
            <a:endParaRPr lang="en-US" sz="900" dirty="0">
              <a:solidFill>
                <a:srgbClr val="000000"/>
              </a:solidFill>
              <a:cs typeface="Times New Roman" pitchFamily="18" charset="0"/>
            </a:endParaRPr>
          </a:p>
          <a:p>
            <a:r>
              <a:rPr lang="en-US" sz="800" dirty="0"/>
              <a:t>Fiore MC, </a:t>
            </a:r>
            <a:r>
              <a:rPr lang="en-US" sz="800" dirty="0" err="1"/>
              <a:t>Jaén</a:t>
            </a:r>
            <a:r>
              <a:rPr lang="en-US" sz="800" dirty="0"/>
              <a:t> CR, Baker TB, et al. (2008). </a:t>
            </a:r>
            <a:r>
              <a:rPr lang="en-US" sz="800" i="1" dirty="0"/>
              <a:t>Treating Tobacco Use and Dependence: 2008 Update. Clinical Practice Guideline.</a:t>
            </a:r>
            <a:r>
              <a:rPr lang="en-US" sz="800" dirty="0"/>
              <a:t> Rockville, MD: U.S. Department of Health and Human Services. Public Health Service.</a:t>
            </a:r>
          </a:p>
          <a:p>
            <a:r>
              <a:rPr lang="en-US" altLang="en-US" sz="800" dirty="0"/>
              <a:t>Pfizer Consumer Healthcare. (2005, February). </a:t>
            </a:r>
            <a:r>
              <a:rPr lang="en-US" altLang="en-US" sz="800" dirty="0" err="1"/>
              <a:t>Nicotrol</a:t>
            </a:r>
            <a:r>
              <a:rPr lang="en-US" altLang="en-US" sz="800" dirty="0"/>
              <a:t> Inhaler Package Insert. Morris Plains, NJ.</a:t>
            </a:r>
          </a:p>
          <a:p>
            <a:endParaRPr lang="en-US" altLang="en-US" sz="800"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0402" name="Rectangle 7"/>
          <p:cNvSpPr>
            <a:spLocks noGrp="1" noChangeArrowheads="1"/>
          </p:cNvSpPr>
          <p:nvPr>
            <p:ph type="sldNum" sz="quarter" idx="5"/>
          </p:nvPr>
        </p:nvSpPr>
        <p:spPr>
          <a:noFill/>
        </p:spPr>
        <p:txBody>
          <a:bodyPr/>
          <a:lstStyle/>
          <a:p>
            <a:fld id="{B1471E6B-6450-4FDC-9261-912B12904529}" type="slidenum">
              <a:rPr lang="en-US"/>
              <a:pPr/>
              <a:t>4</a:t>
            </a:fld>
            <a:endParaRPr lang="en-US"/>
          </a:p>
        </p:txBody>
      </p:sp>
      <p:sp>
        <p:nvSpPr>
          <p:cNvPr id="230403" name="Rectangle 7"/>
          <p:cNvSpPr txBox="1">
            <a:spLocks noGrp="1" noChangeArrowheads="1"/>
          </p:cNvSpPr>
          <p:nvPr/>
        </p:nvSpPr>
        <p:spPr bwMode="auto">
          <a:xfrm>
            <a:off x="3885903" y="8685893"/>
            <a:ext cx="2972097" cy="458107"/>
          </a:xfrm>
          <a:prstGeom prst="rect">
            <a:avLst/>
          </a:prstGeom>
          <a:noFill/>
          <a:ln w="9525">
            <a:noFill/>
            <a:miter lim="800000"/>
            <a:headEnd/>
            <a:tailEnd/>
          </a:ln>
        </p:spPr>
        <p:txBody>
          <a:bodyPr lIns="91380" tIns="45690" rIns="91380" bIns="45690" anchor="b"/>
          <a:lstStyle/>
          <a:p>
            <a:pPr algn="r" defTabSz="914485">
              <a:spcBef>
                <a:spcPct val="0"/>
              </a:spcBef>
            </a:pPr>
            <a:fld id="{05C47A94-D30C-4FD8-966E-BC1665339397}" type="slidenum">
              <a:rPr lang="en-US" sz="1100">
                <a:latin typeface="Tahoma" charset="0"/>
                <a:cs typeface="Arial" charset="0"/>
              </a:rPr>
              <a:pPr algn="r" defTabSz="914485">
                <a:spcBef>
                  <a:spcPct val="0"/>
                </a:spcBef>
              </a:pPr>
              <a:t>4</a:t>
            </a:fld>
            <a:endParaRPr lang="en-US" sz="1100" dirty="0">
              <a:latin typeface="Tahoma" charset="0"/>
              <a:cs typeface="Arial" charset="0"/>
            </a:endParaRPr>
          </a:p>
        </p:txBody>
      </p:sp>
      <p:sp>
        <p:nvSpPr>
          <p:cNvPr id="230404" name="Rectangle 2"/>
          <p:cNvSpPr>
            <a:spLocks noGrp="1" noRot="1" noChangeAspect="1" noChangeArrowheads="1" noTextEdit="1"/>
          </p:cNvSpPr>
          <p:nvPr>
            <p:ph type="sldImg"/>
          </p:nvPr>
        </p:nvSpPr>
        <p:spPr>
          <a:xfrm>
            <a:off x="1757661" y="684893"/>
            <a:ext cx="3332261" cy="2538488"/>
          </a:xfrm>
          <a:ln/>
        </p:spPr>
      </p:sp>
      <p:sp>
        <p:nvSpPr>
          <p:cNvPr id="230405" name="Rectangle 3"/>
          <p:cNvSpPr>
            <a:spLocks noGrp="1" noChangeArrowheads="1"/>
          </p:cNvSpPr>
          <p:nvPr>
            <p:ph type="body" idx="1"/>
          </p:nvPr>
        </p:nvSpPr>
        <p:spPr>
          <a:xfrm>
            <a:off x="558106" y="3373060"/>
            <a:ext cx="5741789" cy="5086048"/>
          </a:xfrm>
          <a:noFill/>
        </p:spPr>
        <p:txBody>
          <a:bodyPr lIns="90545" tIns="45272" rIns="90545" bIns="45272"/>
          <a:lstStyle/>
          <a:p>
            <a:r>
              <a:rPr lang="en-US" altLang="en-US" sz="900" dirty="0"/>
              <a:t>The rationale for using NRT in tobacco cessation include the following:</a:t>
            </a:r>
          </a:p>
          <a:p>
            <a:pPr marL="324349" lvl="1" indent="-216233">
              <a:buFontTx/>
              <a:buChar char="•"/>
            </a:pPr>
            <a:r>
              <a:rPr lang="en-US" altLang="en-US" sz="900" b="1" dirty="0"/>
              <a:t>NRT reduces physical withdrawal symptoms associated with nicotine cessation. </a:t>
            </a:r>
            <a:r>
              <a:rPr lang="en-US" altLang="en-US" sz="900" dirty="0"/>
              <a:t>NRT increases success by alleviating physical nicotine withdrawal symptoms, which are usually experienced following tobacco cessation. This makes patients more comfortable while they are quitting.</a:t>
            </a:r>
          </a:p>
          <a:p>
            <a:pPr marL="324349" lvl="1" indent="-216233">
              <a:buFontTx/>
              <a:buChar char="•"/>
            </a:pPr>
            <a:r>
              <a:rPr lang="en-US" sz="900" b="1" dirty="0"/>
              <a:t>NRT </a:t>
            </a:r>
            <a:r>
              <a:rPr lang="en-US" sz="900" dirty="0"/>
              <a:t>eliminates the immediate, reinforcing effects of nicotine that is rapidly absorbed via tobacco smoke.</a:t>
            </a:r>
          </a:p>
          <a:p>
            <a:pPr marL="324349" lvl="1" indent="-216233">
              <a:buFontTx/>
              <a:buChar char="•"/>
            </a:pPr>
            <a:r>
              <a:rPr lang="en-US" sz="900" b="1" dirty="0"/>
              <a:t>NRT allows the patient to focus on behavioral and psychological aspects of tobacco cessation. </a:t>
            </a:r>
            <a:r>
              <a:rPr lang="en-US" sz="900" dirty="0"/>
              <a:t>While NRT products are helping to alleviate withdrawal symptoms, the patient is able to focus on the behavioral and psychological changes necessary for successful tobacco cessation. NRT itself can be addicting, and although their addictive properties are negligible compared to tobacco products, some patients might have difficulty terminating NRT use. </a:t>
            </a:r>
          </a:p>
          <a:p>
            <a:endParaRPr lang="en-US" altLang="en-US" sz="900" b="1" dirty="0"/>
          </a:p>
          <a:p>
            <a:r>
              <a:rPr lang="en-US" altLang="en-US" sz="900" b="1" dirty="0"/>
              <a:t>NRT use significantly improves the success rates of smoking cessation.</a:t>
            </a:r>
            <a:r>
              <a:rPr lang="en-US" altLang="en-US" sz="900" dirty="0"/>
              <a:t> Meta-analyses of controlled trials of NRT have found that all products (gum, patch, lozenge, inhaler, and nasal spray) significantly improve abstinence rates when compared to placebo. Use of NRT approximately doubles long-term quit rates relative to placebo (Fiore et al., 2008; Stead et al., 2008).</a:t>
            </a:r>
          </a:p>
          <a:p>
            <a:endParaRPr lang="en-US" altLang="en-US" sz="900" dirty="0"/>
          </a:p>
          <a:p>
            <a:r>
              <a:rPr lang="en-US" altLang="en-US" sz="900" dirty="0"/>
              <a:t>Advantages of NRT include the following:</a:t>
            </a:r>
          </a:p>
          <a:p>
            <a:pPr marL="324349" lvl="1" indent="-216233">
              <a:buFontTx/>
              <a:buChar char="•"/>
            </a:pPr>
            <a:r>
              <a:rPr lang="en-US" altLang="en-US" sz="900" dirty="0"/>
              <a:t>Patients are not exposed to the carcinogens and other toxic components found in tobacco and tobacco smoke.</a:t>
            </a:r>
          </a:p>
          <a:p>
            <a:pPr marL="324349" lvl="1" indent="-216233">
              <a:buFontTx/>
              <a:buChar char="•"/>
            </a:pPr>
            <a:r>
              <a:rPr lang="en-US" altLang="en-US" sz="900" dirty="0"/>
              <a:t>NRT provides lower, slower, and less variable plasma nicotine concentrations than do cigarettes, which reduces the behaviorally reinforcing effect of smoking. </a:t>
            </a:r>
          </a:p>
          <a:p>
            <a:pPr marL="324349" lvl="1" indent="-216233"/>
            <a:endParaRPr lang="en-US" sz="800" dirty="0"/>
          </a:p>
          <a:p>
            <a:r>
              <a:rPr lang="en-US" sz="800" dirty="0"/>
              <a:t>Fiore MC, </a:t>
            </a:r>
            <a:r>
              <a:rPr lang="en-US" sz="800" dirty="0" err="1"/>
              <a:t>Jaén</a:t>
            </a:r>
            <a:r>
              <a:rPr lang="en-US" sz="800" dirty="0"/>
              <a:t> CR, Baker TB, et al. (2008). </a:t>
            </a:r>
            <a:r>
              <a:rPr lang="en-US" sz="800" i="1" dirty="0"/>
              <a:t>Treating Tobacco Use and Dependence: 2008 Update. Clinical Practice Guideline.</a:t>
            </a:r>
            <a:r>
              <a:rPr lang="en-US" sz="800" dirty="0"/>
              <a:t> Rockville, MD: U.S. Department of Health and Human Services. Public Health Service.</a:t>
            </a:r>
          </a:p>
          <a:p>
            <a:r>
              <a:rPr lang="en-US" sz="800" dirty="0"/>
              <a:t>Stead LF, </a:t>
            </a:r>
            <a:r>
              <a:rPr lang="en-US" sz="800" dirty="0" err="1"/>
              <a:t>Perera</a:t>
            </a:r>
            <a:r>
              <a:rPr lang="en-US" sz="800" dirty="0"/>
              <a:t> R, </a:t>
            </a:r>
            <a:r>
              <a:rPr lang="en-US" sz="800" dirty="0" err="1"/>
              <a:t>Bullen</a:t>
            </a:r>
            <a:r>
              <a:rPr lang="en-US" sz="800" dirty="0"/>
              <a:t> C, </a:t>
            </a:r>
            <a:r>
              <a:rPr lang="en-US" sz="800" dirty="0" err="1"/>
              <a:t>Mant</a:t>
            </a:r>
            <a:r>
              <a:rPr lang="en-US" sz="800" dirty="0"/>
              <a:t> D, Lancaster T. (2008). Nicotine replacement therapy for smoking cessation. </a:t>
            </a:r>
            <a:r>
              <a:rPr lang="en-US" sz="800" i="1" dirty="0"/>
              <a:t>Cochrane Database </a:t>
            </a:r>
            <a:r>
              <a:rPr lang="en-US" sz="800" i="1" dirty="0" err="1"/>
              <a:t>Syst</a:t>
            </a:r>
            <a:r>
              <a:rPr lang="en-US" sz="800" i="1" dirty="0"/>
              <a:t> Rev</a:t>
            </a:r>
            <a:r>
              <a:rPr lang="en-US" sz="800" dirty="0"/>
              <a:t> 1:CD000146.</a:t>
            </a:r>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7266" name="Rectangle 7"/>
          <p:cNvSpPr>
            <a:spLocks noGrp="1" noChangeArrowheads="1"/>
          </p:cNvSpPr>
          <p:nvPr>
            <p:ph type="sldNum" sz="quarter" idx="5"/>
          </p:nvPr>
        </p:nvSpPr>
        <p:spPr>
          <a:noFill/>
        </p:spPr>
        <p:txBody>
          <a:bodyPr/>
          <a:lstStyle/>
          <a:p>
            <a:fld id="{97D17F0A-93D6-4733-8F0F-70955B10C3C5}" type="slidenum">
              <a:rPr lang="en-US"/>
              <a:pPr/>
              <a:t>40</a:t>
            </a:fld>
            <a:endParaRPr lang="en-US"/>
          </a:p>
        </p:txBody>
      </p:sp>
      <p:sp>
        <p:nvSpPr>
          <p:cNvPr id="267267" name="Rectangle 7"/>
          <p:cNvSpPr txBox="1">
            <a:spLocks noGrp="1" noChangeArrowheads="1"/>
          </p:cNvSpPr>
          <p:nvPr/>
        </p:nvSpPr>
        <p:spPr bwMode="auto">
          <a:xfrm>
            <a:off x="3885903" y="8685893"/>
            <a:ext cx="2972097" cy="458107"/>
          </a:xfrm>
          <a:prstGeom prst="rect">
            <a:avLst/>
          </a:prstGeom>
          <a:noFill/>
          <a:ln w="9525">
            <a:noFill/>
            <a:miter lim="800000"/>
            <a:headEnd/>
            <a:tailEnd/>
          </a:ln>
        </p:spPr>
        <p:txBody>
          <a:bodyPr lIns="91380" tIns="45690" rIns="91380" bIns="45690" anchor="b"/>
          <a:lstStyle/>
          <a:p>
            <a:pPr algn="r" defTabSz="914485">
              <a:spcBef>
                <a:spcPct val="0"/>
              </a:spcBef>
            </a:pPr>
            <a:fld id="{8D8DA6F3-B51E-4D38-963D-FB968B4103D4}" type="slidenum">
              <a:rPr lang="en-US" sz="1100">
                <a:latin typeface="Tahoma" charset="0"/>
                <a:cs typeface="Arial" charset="0"/>
              </a:rPr>
              <a:pPr algn="r" defTabSz="914485">
                <a:spcBef>
                  <a:spcPct val="0"/>
                </a:spcBef>
              </a:pPr>
              <a:t>40</a:t>
            </a:fld>
            <a:endParaRPr lang="en-US" sz="1100" dirty="0">
              <a:latin typeface="Tahoma" charset="0"/>
              <a:cs typeface="Arial" charset="0"/>
            </a:endParaRPr>
          </a:p>
        </p:txBody>
      </p:sp>
      <p:sp>
        <p:nvSpPr>
          <p:cNvPr id="267268" name="Rectangle 2"/>
          <p:cNvSpPr>
            <a:spLocks noGrp="1" noRot="1" noChangeAspect="1" noChangeArrowheads="1" noTextEdit="1"/>
          </p:cNvSpPr>
          <p:nvPr>
            <p:ph type="sldImg"/>
          </p:nvPr>
        </p:nvSpPr>
        <p:spPr>
          <a:xfrm>
            <a:off x="1762126" y="678846"/>
            <a:ext cx="3332262" cy="2538488"/>
          </a:xfrm>
          <a:ln/>
        </p:spPr>
      </p:sp>
      <p:sp>
        <p:nvSpPr>
          <p:cNvPr id="267269" name="Rectangle 3"/>
          <p:cNvSpPr>
            <a:spLocks noGrp="1" noChangeArrowheads="1"/>
          </p:cNvSpPr>
          <p:nvPr>
            <p:ph type="body" idx="1"/>
          </p:nvPr>
        </p:nvSpPr>
        <p:spPr>
          <a:xfrm>
            <a:off x="558106" y="3373060"/>
            <a:ext cx="5741789" cy="5086048"/>
          </a:xfrm>
          <a:noFill/>
        </p:spPr>
        <p:txBody>
          <a:bodyPr lIns="91265" tIns="45632" rIns="91265" bIns="45632"/>
          <a:lstStyle/>
          <a:p>
            <a:pPr>
              <a:tabLst>
                <a:tab pos="205722" algn="l"/>
              </a:tabLst>
            </a:pPr>
            <a:r>
              <a:rPr lang="en-US" sz="900" dirty="0"/>
              <a:t>FDA approved for smoking cessation: May 1997 (prescription only), generic approved in 2004</a:t>
            </a:r>
          </a:p>
          <a:p>
            <a:pPr>
              <a:tabLst>
                <a:tab pos="205722" algn="l"/>
              </a:tabLst>
            </a:pPr>
            <a:endParaRPr lang="en-US" sz="900" b="1" dirty="0">
              <a:solidFill>
                <a:srgbClr val="000000"/>
              </a:solidFill>
              <a:cs typeface="Times New Roman" pitchFamily="18" charset="0"/>
            </a:endParaRPr>
          </a:p>
          <a:p>
            <a:pPr>
              <a:tabLst>
                <a:tab pos="205722" algn="l"/>
              </a:tabLst>
            </a:pPr>
            <a:r>
              <a:rPr lang="en-US" sz="900" b="1" dirty="0">
                <a:solidFill>
                  <a:srgbClr val="000000"/>
                </a:solidFill>
                <a:cs typeface="Times New Roman" pitchFamily="18" charset="0"/>
              </a:rPr>
              <a:t>Description of Product</a:t>
            </a:r>
            <a:endParaRPr lang="en-US" sz="900" dirty="0">
              <a:cs typeface="Times New Roman" pitchFamily="18" charset="0"/>
            </a:endParaRPr>
          </a:p>
          <a:p>
            <a:pPr>
              <a:tabLst>
                <a:tab pos="205722" algn="l"/>
              </a:tabLst>
            </a:pPr>
            <a:r>
              <a:rPr lang="en-US" sz="900" dirty="0" err="1">
                <a:cs typeface="Times New Roman" pitchFamily="18" charset="0"/>
              </a:rPr>
              <a:t>Bupropion</a:t>
            </a:r>
            <a:r>
              <a:rPr lang="en-US" sz="900" dirty="0">
                <a:cs typeface="Times New Roman" pitchFamily="18" charset="0"/>
              </a:rPr>
              <a:t> sustained-release (SR) tablets are an oral antidepressant medication used as a </a:t>
            </a:r>
            <a:r>
              <a:rPr lang="en-US" sz="900" dirty="0" err="1">
                <a:cs typeface="Times New Roman" pitchFamily="18" charset="0"/>
              </a:rPr>
              <a:t>nonnicotine</a:t>
            </a:r>
            <a:r>
              <a:rPr lang="en-US" sz="900" dirty="0">
                <a:cs typeface="Times New Roman" pitchFamily="18" charset="0"/>
              </a:rPr>
              <a:t> aid to smoking cessation. The same chemical agent is marketed as </a:t>
            </a:r>
            <a:r>
              <a:rPr lang="en-US" sz="900" dirty="0" err="1">
                <a:cs typeface="Times New Roman" pitchFamily="18" charset="0"/>
              </a:rPr>
              <a:t>Wellbutrin</a:t>
            </a:r>
            <a:r>
              <a:rPr lang="en-US" sz="900" dirty="0">
                <a:cs typeface="Times New Roman" pitchFamily="18" charset="0"/>
              </a:rPr>
              <a:t> for use in treating depression.</a:t>
            </a:r>
            <a:endParaRPr lang="en-US" sz="900" dirty="0"/>
          </a:p>
          <a:p>
            <a:pPr>
              <a:tabLst>
                <a:tab pos="205722" algn="l"/>
              </a:tabLst>
            </a:pPr>
            <a:endParaRPr lang="en-US" altLang="en-US" sz="900" b="1" dirty="0"/>
          </a:p>
          <a:p>
            <a:pPr>
              <a:tabLst>
                <a:tab pos="205722" algn="l"/>
              </a:tabLst>
            </a:pPr>
            <a:endParaRPr lang="en-US" altLang="en-US" sz="900" b="1" dirty="0"/>
          </a:p>
          <a:p>
            <a:pPr>
              <a:lnSpc>
                <a:spcPct val="90000"/>
              </a:lnSpc>
              <a:tabLst>
                <a:tab pos="205722" algn="l"/>
              </a:tabLst>
            </a:pPr>
            <a:r>
              <a:rPr lang="en-US" altLang="en-US" sz="900" b="1" dirty="0"/>
              <a:t>Clinical Efficacy </a:t>
            </a:r>
            <a:r>
              <a:rPr lang="en-US" altLang="en-US" sz="900" dirty="0"/>
              <a:t>(Fiore et al., 2008)</a:t>
            </a:r>
            <a:endParaRPr lang="en-US" altLang="en-US" sz="900" b="1" dirty="0"/>
          </a:p>
          <a:p>
            <a:pPr>
              <a:tabLst>
                <a:tab pos="205722" algn="l"/>
              </a:tabLst>
            </a:pPr>
            <a:r>
              <a:rPr lang="en-US" altLang="en-US" sz="900" dirty="0"/>
              <a:t>In a meta-analysis of 24 trials, </a:t>
            </a:r>
            <a:r>
              <a:rPr lang="en-US" altLang="en-US" sz="900" dirty="0" err="1"/>
              <a:t>bupropion</a:t>
            </a:r>
            <a:r>
              <a:rPr lang="en-US" altLang="en-US" sz="900" dirty="0"/>
              <a:t> was found to significantly improve quit rates compared to placebo. The effectiveness and abstinence rates at 6-months post-quit date are as follows:</a:t>
            </a:r>
          </a:p>
          <a:p>
            <a:pPr>
              <a:tabLst>
                <a:tab pos="205722" algn="l"/>
              </a:tabLst>
            </a:pPr>
            <a:endParaRPr lang="en-US" altLang="en-US" sz="900" dirty="0"/>
          </a:p>
          <a:p>
            <a:pPr>
              <a:tabLst>
                <a:tab pos="205722" algn="l"/>
              </a:tabLst>
            </a:pPr>
            <a:endParaRPr lang="en-US" altLang="en-US" sz="800" dirty="0">
              <a:sym typeface="Symbol" pitchFamily="18" charset="2"/>
            </a:endParaRPr>
          </a:p>
          <a:p>
            <a:pPr>
              <a:tabLst>
                <a:tab pos="205722" algn="l"/>
              </a:tabLst>
            </a:pPr>
            <a:endParaRPr lang="en-US" sz="800" dirty="0">
              <a:solidFill>
                <a:srgbClr val="FF0000"/>
              </a:solidFill>
            </a:endParaRPr>
          </a:p>
          <a:p>
            <a:pPr>
              <a:tabLst>
                <a:tab pos="205722" algn="l"/>
              </a:tabLst>
            </a:pPr>
            <a:endParaRPr lang="en-US" sz="800" dirty="0">
              <a:solidFill>
                <a:srgbClr val="FF0000"/>
              </a:solidFill>
            </a:endParaRPr>
          </a:p>
          <a:p>
            <a:pPr>
              <a:tabLst>
                <a:tab pos="205722" algn="l"/>
              </a:tabLst>
            </a:pPr>
            <a:endParaRPr lang="en-US" sz="800" dirty="0">
              <a:solidFill>
                <a:srgbClr val="FF0000"/>
              </a:solidFill>
            </a:endParaRPr>
          </a:p>
          <a:p>
            <a:pPr>
              <a:tabLst>
                <a:tab pos="205722" algn="l"/>
              </a:tabLst>
            </a:pPr>
            <a:endParaRPr lang="en-US" sz="800" dirty="0">
              <a:solidFill>
                <a:srgbClr val="FF0000"/>
              </a:solidFill>
            </a:endParaRPr>
          </a:p>
          <a:p>
            <a:pPr>
              <a:tabLst>
                <a:tab pos="205722" algn="l"/>
              </a:tabLst>
            </a:pPr>
            <a:endParaRPr lang="en-US" sz="800" dirty="0">
              <a:solidFill>
                <a:srgbClr val="FF0000"/>
              </a:solidFill>
            </a:endParaRPr>
          </a:p>
          <a:p>
            <a:pPr>
              <a:tabLst>
                <a:tab pos="205722" algn="l"/>
              </a:tabLst>
            </a:pPr>
            <a:endParaRPr lang="en-US" altLang="en-US" sz="800" dirty="0"/>
          </a:p>
          <a:p>
            <a:pPr>
              <a:tabLst>
                <a:tab pos="205722" algn="l"/>
              </a:tabLst>
            </a:pPr>
            <a:endParaRPr lang="en-US" altLang="en-US" sz="800" dirty="0"/>
          </a:p>
          <a:p>
            <a:pPr>
              <a:lnSpc>
                <a:spcPct val="90000"/>
              </a:lnSpc>
              <a:tabLst>
                <a:tab pos="205722" algn="l"/>
              </a:tabLst>
            </a:pPr>
            <a:endParaRPr lang="en-US" altLang="en-US" sz="800" dirty="0"/>
          </a:p>
          <a:p>
            <a:pPr>
              <a:lnSpc>
                <a:spcPct val="90000"/>
              </a:lnSpc>
              <a:tabLst>
                <a:tab pos="205722" algn="l"/>
              </a:tabLst>
            </a:pPr>
            <a:endParaRPr lang="en-US" altLang="en-US" sz="800" dirty="0"/>
          </a:p>
          <a:p>
            <a:pPr>
              <a:lnSpc>
                <a:spcPct val="90000"/>
              </a:lnSpc>
              <a:tabLst>
                <a:tab pos="205722" algn="l"/>
              </a:tabLst>
            </a:pPr>
            <a:endParaRPr lang="en-US" altLang="en-US" sz="800" dirty="0"/>
          </a:p>
          <a:p>
            <a:pPr>
              <a:lnSpc>
                <a:spcPct val="90000"/>
              </a:lnSpc>
              <a:tabLst>
                <a:tab pos="205722" algn="l"/>
              </a:tabLst>
            </a:pPr>
            <a:endParaRPr lang="en-US" altLang="en-US" sz="800" dirty="0"/>
          </a:p>
          <a:p>
            <a:pPr>
              <a:lnSpc>
                <a:spcPct val="90000"/>
              </a:lnSpc>
              <a:tabLst>
                <a:tab pos="205722" algn="l"/>
              </a:tabLst>
            </a:pPr>
            <a:endParaRPr lang="en-US" altLang="en-US" sz="800" dirty="0"/>
          </a:p>
          <a:p>
            <a:pPr>
              <a:lnSpc>
                <a:spcPct val="90000"/>
              </a:lnSpc>
              <a:tabLst>
                <a:tab pos="205722" algn="l"/>
              </a:tabLst>
            </a:pPr>
            <a:r>
              <a:rPr lang="en-US" sz="800" dirty="0"/>
              <a:t>Fiore MC, </a:t>
            </a:r>
            <a:r>
              <a:rPr lang="en-US" sz="800" dirty="0" err="1"/>
              <a:t>Jaén</a:t>
            </a:r>
            <a:r>
              <a:rPr lang="en-US" sz="800" dirty="0"/>
              <a:t> CR, Baker TB, et al. (2008). </a:t>
            </a:r>
            <a:r>
              <a:rPr lang="en-US" sz="800" i="1" dirty="0"/>
              <a:t>Treating Tobacco Use and Dependence: 2008 Update. Clinical Practice Guideline.</a:t>
            </a:r>
            <a:r>
              <a:rPr lang="en-US" sz="800" dirty="0"/>
              <a:t> Rockville, MD: U.S. Department of Health and Human Services. Public Health Service.</a:t>
            </a:r>
            <a:endParaRPr lang="en-US" altLang="en-US" sz="800" b="1" dirty="0"/>
          </a:p>
        </p:txBody>
      </p:sp>
      <p:graphicFrame>
        <p:nvGraphicFramePr>
          <p:cNvPr id="2078744" name="Group 24"/>
          <p:cNvGraphicFramePr>
            <a:graphicFrameLocks noGrp="1"/>
          </p:cNvGraphicFramePr>
          <p:nvPr/>
        </p:nvGraphicFramePr>
        <p:xfrm>
          <a:off x="1073051" y="5522989"/>
          <a:ext cx="4572000" cy="873818"/>
        </p:xfrm>
        <a:graphic>
          <a:graphicData uri="http://schemas.openxmlformats.org/drawingml/2006/table">
            <a:tbl>
              <a:tblPr/>
              <a:tblGrid>
                <a:gridCol w="1524000"/>
                <a:gridCol w="1524000"/>
                <a:gridCol w="1524000"/>
              </a:tblGrid>
              <a:tr h="349550">
                <a:tc>
                  <a:txBody>
                    <a:bodyPr/>
                    <a:lstStyle/>
                    <a:p>
                      <a:pPr marL="0" marR="0" lvl="0" indent="0" algn="l" defTabSz="957263" rtl="0" eaLnBrk="1" fontAlgn="base" latinLnBrk="0" hangingPunct="1">
                        <a:lnSpc>
                          <a:spcPct val="100000"/>
                        </a:lnSpc>
                        <a:spcBef>
                          <a:spcPct val="0"/>
                        </a:spcBef>
                        <a:spcAft>
                          <a:spcPct val="0"/>
                        </a:spcAft>
                        <a:buClrTx/>
                        <a:buSzTx/>
                        <a:buFontTx/>
                        <a:buNone/>
                        <a:tabLst/>
                      </a:pPr>
                      <a:r>
                        <a:rPr kumimoji="1" lang="en-US" sz="900" b="1" i="0" u="none" strike="noStrike" cap="none" normalizeH="0" baseline="0" smtClean="0">
                          <a:ln>
                            <a:noFill/>
                          </a:ln>
                          <a:solidFill>
                            <a:schemeClr val="tx1"/>
                          </a:solidFill>
                          <a:effectLst/>
                          <a:latin typeface="Arial" charset="0"/>
                          <a:cs typeface="Arial" charset="0"/>
                        </a:rPr>
                        <a:t>Treatment</a:t>
                      </a:r>
                    </a:p>
                  </a:txBody>
                  <a:tcPr marL="84153" marR="84153" marT="44147" marB="44147" anchor="ctr" horzOverflow="overflow">
                    <a:lnL w="1270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2F2F2"/>
                    </a:solidFill>
                  </a:tcPr>
                </a:tc>
                <a:tc>
                  <a:txBody>
                    <a:bodyPr/>
                    <a:lstStyle/>
                    <a:p>
                      <a:pPr marL="0" marR="0" lvl="0" indent="0" algn="ctr" defTabSz="957263" rtl="0" eaLnBrk="1" fontAlgn="base" latinLnBrk="0" hangingPunct="1">
                        <a:lnSpc>
                          <a:spcPct val="100000"/>
                        </a:lnSpc>
                        <a:spcBef>
                          <a:spcPct val="0"/>
                        </a:spcBef>
                        <a:spcAft>
                          <a:spcPct val="0"/>
                        </a:spcAft>
                        <a:buClrTx/>
                        <a:buSzTx/>
                        <a:buFontTx/>
                        <a:buNone/>
                        <a:tabLst/>
                      </a:pPr>
                      <a:r>
                        <a:rPr kumimoji="1" lang="en-US" sz="900" b="1" i="0" u="none" strike="noStrike" cap="none" normalizeH="0" baseline="0" smtClean="0">
                          <a:ln>
                            <a:noFill/>
                          </a:ln>
                          <a:solidFill>
                            <a:schemeClr val="tx1"/>
                          </a:solidFill>
                          <a:effectLst/>
                          <a:latin typeface="Arial" charset="0"/>
                          <a:cs typeface="Arial" charset="0"/>
                        </a:rPr>
                        <a:t>Estimated odds ratio </a:t>
                      </a:r>
                    </a:p>
                    <a:p>
                      <a:pPr marL="0" marR="0" lvl="0" indent="0" algn="ctr" defTabSz="957263" rtl="0" eaLnBrk="1" fontAlgn="base" latinLnBrk="0" hangingPunct="1">
                        <a:lnSpc>
                          <a:spcPct val="100000"/>
                        </a:lnSpc>
                        <a:spcBef>
                          <a:spcPct val="0"/>
                        </a:spcBef>
                        <a:spcAft>
                          <a:spcPct val="0"/>
                        </a:spcAft>
                        <a:buClrTx/>
                        <a:buSzTx/>
                        <a:buFontTx/>
                        <a:buNone/>
                        <a:tabLst/>
                      </a:pPr>
                      <a:r>
                        <a:rPr kumimoji="1" lang="en-US" sz="900" b="1" i="0" u="none" strike="noStrike" cap="none" normalizeH="0" baseline="0" smtClean="0">
                          <a:ln>
                            <a:noFill/>
                          </a:ln>
                          <a:solidFill>
                            <a:schemeClr val="tx1"/>
                          </a:solidFill>
                          <a:effectLst/>
                          <a:latin typeface="Arial" charset="0"/>
                          <a:cs typeface="Arial" charset="0"/>
                        </a:rPr>
                        <a:t>(95% CI)</a:t>
                      </a:r>
                    </a:p>
                  </a:txBody>
                  <a:tcPr marL="84153" marR="84153" marT="44147" marB="44147" anchor="ctr" horzOverflow="overflow">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2F2F2"/>
                    </a:solidFill>
                  </a:tcPr>
                </a:tc>
                <a:tc>
                  <a:txBody>
                    <a:bodyPr/>
                    <a:lstStyle/>
                    <a:p>
                      <a:pPr marL="0" marR="0" lvl="0" indent="0" algn="ctr" defTabSz="957263" rtl="0" eaLnBrk="1" fontAlgn="base" latinLnBrk="0" hangingPunct="1">
                        <a:lnSpc>
                          <a:spcPct val="100000"/>
                        </a:lnSpc>
                        <a:spcBef>
                          <a:spcPct val="0"/>
                        </a:spcBef>
                        <a:spcAft>
                          <a:spcPct val="0"/>
                        </a:spcAft>
                        <a:buClrTx/>
                        <a:buSzTx/>
                        <a:buFontTx/>
                        <a:buNone/>
                        <a:tabLst/>
                      </a:pPr>
                      <a:r>
                        <a:rPr kumimoji="1" lang="en-US" sz="900" b="1" i="0" u="none" strike="noStrike" cap="none" normalizeH="0" baseline="0" smtClean="0">
                          <a:ln>
                            <a:noFill/>
                          </a:ln>
                          <a:solidFill>
                            <a:schemeClr val="tx1"/>
                          </a:solidFill>
                          <a:effectLst/>
                          <a:latin typeface="Arial" charset="0"/>
                          <a:cs typeface="Arial" charset="0"/>
                        </a:rPr>
                        <a:t>Estimated abstinence rate (95% CI)</a:t>
                      </a:r>
                    </a:p>
                  </a:txBody>
                  <a:tcPr marL="84153" marR="84153" marT="44147" marB="44147" anchor="ctr" horzOverflow="overflow">
                    <a:lnL w="635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2F2F2"/>
                    </a:solidFill>
                  </a:tcPr>
                </a:tc>
              </a:tr>
              <a:tr h="218922">
                <a:tc>
                  <a:txBody>
                    <a:bodyPr/>
                    <a:lstStyle/>
                    <a:p>
                      <a:pPr marL="0" marR="0" lvl="0" indent="0" algn="l" defTabSz="957263" rtl="0" eaLnBrk="1" fontAlgn="base" latinLnBrk="0" hangingPunct="1">
                        <a:lnSpc>
                          <a:spcPct val="100000"/>
                        </a:lnSpc>
                        <a:spcBef>
                          <a:spcPct val="0"/>
                        </a:spcBef>
                        <a:spcAft>
                          <a:spcPct val="0"/>
                        </a:spcAft>
                        <a:buClrTx/>
                        <a:buSzTx/>
                        <a:buFontTx/>
                        <a:buNone/>
                        <a:tabLst/>
                      </a:pPr>
                      <a:r>
                        <a:rPr kumimoji="1" lang="en-US" sz="900" b="0" i="0" u="none" strike="noStrike" cap="none" normalizeH="0" baseline="0" smtClean="0">
                          <a:ln>
                            <a:noFill/>
                          </a:ln>
                          <a:solidFill>
                            <a:schemeClr val="tx1"/>
                          </a:solidFill>
                          <a:effectLst/>
                          <a:latin typeface="Arial" charset="0"/>
                          <a:cs typeface="Arial" charset="0"/>
                        </a:rPr>
                        <a:t>Placebo</a:t>
                      </a:r>
                    </a:p>
                  </a:txBody>
                  <a:tcPr marL="84153" marR="84153" marT="44147" marB="44147" anchor="ctr" horzOverflow="overflow">
                    <a:lnL w="1270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57263" rtl="0" eaLnBrk="1" fontAlgn="base" latinLnBrk="0" hangingPunct="1">
                        <a:lnSpc>
                          <a:spcPct val="100000"/>
                        </a:lnSpc>
                        <a:spcBef>
                          <a:spcPct val="0"/>
                        </a:spcBef>
                        <a:spcAft>
                          <a:spcPct val="0"/>
                        </a:spcAft>
                        <a:buClrTx/>
                        <a:buSzTx/>
                        <a:buFontTx/>
                        <a:buNone/>
                        <a:tabLst/>
                      </a:pPr>
                      <a:r>
                        <a:rPr kumimoji="1" lang="en-US" sz="900" b="0" i="0" u="none" strike="noStrike" cap="none" normalizeH="0" baseline="0" smtClean="0">
                          <a:ln>
                            <a:noFill/>
                          </a:ln>
                          <a:solidFill>
                            <a:schemeClr val="tx1"/>
                          </a:solidFill>
                          <a:effectLst/>
                          <a:latin typeface="Arial" charset="0"/>
                          <a:cs typeface="Arial" charset="0"/>
                        </a:rPr>
                        <a:t>1.0</a:t>
                      </a:r>
                    </a:p>
                  </a:txBody>
                  <a:tcPr marL="84153" marR="84153" marT="44147" marB="44147" anchor="ctr" horzOverflow="overflow">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57263" rtl="0" eaLnBrk="1" fontAlgn="base" latinLnBrk="0" hangingPunct="1">
                        <a:lnSpc>
                          <a:spcPct val="100000"/>
                        </a:lnSpc>
                        <a:spcBef>
                          <a:spcPct val="0"/>
                        </a:spcBef>
                        <a:spcAft>
                          <a:spcPct val="0"/>
                        </a:spcAft>
                        <a:buClrTx/>
                        <a:buSzTx/>
                        <a:buFontTx/>
                        <a:buNone/>
                        <a:tabLst/>
                      </a:pPr>
                      <a:r>
                        <a:rPr kumimoji="1" lang="en-US" sz="900" b="0" i="0" u="none" strike="noStrike" cap="none" normalizeH="0" baseline="0" smtClean="0">
                          <a:ln>
                            <a:noFill/>
                          </a:ln>
                          <a:solidFill>
                            <a:schemeClr val="tx1"/>
                          </a:solidFill>
                          <a:effectLst/>
                          <a:latin typeface="Arial" charset="0"/>
                          <a:cs typeface="Arial" charset="0"/>
                        </a:rPr>
                        <a:t>13.8%</a:t>
                      </a:r>
                    </a:p>
                  </a:txBody>
                  <a:tcPr marL="84153" marR="84153" marT="44147" marB="44147" anchor="ctr" horzOverflow="overflow">
                    <a:lnL w="635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a:noFill/>
                    </a:lnTlToBr>
                    <a:lnBlToTr>
                      <a:noFill/>
                    </a:lnBlToTr>
                    <a:noFill/>
                  </a:tcPr>
                </a:tc>
              </a:tr>
              <a:tr h="285750">
                <a:tc>
                  <a:txBody>
                    <a:bodyPr/>
                    <a:lstStyle/>
                    <a:p>
                      <a:pPr marL="0" marR="0" lvl="0" indent="0" algn="l" defTabSz="957263" rtl="0" eaLnBrk="1" fontAlgn="base" latinLnBrk="0" hangingPunct="1">
                        <a:lnSpc>
                          <a:spcPct val="100000"/>
                        </a:lnSpc>
                        <a:spcBef>
                          <a:spcPct val="0"/>
                        </a:spcBef>
                        <a:spcAft>
                          <a:spcPct val="0"/>
                        </a:spcAft>
                        <a:buClrTx/>
                        <a:buSzTx/>
                        <a:buFontTx/>
                        <a:buNone/>
                        <a:tabLst/>
                      </a:pPr>
                      <a:r>
                        <a:rPr kumimoji="1" lang="en-US" sz="900" b="0" i="0" u="none" strike="noStrike" cap="none" normalizeH="0" baseline="0" smtClean="0">
                          <a:ln>
                            <a:noFill/>
                          </a:ln>
                          <a:solidFill>
                            <a:schemeClr val="tx1"/>
                          </a:solidFill>
                          <a:effectLst/>
                          <a:latin typeface="Arial" charset="0"/>
                          <a:cs typeface="Arial" charset="0"/>
                        </a:rPr>
                        <a:t>Bupropion SR</a:t>
                      </a:r>
                    </a:p>
                  </a:txBody>
                  <a:tcPr marL="84153" marR="84153" marT="44147" marB="44147" anchor="ctr" horzOverflow="overflow">
                    <a:lnL w="1270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57263" rtl="0" eaLnBrk="1" fontAlgn="base" latinLnBrk="0" hangingPunct="1">
                        <a:lnSpc>
                          <a:spcPct val="100000"/>
                        </a:lnSpc>
                        <a:spcBef>
                          <a:spcPct val="0"/>
                        </a:spcBef>
                        <a:spcAft>
                          <a:spcPct val="0"/>
                        </a:spcAft>
                        <a:buClrTx/>
                        <a:buSzTx/>
                        <a:buFontTx/>
                        <a:buNone/>
                        <a:tabLst/>
                      </a:pPr>
                      <a:r>
                        <a:rPr kumimoji="1" lang="en-US" sz="900" b="0" i="0" u="none" strike="noStrike" cap="none" normalizeH="0" baseline="0" smtClean="0">
                          <a:ln>
                            <a:noFill/>
                          </a:ln>
                          <a:solidFill>
                            <a:schemeClr val="tx1"/>
                          </a:solidFill>
                          <a:effectLst/>
                          <a:latin typeface="Arial" charset="0"/>
                          <a:cs typeface="Arial" charset="0"/>
                        </a:rPr>
                        <a:t>2.0 (1.8–2.2)</a:t>
                      </a:r>
                    </a:p>
                  </a:txBody>
                  <a:tcPr marL="84153" marR="84153" marT="44147" marB="44147" anchor="ctr" horzOverflow="overflow">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57263" rtl="0" eaLnBrk="1" fontAlgn="base" latinLnBrk="0" hangingPunct="1">
                        <a:lnSpc>
                          <a:spcPct val="100000"/>
                        </a:lnSpc>
                        <a:spcBef>
                          <a:spcPct val="0"/>
                        </a:spcBef>
                        <a:spcAft>
                          <a:spcPct val="0"/>
                        </a:spcAft>
                        <a:buClrTx/>
                        <a:buSzTx/>
                        <a:buFontTx/>
                        <a:buNone/>
                        <a:tabLst/>
                      </a:pPr>
                      <a:r>
                        <a:rPr kumimoji="1" lang="en-US" altLang="en-US" sz="900" b="0" i="0" u="none" strike="noStrike" cap="none" normalizeH="0" baseline="0" smtClean="0">
                          <a:ln>
                            <a:noFill/>
                          </a:ln>
                          <a:solidFill>
                            <a:schemeClr val="tx1"/>
                          </a:solidFill>
                          <a:effectLst/>
                          <a:latin typeface="Arial" charset="0"/>
                          <a:cs typeface="Arial" charset="0"/>
                          <a:sym typeface="Symbol" pitchFamily="18" charset="2"/>
                        </a:rPr>
                        <a:t>24.2% (22.2</a:t>
                      </a:r>
                      <a:r>
                        <a:rPr kumimoji="1" lang="en-US" sz="900" b="0" i="0" u="none" strike="noStrike" cap="none" normalizeH="0" baseline="0" smtClean="0">
                          <a:ln>
                            <a:noFill/>
                          </a:ln>
                          <a:solidFill>
                            <a:schemeClr val="tx1"/>
                          </a:solidFill>
                          <a:effectLst/>
                          <a:latin typeface="Arial" charset="0"/>
                          <a:cs typeface="Arial" charset="0"/>
                        </a:rPr>
                        <a:t>–26</a:t>
                      </a:r>
                      <a:r>
                        <a:rPr kumimoji="1" lang="en-US" altLang="en-US" sz="900" b="0" i="0" u="none" strike="noStrike" cap="none" normalizeH="0" baseline="0" smtClean="0">
                          <a:ln>
                            <a:noFill/>
                          </a:ln>
                          <a:solidFill>
                            <a:schemeClr val="tx1"/>
                          </a:solidFill>
                          <a:effectLst/>
                          <a:latin typeface="Arial" charset="0"/>
                          <a:cs typeface="Arial" charset="0"/>
                          <a:sym typeface="Symbol" pitchFamily="18" charset="2"/>
                        </a:rPr>
                        <a:t>.4)</a:t>
                      </a:r>
                      <a:endParaRPr kumimoji="1" lang="en-US" sz="900" b="0" i="0" u="none" strike="noStrike" cap="none" normalizeH="0" baseline="0" smtClean="0">
                        <a:ln>
                          <a:noFill/>
                        </a:ln>
                        <a:solidFill>
                          <a:schemeClr val="tx1"/>
                        </a:solidFill>
                        <a:effectLst/>
                        <a:latin typeface="Arial" charset="0"/>
                        <a:cs typeface="Arial" charset="0"/>
                      </a:endParaRPr>
                    </a:p>
                  </a:txBody>
                  <a:tcPr marL="84153" marR="84153" marT="44147" marB="44147" anchor="ctr" horzOverflow="overflow">
                    <a:lnL w="635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8290" name="Rectangle 7"/>
          <p:cNvSpPr>
            <a:spLocks noGrp="1" noChangeArrowheads="1"/>
          </p:cNvSpPr>
          <p:nvPr>
            <p:ph type="sldNum" sz="quarter" idx="5"/>
          </p:nvPr>
        </p:nvSpPr>
        <p:spPr>
          <a:noFill/>
        </p:spPr>
        <p:txBody>
          <a:bodyPr/>
          <a:lstStyle/>
          <a:p>
            <a:fld id="{DAEBFD55-9C3F-472B-A1CB-7DAD1D6A1674}" type="slidenum">
              <a:rPr lang="en-US"/>
              <a:pPr/>
              <a:t>41</a:t>
            </a:fld>
            <a:endParaRPr lang="en-US"/>
          </a:p>
        </p:txBody>
      </p:sp>
      <p:sp>
        <p:nvSpPr>
          <p:cNvPr id="268291" name="Rectangle 7"/>
          <p:cNvSpPr txBox="1">
            <a:spLocks noGrp="1" noChangeArrowheads="1"/>
          </p:cNvSpPr>
          <p:nvPr/>
        </p:nvSpPr>
        <p:spPr bwMode="auto">
          <a:xfrm>
            <a:off x="3885903" y="8685893"/>
            <a:ext cx="2972097" cy="458107"/>
          </a:xfrm>
          <a:prstGeom prst="rect">
            <a:avLst/>
          </a:prstGeom>
          <a:noFill/>
          <a:ln w="9525">
            <a:noFill/>
            <a:miter lim="800000"/>
            <a:headEnd/>
            <a:tailEnd/>
          </a:ln>
        </p:spPr>
        <p:txBody>
          <a:bodyPr lIns="91380" tIns="45690" rIns="91380" bIns="45690" anchor="b"/>
          <a:lstStyle/>
          <a:p>
            <a:pPr algn="r" defTabSz="914485">
              <a:spcBef>
                <a:spcPct val="0"/>
              </a:spcBef>
            </a:pPr>
            <a:fld id="{41A740FC-BAAB-41CF-986F-6D2705DD6F06}" type="slidenum">
              <a:rPr lang="en-US" sz="1100">
                <a:latin typeface="Tahoma" charset="0"/>
                <a:cs typeface="Arial" charset="0"/>
              </a:rPr>
              <a:pPr algn="r" defTabSz="914485">
                <a:spcBef>
                  <a:spcPct val="0"/>
                </a:spcBef>
              </a:pPr>
              <a:t>41</a:t>
            </a:fld>
            <a:endParaRPr lang="en-US" sz="1100" dirty="0">
              <a:latin typeface="Tahoma" charset="0"/>
              <a:cs typeface="Arial" charset="0"/>
            </a:endParaRPr>
          </a:p>
        </p:txBody>
      </p:sp>
      <p:sp>
        <p:nvSpPr>
          <p:cNvPr id="268292" name="Rectangle 2"/>
          <p:cNvSpPr>
            <a:spLocks noGrp="1" noRot="1" noChangeAspect="1" noChangeArrowheads="1" noTextEdit="1"/>
          </p:cNvSpPr>
          <p:nvPr>
            <p:ph type="sldImg"/>
          </p:nvPr>
        </p:nvSpPr>
        <p:spPr>
          <a:xfrm>
            <a:off x="1757661" y="684893"/>
            <a:ext cx="3332261" cy="2538488"/>
          </a:xfrm>
          <a:ln/>
        </p:spPr>
      </p:sp>
      <p:sp>
        <p:nvSpPr>
          <p:cNvPr id="268293" name="Rectangle 3"/>
          <p:cNvSpPr>
            <a:spLocks noGrp="1" noChangeArrowheads="1"/>
          </p:cNvSpPr>
          <p:nvPr>
            <p:ph type="body" idx="1"/>
          </p:nvPr>
        </p:nvSpPr>
        <p:spPr>
          <a:xfrm>
            <a:off x="558106" y="3373060"/>
            <a:ext cx="5741789" cy="5086048"/>
          </a:xfrm>
          <a:noFill/>
        </p:spPr>
        <p:txBody>
          <a:bodyPr lIns="91265" tIns="45632" rIns="91265" bIns="45632"/>
          <a:lstStyle/>
          <a:p>
            <a:r>
              <a:rPr lang="en-US" sz="900" dirty="0" err="1">
                <a:solidFill>
                  <a:srgbClr val="000000"/>
                </a:solidFill>
                <a:cs typeface="Times New Roman" pitchFamily="18" charset="0"/>
              </a:rPr>
              <a:t>Bupropion</a:t>
            </a:r>
            <a:r>
              <a:rPr lang="en-US" sz="900" dirty="0">
                <a:solidFill>
                  <a:srgbClr val="000000"/>
                </a:solidFill>
                <a:cs typeface="Times New Roman" pitchFamily="18" charset="0"/>
              </a:rPr>
              <a:t> is an atypical antidepressant thought to affect the levels of brain neurotransmitters (e.g., dopamine, </a:t>
            </a:r>
            <a:r>
              <a:rPr lang="en-US" sz="900" dirty="0" err="1">
                <a:solidFill>
                  <a:srgbClr val="000000"/>
                </a:solidFill>
                <a:cs typeface="Times New Roman" pitchFamily="18" charset="0"/>
              </a:rPr>
              <a:t>norepinephrine</a:t>
            </a:r>
            <a:r>
              <a:rPr lang="en-US" sz="900" dirty="0">
                <a:solidFill>
                  <a:srgbClr val="000000"/>
                </a:solidFill>
                <a:cs typeface="Times New Roman" pitchFamily="18" charset="0"/>
              </a:rPr>
              <a:t>). The purported mechanisms of action include blockade of </a:t>
            </a:r>
            <a:r>
              <a:rPr lang="en-US" altLang="en-US" sz="900" dirty="0"/>
              <a:t>neuronal re-uptake of dopamine and </a:t>
            </a:r>
            <a:r>
              <a:rPr lang="en-US" altLang="en-US" sz="900" dirty="0" err="1"/>
              <a:t>norepinephrine</a:t>
            </a:r>
            <a:r>
              <a:rPr lang="en-US" altLang="en-US" sz="900" dirty="0"/>
              <a:t> in the central nervous system and through antagonism of nicotinic acetylcholine receptors. The actions result in reduced craving for nicotine and symptoms of withdrawal (Fiore et al., 2008). Recall that the </a:t>
            </a:r>
            <a:r>
              <a:rPr lang="en-US" altLang="en-US" sz="900" dirty="0" err="1"/>
              <a:t>dopaminergic</a:t>
            </a:r>
            <a:r>
              <a:rPr lang="en-US" altLang="en-US" sz="900" dirty="0"/>
              <a:t> system is thought to play a role in self-reinforcing behavior (reward pathways) and dependence, whereas noradrenergic effects are thought to prevent the symptoms of nicotine withdrawal.</a:t>
            </a:r>
          </a:p>
          <a:p>
            <a:endParaRPr lang="en-US" altLang="en-US" sz="900" dirty="0"/>
          </a:p>
          <a:p>
            <a:r>
              <a:rPr lang="en-US" sz="800" dirty="0"/>
              <a:t>Fiore MC, </a:t>
            </a:r>
            <a:r>
              <a:rPr lang="en-US" sz="800" dirty="0" err="1"/>
              <a:t>Jaén</a:t>
            </a:r>
            <a:r>
              <a:rPr lang="en-US" sz="800" dirty="0"/>
              <a:t> CR, Baker TB, et al. (2008). </a:t>
            </a:r>
            <a:r>
              <a:rPr lang="en-US" sz="800" i="1" dirty="0"/>
              <a:t>Treating Tobacco Use and Dependence: 2008 Update. Clinical Practice Guideline.</a:t>
            </a:r>
            <a:r>
              <a:rPr lang="en-US" sz="800" dirty="0"/>
              <a:t> Rockville, MD: U.S. Department of Health and Human Services. Public Health Service.</a:t>
            </a:r>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9314" name="Rectangle 7"/>
          <p:cNvSpPr>
            <a:spLocks noGrp="1" noChangeArrowheads="1"/>
          </p:cNvSpPr>
          <p:nvPr>
            <p:ph type="sldNum" sz="quarter" idx="5"/>
          </p:nvPr>
        </p:nvSpPr>
        <p:spPr>
          <a:noFill/>
        </p:spPr>
        <p:txBody>
          <a:bodyPr/>
          <a:lstStyle/>
          <a:p>
            <a:fld id="{12015844-364D-41BE-8516-676CF8248338}" type="slidenum">
              <a:rPr lang="en-US"/>
              <a:pPr/>
              <a:t>42</a:t>
            </a:fld>
            <a:endParaRPr lang="en-US"/>
          </a:p>
        </p:txBody>
      </p:sp>
      <p:sp>
        <p:nvSpPr>
          <p:cNvPr id="269315" name="Rectangle 7"/>
          <p:cNvSpPr txBox="1">
            <a:spLocks noGrp="1" noChangeArrowheads="1"/>
          </p:cNvSpPr>
          <p:nvPr/>
        </p:nvSpPr>
        <p:spPr bwMode="auto">
          <a:xfrm>
            <a:off x="3885903" y="8685893"/>
            <a:ext cx="2972097" cy="458107"/>
          </a:xfrm>
          <a:prstGeom prst="rect">
            <a:avLst/>
          </a:prstGeom>
          <a:noFill/>
          <a:ln w="9525">
            <a:noFill/>
            <a:miter lim="800000"/>
            <a:headEnd/>
            <a:tailEnd/>
          </a:ln>
        </p:spPr>
        <p:txBody>
          <a:bodyPr lIns="91380" tIns="45690" rIns="91380" bIns="45690" anchor="b"/>
          <a:lstStyle/>
          <a:p>
            <a:pPr algn="r" defTabSz="914485">
              <a:spcBef>
                <a:spcPct val="0"/>
              </a:spcBef>
            </a:pPr>
            <a:fld id="{78EF6EAF-6E9E-4A1D-8729-12D5D282B300}" type="slidenum">
              <a:rPr lang="en-US" sz="1100">
                <a:latin typeface="Tahoma" charset="0"/>
                <a:cs typeface="Arial" charset="0"/>
              </a:rPr>
              <a:pPr algn="r" defTabSz="914485">
                <a:spcBef>
                  <a:spcPct val="0"/>
                </a:spcBef>
              </a:pPr>
              <a:t>42</a:t>
            </a:fld>
            <a:endParaRPr lang="en-US" sz="1100" dirty="0">
              <a:latin typeface="Tahoma" charset="0"/>
              <a:cs typeface="Arial" charset="0"/>
            </a:endParaRPr>
          </a:p>
        </p:txBody>
      </p:sp>
      <p:sp>
        <p:nvSpPr>
          <p:cNvPr id="269316" name="Rectangle 2"/>
          <p:cNvSpPr>
            <a:spLocks noGrp="1" noRot="1" noChangeAspect="1" noChangeArrowheads="1" noTextEdit="1"/>
          </p:cNvSpPr>
          <p:nvPr>
            <p:ph type="sldImg"/>
          </p:nvPr>
        </p:nvSpPr>
        <p:spPr>
          <a:xfrm>
            <a:off x="1757661" y="684893"/>
            <a:ext cx="3332261" cy="2538488"/>
          </a:xfrm>
          <a:ln/>
        </p:spPr>
      </p:sp>
      <p:sp>
        <p:nvSpPr>
          <p:cNvPr id="269317" name="Rectangle 3"/>
          <p:cNvSpPr>
            <a:spLocks noGrp="1" noChangeArrowheads="1"/>
          </p:cNvSpPr>
          <p:nvPr>
            <p:ph type="body" idx="1"/>
          </p:nvPr>
        </p:nvSpPr>
        <p:spPr>
          <a:xfrm>
            <a:off x="522388" y="3373060"/>
            <a:ext cx="5948660" cy="5090583"/>
          </a:xfrm>
          <a:noFill/>
        </p:spPr>
        <p:txBody>
          <a:bodyPr lIns="91255" tIns="45626" rIns="91255" bIns="45626"/>
          <a:lstStyle/>
          <a:p>
            <a:pPr>
              <a:spcBef>
                <a:spcPct val="50000"/>
              </a:spcBef>
            </a:pPr>
            <a:r>
              <a:rPr lang="en-US" altLang="en-US" sz="900" dirty="0" err="1"/>
              <a:t>Bupropion</a:t>
            </a:r>
            <a:r>
              <a:rPr lang="en-US" altLang="en-US" sz="900" dirty="0"/>
              <a:t> is contraindicated in patients with </a:t>
            </a:r>
            <a:r>
              <a:rPr lang="en-US" altLang="en-US" sz="900" b="1" dirty="0"/>
              <a:t>seizure disorders</a:t>
            </a:r>
            <a:r>
              <a:rPr lang="en-US" altLang="en-US" sz="900" dirty="0"/>
              <a:t>. Although seizures were not reported in the </a:t>
            </a:r>
            <a:r>
              <a:rPr lang="en-US" altLang="en-US" sz="900" dirty="0" err="1"/>
              <a:t>Zyban</a:t>
            </a:r>
            <a:r>
              <a:rPr lang="en-US" altLang="en-US" sz="900" dirty="0"/>
              <a:t> smoking cessation clinical trials, the incidence of seizures with the sustained-release formulation (</a:t>
            </a:r>
            <a:r>
              <a:rPr lang="en-US" altLang="en-US" sz="900" dirty="0" err="1"/>
              <a:t>Wellbutrin</a:t>
            </a:r>
            <a:r>
              <a:rPr lang="en-US" altLang="en-US" sz="900" dirty="0"/>
              <a:t>) used in the treatment of depression was 0.1% (i.e., 1/1,000) in patients without a previous history of seizures. Patients taking any form of medication that lowers the seizure threshold should not be given </a:t>
            </a:r>
            <a:r>
              <a:rPr lang="en-US" altLang="en-US" sz="900" dirty="0" err="1"/>
              <a:t>bupropion</a:t>
            </a:r>
            <a:r>
              <a:rPr lang="en-US" altLang="en-US" sz="900" dirty="0"/>
              <a:t> without close medical monitoring.</a:t>
            </a:r>
          </a:p>
          <a:p>
            <a:pPr>
              <a:spcBef>
                <a:spcPct val="50000"/>
              </a:spcBef>
            </a:pPr>
            <a:r>
              <a:rPr lang="en-US" altLang="en-US" sz="900" dirty="0" err="1"/>
              <a:t>Bupropion</a:t>
            </a:r>
            <a:r>
              <a:rPr lang="en-US" altLang="en-US" sz="900" dirty="0"/>
              <a:t> is contraindicated in patients with a current or prior diagnosis of </a:t>
            </a:r>
            <a:r>
              <a:rPr lang="en-US" altLang="en-US" sz="900" b="1" dirty="0"/>
              <a:t>anorexia or bulimia nervosa</a:t>
            </a:r>
            <a:r>
              <a:rPr lang="en-US" altLang="en-US" sz="900" dirty="0"/>
              <a:t> because of a higher incidence of seizures noted in patients treated for bulimia with the immediate-release formulation of </a:t>
            </a:r>
            <a:r>
              <a:rPr lang="en-US" altLang="en-US" sz="900" dirty="0" err="1"/>
              <a:t>bupropion</a:t>
            </a:r>
            <a:r>
              <a:rPr lang="en-US" altLang="en-US" sz="900" dirty="0"/>
              <a:t>.</a:t>
            </a:r>
          </a:p>
          <a:p>
            <a:pPr>
              <a:spcBef>
                <a:spcPct val="50000"/>
              </a:spcBef>
            </a:pPr>
            <a:r>
              <a:rPr lang="en-US" altLang="en-US" sz="900" dirty="0" err="1"/>
              <a:t>Bupropion</a:t>
            </a:r>
            <a:r>
              <a:rPr lang="en-US" altLang="en-US" sz="900" dirty="0"/>
              <a:t> is the active ingredient in </a:t>
            </a:r>
            <a:r>
              <a:rPr lang="en-US" altLang="en-US" sz="900" b="1" dirty="0" err="1"/>
              <a:t>Wellbutrin</a:t>
            </a:r>
            <a:r>
              <a:rPr lang="en-US" altLang="en-US" sz="900" b="1" dirty="0"/>
              <a:t>, </a:t>
            </a:r>
            <a:r>
              <a:rPr lang="en-US" altLang="en-US" sz="900" b="1" dirty="0" err="1"/>
              <a:t>Wellbutrin</a:t>
            </a:r>
            <a:r>
              <a:rPr lang="en-US" altLang="en-US" sz="900" b="1" dirty="0"/>
              <a:t> SR,</a:t>
            </a:r>
            <a:r>
              <a:rPr lang="en-US" altLang="en-US" sz="900" dirty="0"/>
              <a:t> and </a:t>
            </a:r>
            <a:r>
              <a:rPr lang="en-US" altLang="en-US" sz="900" b="1" dirty="0" err="1"/>
              <a:t>Wellbutrin</a:t>
            </a:r>
            <a:r>
              <a:rPr lang="en-US" altLang="en-US" sz="900" b="1" dirty="0"/>
              <a:t> XL</a:t>
            </a:r>
            <a:r>
              <a:rPr lang="en-US" altLang="en-US" sz="900" dirty="0"/>
              <a:t>, which are used in the treatment of depression, and in </a:t>
            </a:r>
            <a:r>
              <a:rPr lang="en-US" altLang="en-US" sz="900" dirty="0" err="1"/>
              <a:t>Zyban</a:t>
            </a:r>
            <a:r>
              <a:rPr lang="en-US" altLang="en-US" sz="900" dirty="0"/>
              <a:t>, which is used for tobacco cessation. These medications should </a:t>
            </a:r>
            <a:r>
              <a:rPr lang="en-US" altLang="en-US" sz="900" i="1" dirty="0"/>
              <a:t>not</a:t>
            </a:r>
            <a:r>
              <a:rPr lang="en-US" altLang="en-US" sz="900" dirty="0"/>
              <a:t> be used in combination because the incidence of seizures is dose related.</a:t>
            </a:r>
          </a:p>
          <a:p>
            <a:pPr>
              <a:spcBef>
                <a:spcPct val="50000"/>
              </a:spcBef>
            </a:pPr>
            <a:r>
              <a:rPr lang="en-US" altLang="en-US" sz="900" dirty="0"/>
              <a:t>The concurrent administration of </a:t>
            </a:r>
            <a:r>
              <a:rPr lang="en-US" altLang="en-US" sz="900" dirty="0" err="1"/>
              <a:t>bupropion</a:t>
            </a:r>
            <a:r>
              <a:rPr lang="en-US" altLang="en-US" sz="900" dirty="0"/>
              <a:t> and a </a:t>
            </a:r>
            <a:r>
              <a:rPr lang="en-US" altLang="en-US" sz="900" b="1" dirty="0"/>
              <a:t>monoamine </a:t>
            </a:r>
            <a:r>
              <a:rPr lang="en-US" altLang="en-US" sz="900" b="1" dirty="0" err="1"/>
              <a:t>oxidase</a:t>
            </a:r>
            <a:r>
              <a:rPr lang="en-US" altLang="en-US" sz="900" b="1" dirty="0"/>
              <a:t> (MAO) inhibitor</a:t>
            </a:r>
            <a:r>
              <a:rPr lang="en-US" altLang="en-US" sz="900" dirty="0"/>
              <a:t> is contraindicated. Studies in animals demonstrate that the acute toxicity of </a:t>
            </a:r>
            <a:r>
              <a:rPr lang="en-US" altLang="en-US" sz="900" dirty="0" err="1"/>
              <a:t>bupropion</a:t>
            </a:r>
            <a:r>
              <a:rPr lang="en-US" altLang="en-US" sz="900" dirty="0"/>
              <a:t> is enhanced by the MAO inhibitor </a:t>
            </a:r>
            <a:r>
              <a:rPr lang="en-US" altLang="en-US" sz="900" dirty="0" err="1"/>
              <a:t>phenelzine</a:t>
            </a:r>
            <a:r>
              <a:rPr lang="en-US" altLang="en-US" sz="900" dirty="0"/>
              <a:t>. At least 14 days should elapse between discontinuation of an MAO inhibitor and initiation of treatment with </a:t>
            </a:r>
            <a:r>
              <a:rPr lang="en-US" altLang="en-US" sz="900" dirty="0" err="1"/>
              <a:t>bupropion</a:t>
            </a:r>
            <a:r>
              <a:rPr lang="en-US" altLang="en-US" sz="900" dirty="0"/>
              <a:t>. </a:t>
            </a:r>
          </a:p>
          <a:p>
            <a:pPr>
              <a:spcBef>
                <a:spcPct val="50000"/>
              </a:spcBef>
            </a:pPr>
            <a:r>
              <a:rPr lang="en-US" altLang="en-US" sz="900" dirty="0" err="1"/>
              <a:t>Bupropion</a:t>
            </a:r>
            <a:r>
              <a:rPr lang="en-US" altLang="en-US" sz="900" dirty="0"/>
              <a:t> is contraindicated in patients undergoing abrupt discontinuation of alcohol or sedatives, including benzodiazepines.</a:t>
            </a:r>
          </a:p>
          <a:p>
            <a:pPr>
              <a:spcBef>
                <a:spcPct val="50000"/>
              </a:spcBef>
              <a:buFont typeface="Wingdings" pitchFamily="2" charset="2"/>
              <a:buNone/>
            </a:pPr>
            <a:r>
              <a:rPr lang="en-US" altLang="en-US" sz="900" b="1" dirty="0">
                <a:cs typeface="Arial" charset="0"/>
                <a:sym typeface="Webdings" pitchFamily="18" charset="2"/>
              </a:rPr>
              <a:t>♪</a:t>
            </a:r>
            <a:r>
              <a:rPr lang="en-US" sz="900" b="1" dirty="0">
                <a:sym typeface="Monotype Sorts" pitchFamily="2" charset="2"/>
              </a:rPr>
              <a:t> Note to instructor(s):</a:t>
            </a:r>
            <a:r>
              <a:rPr lang="en-US" sz="900" dirty="0">
                <a:sym typeface="Monotype Sorts" pitchFamily="2" charset="2"/>
              </a:rPr>
              <a:t> </a:t>
            </a:r>
            <a:r>
              <a:rPr lang="en-US" sz="900" dirty="0">
                <a:solidFill>
                  <a:srgbClr val="000000"/>
                </a:solidFill>
                <a:cs typeface="Times New Roman" pitchFamily="18" charset="0"/>
              </a:rPr>
              <a:t>Because the use of </a:t>
            </a:r>
            <a:r>
              <a:rPr lang="en-US" sz="900" dirty="0" err="1">
                <a:solidFill>
                  <a:srgbClr val="000000"/>
                </a:solidFill>
                <a:cs typeface="Times New Roman" pitchFamily="18" charset="0"/>
              </a:rPr>
              <a:t>bupropion</a:t>
            </a:r>
            <a:r>
              <a:rPr lang="en-US" sz="900" dirty="0">
                <a:solidFill>
                  <a:srgbClr val="000000"/>
                </a:solidFill>
                <a:cs typeface="Times New Roman" pitchFamily="18" charset="0"/>
              </a:rPr>
              <a:t> is associated with a dose-dependent risk of seizures, clinicians should not prescribe doses over 300 mg/day for smoking cessation. The manufacturers report seizure incidence rates (from antidepressant trials with </a:t>
            </a:r>
            <a:r>
              <a:rPr lang="en-US" sz="900" dirty="0" err="1">
                <a:cs typeface="Times New Roman" pitchFamily="18" charset="0"/>
              </a:rPr>
              <a:t>Wellbutrin</a:t>
            </a:r>
            <a:r>
              <a:rPr lang="en-US" sz="900" dirty="0">
                <a:cs typeface="Times New Roman" pitchFamily="18" charset="0"/>
              </a:rPr>
              <a:t>) of approximately 0.1% (1/1,000) in patients treated with300 mg/day. For more information about seizure incidence in patients being treated with </a:t>
            </a:r>
            <a:r>
              <a:rPr lang="en-US" sz="900" dirty="0" err="1">
                <a:cs typeface="Times New Roman" pitchFamily="18" charset="0"/>
              </a:rPr>
              <a:t>bupropion</a:t>
            </a:r>
            <a:r>
              <a:rPr lang="en-US" sz="900" dirty="0">
                <a:cs typeface="Times New Roman" pitchFamily="18" charset="0"/>
              </a:rPr>
              <a:t> SR (</a:t>
            </a:r>
            <a:r>
              <a:rPr lang="en-US" sz="900" dirty="0" err="1">
                <a:cs typeface="Times New Roman" pitchFamily="18" charset="0"/>
              </a:rPr>
              <a:t>Zyban</a:t>
            </a:r>
            <a:r>
              <a:rPr lang="en-US" sz="900" dirty="0">
                <a:cs typeface="Times New Roman" pitchFamily="18" charset="0"/>
              </a:rPr>
              <a:t>) for smoking cessation, please see the “</a:t>
            </a:r>
            <a:r>
              <a:rPr lang="en-US" sz="900" dirty="0" err="1">
                <a:cs typeface="Times New Roman" pitchFamily="18" charset="0"/>
              </a:rPr>
              <a:t>Bupropion</a:t>
            </a:r>
            <a:r>
              <a:rPr lang="en-US" sz="900" dirty="0">
                <a:cs typeface="Times New Roman" pitchFamily="18" charset="0"/>
              </a:rPr>
              <a:t>: Adverse Effects” slide in this module.</a:t>
            </a:r>
          </a:p>
          <a:p>
            <a:pPr>
              <a:spcBef>
                <a:spcPct val="50000"/>
              </a:spcBef>
              <a:buFont typeface="Wingdings" pitchFamily="2" charset="2"/>
              <a:buNone/>
            </a:pPr>
            <a:r>
              <a:rPr lang="en-US" sz="900" dirty="0">
                <a:solidFill>
                  <a:srgbClr val="000000"/>
                </a:solidFill>
                <a:cs typeface="Times New Roman" pitchFamily="18" charset="0"/>
              </a:rPr>
              <a:t>Predisposing factors that may increase the risk of seizure with </a:t>
            </a:r>
            <a:r>
              <a:rPr lang="en-US" sz="900" dirty="0" err="1">
                <a:solidFill>
                  <a:srgbClr val="000000"/>
                </a:solidFill>
                <a:cs typeface="Times New Roman" pitchFamily="18" charset="0"/>
              </a:rPr>
              <a:t>bupropion</a:t>
            </a:r>
            <a:r>
              <a:rPr lang="en-US" sz="900" dirty="0">
                <a:solidFill>
                  <a:srgbClr val="000000"/>
                </a:solidFill>
                <a:cs typeface="Times New Roman" pitchFamily="18" charset="0"/>
              </a:rPr>
              <a:t> use include history of head trauma or prior seizure, central nervous system tumor, and concomitant medications that lower the seizure threshold. The risk of seizure may be minimized if the total daily dose does not exceed 300 mg (the maximum recommended dose for smoking cessation) and the recommended daily dose (300 mg) is administered in divided doses (150 mg twice daily). No single dose should exceed 150 mg to avoid high peak </a:t>
            </a:r>
            <a:r>
              <a:rPr lang="en-US" sz="900" dirty="0">
                <a:cs typeface="Times New Roman" pitchFamily="18" charset="0"/>
              </a:rPr>
              <a:t>concentrations of </a:t>
            </a:r>
            <a:r>
              <a:rPr lang="en-US" sz="900" dirty="0" err="1">
                <a:cs typeface="Times New Roman" pitchFamily="18" charset="0"/>
              </a:rPr>
              <a:t>bupropion</a:t>
            </a:r>
            <a:r>
              <a:rPr lang="en-US" sz="900" dirty="0">
                <a:cs typeface="Times New Roman" pitchFamily="18" charset="0"/>
              </a:rPr>
              <a:t> or its metabolites.</a:t>
            </a:r>
          </a:p>
          <a:p>
            <a:pPr>
              <a:spcBef>
                <a:spcPct val="50000"/>
              </a:spcBef>
            </a:pPr>
            <a:endParaRPr lang="en-US" altLang="en-US" sz="900" dirty="0"/>
          </a:p>
          <a:p>
            <a:pPr>
              <a:spcBef>
                <a:spcPct val="50000"/>
              </a:spcBef>
            </a:pPr>
            <a:r>
              <a:rPr lang="en-US" altLang="en-US" sz="800" dirty="0"/>
              <a:t>GlaxoSmithKline Inc. (2007, August). </a:t>
            </a:r>
            <a:r>
              <a:rPr lang="en-US" altLang="en-US" sz="800" dirty="0" err="1"/>
              <a:t>Zyban</a:t>
            </a:r>
            <a:r>
              <a:rPr lang="en-US" altLang="en-US" sz="800" dirty="0"/>
              <a:t> Package Insert. Research Triangle Park, NC.</a:t>
            </a:r>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0338" name="Rectangle 7"/>
          <p:cNvSpPr>
            <a:spLocks noGrp="1" noChangeArrowheads="1"/>
          </p:cNvSpPr>
          <p:nvPr>
            <p:ph type="sldNum" sz="quarter" idx="5"/>
          </p:nvPr>
        </p:nvSpPr>
        <p:spPr>
          <a:noFill/>
        </p:spPr>
        <p:txBody>
          <a:bodyPr/>
          <a:lstStyle/>
          <a:p>
            <a:fld id="{F2763748-F6FF-42DC-99EA-9814D127FF1F}" type="slidenum">
              <a:rPr lang="en-US"/>
              <a:pPr/>
              <a:t>43</a:t>
            </a:fld>
            <a:endParaRPr lang="en-US"/>
          </a:p>
        </p:txBody>
      </p:sp>
      <p:sp>
        <p:nvSpPr>
          <p:cNvPr id="270339" name="Rectangle 7"/>
          <p:cNvSpPr txBox="1">
            <a:spLocks noGrp="1" noChangeArrowheads="1"/>
          </p:cNvSpPr>
          <p:nvPr/>
        </p:nvSpPr>
        <p:spPr bwMode="auto">
          <a:xfrm>
            <a:off x="3885903" y="8685893"/>
            <a:ext cx="2972097" cy="458107"/>
          </a:xfrm>
          <a:prstGeom prst="rect">
            <a:avLst/>
          </a:prstGeom>
          <a:noFill/>
          <a:ln w="9525">
            <a:noFill/>
            <a:miter lim="800000"/>
            <a:headEnd/>
            <a:tailEnd/>
          </a:ln>
        </p:spPr>
        <p:txBody>
          <a:bodyPr lIns="91380" tIns="45690" rIns="91380" bIns="45690" anchor="b"/>
          <a:lstStyle/>
          <a:p>
            <a:pPr algn="r" defTabSz="914485">
              <a:spcBef>
                <a:spcPct val="0"/>
              </a:spcBef>
            </a:pPr>
            <a:fld id="{EE83D8B3-FF90-4912-80EF-02F1FC66C780}" type="slidenum">
              <a:rPr lang="en-US" sz="1100">
                <a:latin typeface="Tahoma" charset="0"/>
                <a:cs typeface="Arial" charset="0"/>
              </a:rPr>
              <a:pPr algn="r" defTabSz="914485">
                <a:spcBef>
                  <a:spcPct val="0"/>
                </a:spcBef>
              </a:pPr>
              <a:t>43</a:t>
            </a:fld>
            <a:endParaRPr lang="en-US" sz="1100" dirty="0">
              <a:latin typeface="Tahoma" charset="0"/>
              <a:cs typeface="Arial" charset="0"/>
            </a:endParaRPr>
          </a:p>
        </p:txBody>
      </p:sp>
      <p:sp>
        <p:nvSpPr>
          <p:cNvPr id="270340" name="Rectangle 2"/>
          <p:cNvSpPr>
            <a:spLocks noGrp="1" noRot="1" noChangeAspect="1" noChangeArrowheads="1" noTextEdit="1"/>
          </p:cNvSpPr>
          <p:nvPr>
            <p:ph type="sldImg"/>
          </p:nvPr>
        </p:nvSpPr>
        <p:spPr>
          <a:xfrm>
            <a:off x="1757661" y="684893"/>
            <a:ext cx="3332261" cy="2538488"/>
          </a:xfrm>
          <a:ln/>
        </p:spPr>
      </p:sp>
      <p:sp>
        <p:nvSpPr>
          <p:cNvPr id="270341" name="Rectangle 3"/>
          <p:cNvSpPr>
            <a:spLocks noGrp="1" noChangeArrowheads="1"/>
          </p:cNvSpPr>
          <p:nvPr>
            <p:ph type="body" idx="1"/>
          </p:nvPr>
        </p:nvSpPr>
        <p:spPr>
          <a:xfrm>
            <a:off x="522388" y="3373060"/>
            <a:ext cx="5948660" cy="5090583"/>
          </a:xfrm>
          <a:noFill/>
        </p:spPr>
        <p:txBody>
          <a:bodyPr lIns="91255" tIns="45626" rIns="91255" bIns="45626"/>
          <a:lstStyle/>
          <a:p>
            <a:r>
              <a:rPr lang="en-US" altLang="en-US" sz="900" dirty="0" err="1"/>
              <a:t>Bupropion</a:t>
            </a:r>
            <a:r>
              <a:rPr lang="en-US" altLang="en-US" sz="900" dirty="0"/>
              <a:t> should be used with extreme caution in patients with a history of seizure or cranial trauma, or in patients taking medications that may lower the seizure threshold (e.g., antipsychotics, antidepressants, </a:t>
            </a:r>
            <a:r>
              <a:rPr lang="en-US" altLang="en-US" sz="900" dirty="0" err="1"/>
              <a:t>theophylline</a:t>
            </a:r>
            <a:r>
              <a:rPr lang="en-US" altLang="en-US" sz="900" dirty="0"/>
              <a:t>, systemic steroids) (GlaxoSmithKline, 2007).</a:t>
            </a:r>
          </a:p>
          <a:p>
            <a:endParaRPr lang="en-US" altLang="en-US" sz="900" dirty="0"/>
          </a:p>
          <a:p>
            <a:r>
              <a:rPr lang="en-US" altLang="en-US" sz="900" dirty="0" err="1"/>
              <a:t>Bupropion</a:t>
            </a:r>
            <a:r>
              <a:rPr lang="en-US" altLang="en-US" sz="900" dirty="0"/>
              <a:t> also should be used with extreme caution in patients with severe hepatic cirrhosis (GlaxoSmithKline, 2007). In these patients a reduced frequency of dosing is required, because peak </a:t>
            </a:r>
            <a:r>
              <a:rPr lang="en-US" altLang="en-US" sz="900" dirty="0" err="1"/>
              <a:t>bupropion</a:t>
            </a:r>
            <a:r>
              <a:rPr lang="en-US" altLang="en-US" sz="900" dirty="0"/>
              <a:t> levels are substantially increased and accumulation is likely to occur to a greater extent than usual in such patients. The dose should not exceed 150 mg every other day in these patients.</a:t>
            </a:r>
          </a:p>
          <a:p>
            <a:endParaRPr lang="en-US" altLang="en-US" sz="900" dirty="0"/>
          </a:p>
          <a:p>
            <a:r>
              <a:rPr lang="en-US" altLang="en-US" sz="900" dirty="0"/>
              <a:t>As with most antidepressant agents, </a:t>
            </a:r>
            <a:r>
              <a:rPr lang="en-US" altLang="en-US" sz="900" dirty="0" err="1"/>
              <a:t>bupropion</a:t>
            </a:r>
            <a:r>
              <a:rPr lang="en-US" altLang="en-US" sz="900" dirty="0"/>
              <a:t> has a black-box warning that specifies that the drug should be used with caution in patients with major depressive disorder (both adult and pediatric) as these patients might experience worsening of their depression and/or the emergence of suicidal ideation and behavior (</a:t>
            </a:r>
            <a:r>
              <a:rPr lang="en-US" altLang="en-US" sz="900" dirty="0" err="1"/>
              <a:t>suicidality</a:t>
            </a:r>
            <a:r>
              <a:rPr lang="en-US" altLang="en-US" sz="900" dirty="0"/>
              <a:t>) or unusual changes in behavior. These effects tend to be more prevalent in children, adolescents, and young adults (ages 18-24 years). Prior to initiating treatment with </a:t>
            </a:r>
            <a:r>
              <a:rPr lang="en-US" altLang="en-US" sz="900" dirty="0" err="1"/>
              <a:t>bupropion</a:t>
            </a:r>
            <a:r>
              <a:rPr lang="en-US" altLang="en-US" sz="900" dirty="0"/>
              <a:t>, patients with depressive symptoms should be adequately screened to determine whether they are at risk for bipolar disorder (GlaxoSmithKline, 2007).  It is advisable to consult with a psychiatrist before initiating </a:t>
            </a:r>
            <a:r>
              <a:rPr lang="en-US" altLang="en-US" sz="900" dirty="0" err="1"/>
              <a:t>bupropion</a:t>
            </a:r>
            <a:r>
              <a:rPr lang="en-US" altLang="en-US" sz="900" dirty="0"/>
              <a:t> therapy in a patient with depressive or psychiatric disorders.</a:t>
            </a:r>
          </a:p>
          <a:p>
            <a:endParaRPr lang="en-US" altLang="en-US" sz="900" dirty="0"/>
          </a:p>
          <a:p>
            <a:r>
              <a:rPr lang="en-US" altLang="en-US" sz="800" dirty="0"/>
              <a:t>GlaxoSmithKline Inc. (2007, August). </a:t>
            </a:r>
            <a:r>
              <a:rPr lang="en-US" altLang="en-US" sz="800" dirty="0" err="1"/>
              <a:t>Zyban</a:t>
            </a:r>
            <a:r>
              <a:rPr lang="en-US" altLang="en-US" sz="800" dirty="0"/>
              <a:t> Package Insert. Research Triangle Park, NC.</a:t>
            </a:r>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1362" name="Rectangle 7"/>
          <p:cNvSpPr>
            <a:spLocks noGrp="1" noChangeArrowheads="1"/>
          </p:cNvSpPr>
          <p:nvPr>
            <p:ph type="sldNum" sz="quarter" idx="5"/>
          </p:nvPr>
        </p:nvSpPr>
        <p:spPr>
          <a:noFill/>
        </p:spPr>
        <p:txBody>
          <a:bodyPr/>
          <a:lstStyle/>
          <a:p>
            <a:fld id="{8A7C7E76-F6FC-49C1-808D-4D0015A6B9A6}" type="slidenum">
              <a:rPr lang="en-US"/>
              <a:pPr/>
              <a:t>44</a:t>
            </a:fld>
            <a:endParaRPr lang="en-US"/>
          </a:p>
        </p:txBody>
      </p:sp>
      <p:sp>
        <p:nvSpPr>
          <p:cNvPr id="271363" name="Rectangle 7"/>
          <p:cNvSpPr txBox="1">
            <a:spLocks noGrp="1" noChangeArrowheads="1"/>
          </p:cNvSpPr>
          <p:nvPr/>
        </p:nvSpPr>
        <p:spPr bwMode="auto">
          <a:xfrm>
            <a:off x="3885903" y="8685893"/>
            <a:ext cx="2972097" cy="458107"/>
          </a:xfrm>
          <a:prstGeom prst="rect">
            <a:avLst/>
          </a:prstGeom>
          <a:noFill/>
          <a:ln w="9525">
            <a:noFill/>
            <a:miter lim="800000"/>
            <a:headEnd/>
            <a:tailEnd/>
          </a:ln>
        </p:spPr>
        <p:txBody>
          <a:bodyPr lIns="91380" tIns="45690" rIns="91380" bIns="45690" anchor="b"/>
          <a:lstStyle/>
          <a:p>
            <a:pPr algn="r" defTabSz="914485">
              <a:spcBef>
                <a:spcPct val="0"/>
              </a:spcBef>
            </a:pPr>
            <a:fld id="{379F242A-82BC-4360-834A-F3F57FBA7C9C}" type="slidenum">
              <a:rPr lang="en-US" sz="1100">
                <a:latin typeface="Tahoma" charset="0"/>
                <a:cs typeface="Arial" charset="0"/>
              </a:rPr>
              <a:pPr algn="r" defTabSz="914485">
                <a:spcBef>
                  <a:spcPct val="0"/>
                </a:spcBef>
              </a:pPr>
              <a:t>44</a:t>
            </a:fld>
            <a:endParaRPr lang="en-US" sz="1100" dirty="0">
              <a:latin typeface="Tahoma" charset="0"/>
              <a:cs typeface="Arial" charset="0"/>
            </a:endParaRPr>
          </a:p>
        </p:txBody>
      </p:sp>
      <p:sp>
        <p:nvSpPr>
          <p:cNvPr id="271364" name="Rectangle 2"/>
          <p:cNvSpPr>
            <a:spLocks noGrp="1" noRot="1" noChangeAspect="1" noChangeArrowheads="1" noTextEdit="1"/>
          </p:cNvSpPr>
          <p:nvPr>
            <p:ph type="sldImg"/>
          </p:nvPr>
        </p:nvSpPr>
        <p:spPr>
          <a:xfrm>
            <a:off x="1757661" y="684893"/>
            <a:ext cx="3332261" cy="2538488"/>
          </a:xfrm>
          <a:ln/>
        </p:spPr>
      </p:sp>
      <p:sp>
        <p:nvSpPr>
          <p:cNvPr id="271365" name="Rectangle 3"/>
          <p:cNvSpPr>
            <a:spLocks noGrp="1" noChangeArrowheads="1"/>
          </p:cNvSpPr>
          <p:nvPr>
            <p:ph type="body" idx="1"/>
          </p:nvPr>
        </p:nvSpPr>
        <p:spPr>
          <a:solidFill>
            <a:srgbClr val="FFFFFF"/>
          </a:solidFill>
        </p:spPr>
        <p:txBody>
          <a:bodyPr lIns="92232" tIns="46116" rIns="92232" bIns="46116"/>
          <a:lstStyle/>
          <a:p>
            <a:r>
              <a:rPr lang="en-US" altLang="en-US" sz="900" dirty="0"/>
              <a:t>Treatment with </a:t>
            </a:r>
            <a:r>
              <a:rPr lang="en-US" altLang="en-US" sz="900" dirty="0" err="1"/>
              <a:t>bupropion</a:t>
            </a:r>
            <a:r>
              <a:rPr lang="en-US" altLang="en-US" sz="900" dirty="0"/>
              <a:t> SR should be initiated while the patient is still smoking, because approximately 1 week of treatment is required to achieve steady-state blood levels. Patients should set a target quit date that falls within the first 2 weeks of treatment, generally in the second week (GlaxoSmithKline, 2007).</a:t>
            </a:r>
          </a:p>
          <a:p>
            <a:endParaRPr lang="en-US" altLang="en-US" sz="900" dirty="0"/>
          </a:p>
          <a:p>
            <a:r>
              <a:rPr lang="en-US" altLang="en-US" sz="900" dirty="0"/>
              <a:t>The starting dose of </a:t>
            </a:r>
            <a:r>
              <a:rPr lang="en-US" altLang="en-US" sz="900" dirty="0" err="1"/>
              <a:t>bupropion</a:t>
            </a:r>
            <a:r>
              <a:rPr lang="en-US" altLang="en-US" sz="900" dirty="0"/>
              <a:t> SR is one 150-mg tablet each morning for the first 3 days. If the initial dose is tolerated adequately, the dosage should be increased on day 4 to the recommended, maximum dosage of 300 mg/day, given as two 150-mg doses taken at least 8 hours apart. </a:t>
            </a:r>
            <a:r>
              <a:rPr lang="en-US" altLang="en-US" sz="900" b="1" dirty="0"/>
              <a:t>Doses above 300 mg/day should not be used. </a:t>
            </a:r>
          </a:p>
          <a:p>
            <a:endParaRPr lang="en-US" altLang="en-US" sz="900" b="1" dirty="0"/>
          </a:p>
          <a:p>
            <a:r>
              <a:rPr lang="en-US" altLang="en-US" sz="900" dirty="0"/>
              <a:t>Duration of therapy is recommended to be 7</a:t>
            </a:r>
            <a:r>
              <a:rPr lang="en-US" altLang="en-US" sz="900" dirty="0">
                <a:cs typeface="Arial" charset="0"/>
              </a:rPr>
              <a:t>–</a:t>
            </a:r>
            <a:r>
              <a:rPr lang="en-US" altLang="en-US" sz="900" dirty="0"/>
              <a:t>12 weeks; however, some patients may benefit from extended treatment. A systematic evaluation of </a:t>
            </a:r>
            <a:r>
              <a:rPr lang="en-US" altLang="en-US" sz="900" dirty="0" err="1"/>
              <a:t>bupropion</a:t>
            </a:r>
            <a:r>
              <a:rPr lang="en-US" altLang="en-US" sz="900" dirty="0"/>
              <a:t> SR 300mg per day for maintenance therapy demonstrated that treatment for up to 6 months was efficacious (GlaxoSmithKline, 2007). Whether to continue treatment with </a:t>
            </a:r>
            <a:r>
              <a:rPr lang="en-US" altLang="en-US" sz="900" dirty="0" err="1"/>
              <a:t>bupropion</a:t>
            </a:r>
            <a:r>
              <a:rPr lang="en-US" altLang="en-US" sz="900" dirty="0"/>
              <a:t> for periods longer than 12 weeks (3 months) for smoking cessation must be determined for individual patients. In some patients, maintenance treatment up to 12 months may be appropriate (Hays et al., 2003). </a:t>
            </a:r>
          </a:p>
          <a:p>
            <a:endParaRPr lang="en-US" altLang="en-US" sz="900" dirty="0"/>
          </a:p>
          <a:p>
            <a:r>
              <a:rPr lang="en-US" altLang="en-US" sz="900" b="1" dirty="0">
                <a:cs typeface="Arial" charset="0"/>
                <a:sym typeface="Webdings" pitchFamily="18" charset="2"/>
              </a:rPr>
              <a:t>♪</a:t>
            </a:r>
            <a:r>
              <a:rPr lang="en-US" sz="900" b="1" dirty="0">
                <a:sym typeface="Monotype Sorts" pitchFamily="2" charset="2"/>
              </a:rPr>
              <a:t> Note to instructor(s): </a:t>
            </a:r>
            <a:r>
              <a:rPr lang="en-US" altLang="en-US" sz="900" dirty="0">
                <a:sym typeface="Monotype Sorts" pitchFamily="2" charset="2"/>
              </a:rPr>
              <a:t>For patients experiencing side effects with the 300 mg/day regimen, data suggest </a:t>
            </a:r>
            <a:r>
              <a:rPr lang="en-US" altLang="en-US" sz="900" dirty="0" err="1">
                <a:sym typeface="Monotype Sorts" pitchFamily="2" charset="2"/>
              </a:rPr>
              <a:t>suggest</a:t>
            </a:r>
            <a:r>
              <a:rPr lang="en-US" altLang="en-US" sz="900" dirty="0">
                <a:sym typeface="Monotype Sorts" pitchFamily="2" charset="2"/>
              </a:rPr>
              <a:t> that 150 mg/day is better tolerated and exhibits comparable long-term efficacy (Swan, 2003). Similarly, Hurt and colleagues (1997) found no significant difference in long-term (&gt;6 months) abstinence rates between subjects randomized to 150 mg/day or 300 mg/day.</a:t>
            </a:r>
          </a:p>
          <a:p>
            <a:endParaRPr lang="en-US" altLang="en-US" sz="900" dirty="0"/>
          </a:p>
          <a:p>
            <a:r>
              <a:rPr lang="en-US" altLang="en-US" sz="800" dirty="0"/>
              <a:t>GlaxoSmithKline Inc. (2007, August). </a:t>
            </a:r>
            <a:r>
              <a:rPr lang="en-US" altLang="en-US" sz="800" dirty="0" err="1"/>
              <a:t>Zyban</a:t>
            </a:r>
            <a:r>
              <a:rPr lang="en-US" altLang="en-US" sz="800" dirty="0"/>
              <a:t> Package Insert. Research Triangle Park, NC.</a:t>
            </a:r>
          </a:p>
          <a:p>
            <a:r>
              <a:rPr lang="en-US" altLang="en-US" sz="800" dirty="0"/>
              <a:t>Hays JT, Hurt RD, </a:t>
            </a:r>
            <a:r>
              <a:rPr lang="en-US" altLang="en-US" sz="800" dirty="0" err="1"/>
              <a:t>Rigotti</a:t>
            </a:r>
            <a:r>
              <a:rPr lang="en-US" altLang="en-US" sz="800" dirty="0"/>
              <a:t> NA, et al. (2001). Sustained-release </a:t>
            </a:r>
            <a:r>
              <a:rPr lang="en-US" altLang="en-US" sz="800" dirty="0" err="1"/>
              <a:t>bupropion</a:t>
            </a:r>
            <a:r>
              <a:rPr lang="en-US" altLang="en-US" sz="800" dirty="0"/>
              <a:t> for pharmacologic relapse prevention after smoking cessation. a randomized, controlled trial. </a:t>
            </a:r>
            <a:r>
              <a:rPr lang="en-US" altLang="en-US" sz="800" i="1" dirty="0"/>
              <a:t>Ann Intern Med</a:t>
            </a:r>
            <a:r>
              <a:rPr lang="en-US" altLang="en-US" sz="800" dirty="0"/>
              <a:t> 135:423</a:t>
            </a:r>
            <a:r>
              <a:rPr lang="en-US" altLang="en-US" sz="800" dirty="0">
                <a:cs typeface="Arial" charset="0"/>
              </a:rPr>
              <a:t>–</a:t>
            </a:r>
            <a:r>
              <a:rPr lang="en-US" altLang="en-US" sz="800" dirty="0"/>
              <a:t>433.</a:t>
            </a:r>
            <a:r>
              <a:rPr lang="en-US" altLang="en-US" dirty="0" smtClean="0"/>
              <a:t> </a:t>
            </a:r>
          </a:p>
          <a:p>
            <a:r>
              <a:rPr lang="en-US" altLang="en-US" sz="800" dirty="0"/>
              <a:t>Hurt RD, Sachs DP, Glover ED, et al. (1997). A comparison of sustained-release </a:t>
            </a:r>
            <a:r>
              <a:rPr lang="en-US" altLang="en-US" sz="800" dirty="0" err="1"/>
              <a:t>bupropion</a:t>
            </a:r>
            <a:r>
              <a:rPr lang="en-US" altLang="en-US" sz="800" dirty="0"/>
              <a:t> and placebo for smoking cessation. </a:t>
            </a:r>
            <a:r>
              <a:rPr lang="en-US" altLang="en-US" sz="800" i="1" dirty="0"/>
              <a:t>N </a:t>
            </a:r>
            <a:r>
              <a:rPr lang="en-US" altLang="en-US" sz="800" i="1" dirty="0" err="1"/>
              <a:t>Engl</a:t>
            </a:r>
            <a:r>
              <a:rPr lang="en-US" altLang="en-US" sz="800" i="1" dirty="0"/>
              <a:t> J Med </a:t>
            </a:r>
            <a:r>
              <a:rPr lang="en-US" altLang="en-US" sz="800" dirty="0"/>
              <a:t>337:1195</a:t>
            </a:r>
            <a:r>
              <a:rPr lang="en-US" altLang="en-US" sz="800" dirty="0">
                <a:cs typeface="Arial" charset="0"/>
              </a:rPr>
              <a:t>–1</a:t>
            </a:r>
            <a:r>
              <a:rPr lang="en-US" altLang="en-US" sz="800" dirty="0"/>
              <a:t>202.</a:t>
            </a:r>
          </a:p>
          <a:p>
            <a:r>
              <a:rPr lang="en-US" altLang="en-US" sz="800" dirty="0"/>
              <a:t>Swan GE, McAfee T, Curry SJ, et al. (2003). Effectiveness of </a:t>
            </a:r>
            <a:r>
              <a:rPr lang="en-US" altLang="en-US" sz="800" dirty="0" err="1"/>
              <a:t>bupropion</a:t>
            </a:r>
            <a:r>
              <a:rPr lang="en-US" altLang="en-US" sz="800" dirty="0"/>
              <a:t> sustained release for smoking cessation in a health care setting: a randomized trial. </a:t>
            </a:r>
            <a:r>
              <a:rPr lang="en-US" altLang="en-US" sz="800" i="1" dirty="0"/>
              <a:t>Arch Intern Med</a:t>
            </a:r>
            <a:r>
              <a:rPr lang="en-US" altLang="en-US" sz="800" dirty="0"/>
              <a:t> 163:2337</a:t>
            </a:r>
            <a:r>
              <a:rPr lang="en-US" altLang="en-US" sz="800" dirty="0">
                <a:cs typeface="Arial" charset="0"/>
              </a:rPr>
              <a:t>–</a:t>
            </a:r>
            <a:r>
              <a:rPr lang="en-US" altLang="en-US" sz="800" dirty="0"/>
              <a:t>2344. </a:t>
            </a:r>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2386" name="Rectangle 7"/>
          <p:cNvSpPr>
            <a:spLocks noGrp="1" noChangeArrowheads="1"/>
          </p:cNvSpPr>
          <p:nvPr>
            <p:ph type="sldNum" sz="quarter" idx="5"/>
          </p:nvPr>
        </p:nvSpPr>
        <p:spPr>
          <a:noFill/>
        </p:spPr>
        <p:txBody>
          <a:bodyPr/>
          <a:lstStyle/>
          <a:p>
            <a:fld id="{0216E900-C17E-4BFE-812E-66FE2F7DE191}" type="slidenum">
              <a:rPr lang="en-US"/>
              <a:pPr/>
              <a:t>45</a:t>
            </a:fld>
            <a:endParaRPr lang="en-US"/>
          </a:p>
        </p:txBody>
      </p:sp>
      <p:sp>
        <p:nvSpPr>
          <p:cNvPr id="272387" name="Rectangle 7"/>
          <p:cNvSpPr txBox="1">
            <a:spLocks noGrp="1" noChangeArrowheads="1"/>
          </p:cNvSpPr>
          <p:nvPr/>
        </p:nvSpPr>
        <p:spPr bwMode="auto">
          <a:xfrm>
            <a:off x="3885903" y="8685893"/>
            <a:ext cx="2972097" cy="458107"/>
          </a:xfrm>
          <a:prstGeom prst="rect">
            <a:avLst/>
          </a:prstGeom>
          <a:noFill/>
          <a:ln w="9525">
            <a:noFill/>
            <a:miter lim="800000"/>
            <a:headEnd/>
            <a:tailEnd/>
          </a:ln>
        </p:spPr>
        <p:txBody>
          <a:bodyPr lIns="91380" tIns="45690" rIns="91380" bIns="45690" anchor="b"/>
          <a:lstStyle/>
          <a:p>
            <a:pPr algn="r" defTabSz="914485">
              <a:spcBef>
                <a:spcPct val="0"/>
              </a:spcBef>
            </a:pPr>
            <a:fld id="{7B18F3B7-3C44-4512-9138-2E6F6F0FE45F}" type="slidenum">
              <a:rPr lang="en-US" sz="1100">
                <a:latin typeface="Tahoma" charset="0"/>
                <a:cs typeface="Arial" charset="0"/>
              </a:rPr>
              <a:pPr algn="r" defTabSz="914485">
                <a:spcBef>
                  <a:spcPct val="0"/>
                </a:spcBef>
              </a:pPr>
              <a:t>45</a:t>
            </a:fld>
            <a:endParaRPr lang="en-US" sz="1100" dirty="0">
              <a:latin typeface="Tahoma" charset="0"/>
              <a:cs typeface="Arial" charset="0"/>
            </a:endParaRPr>
          </a:p>
        </p:txBody>
      </p:sp>
      <p:sp>
        <p:nvSpPr>
          <p:cNvPr id="272388" name="Rectangle 2"/>
          <p:cNvSpPr>
            <a:spLocks noGrp="1" noRot="1" noChangeAspect="1" noChangeArrowheads="1" noTextEdit="1"/>
          </p:cNvSpPr>
          <p:nvPr>
            <p:ph type="sldImg"/>
          </p:nvPr>
        </p:nvSpPr>
        <p:spPr>
          <a:xfrm>
            <a:off x="1757661" y="684893"/>
            <a:ext cx="3332261" cy="2538488"/>
          </a:xfrm>
          <a:ln/>
        </p:spPr>
      </p:sp>
      <p:sp>
        <p:nvSpPr>
          <p:cNvPr id="272389" name="Rectangle 3"/>
          <p:cNvSpPr>
            <a:spLocks noGrp="1" noChangeArrowheads="1"/>
          </p:cNvSpPr>
          <p:nvPr>
            <p:ph type="body" idx="1"/>
          </p:nvPr>
        </p:nvSpPr>
        <p:spPr>
          <a:noFill/>
        </p:spPr>
        <p:txBody>
          <a:bodyPr lIns="91259" tIns="45629" rIns="91259" bIns="45629"/>
          <a:lstStyle/>
          <a:p>
            <a:r>
              <a:rPr lang="en-US" sz="900" dirty="0">
                <a:solidFill>
                  <a:srgbClr val="000000"/>
                </a:solidFill>
                <a:cs typeface="Times New Roman" pitchFamily="18" charset="0"/>
              </a:rPr>
              <a:t>Common side effects include insomnia (31</a:t>
            </a:r>
            <a:r>
              <a:rPr lang="en-US" sz="900" dirty="0">
                <a:solidFill>
                  <a:srgbClr val="000000"/>
                </a:solidFill>
                <a:cs typeface="Arial" charset="0"/>
              </a:rPr>
              <a:t>–</a:t>
            </a:r>
            <a:r>
              <a:rPr lang="en-US" sz="900" dirty="0">
                <a:solidFill>
                  <a:srgbClr val="000000"/>
                </a:solidFill>
                <a:cs typeface="Times New Roman" pitchFamily="18" charset="0"/>
              </a:rPr>
              <a:t>45%) and dry mouth (10</a:t>
            </a:r>
            <a:r>
              <a:rPr lang="en-US" sz="900" dirty="0">
                <a:solidFill>
                  <a:srgbClr val="000000"/>
                </a:solidFill>
                <a:cs typeface="Arial" charset="0"/>
              </a:rPr>
              <a:t>–</a:t>
            </a:r>
            <a:r>
              <a:rPr lang="en-US" sz="900" dirty="0">
                <a:solidFill>
                  <a:srgbClr val="000000"/>
                </a:solidFill>
                <a:cs typeface="Times New Roman" pitchFamily="18" charset="0"/>
              </a:rPr>
              <a:t>11%). </a:t>
            </a:r>
            <a:r>
              <a:rPr lang="en-US" altLang="en-US" sz="900" dirty="0"/>
              <a:t>These side effects usually lessen with continued use. Patients should be advised to avoid taking </a:t>
            </a:r>
            <a:r>
              <a:rPr lang="en-US" altLang="en-US" sz="900" dirty="0" err="1"/>
              <a:t>bupropion</a:t>
            </a:r>
            <a:r>
              <a:rPr lang="en-US" altLang="en-US" sz="900" dirty="0"/>
              <a:t> at bedtime.</a:t>
            </a:r>
          </a:p>
          <a:p>
            <a:endParaRPr lang="en-US" sz="900" dirty="0">
              <a:cs typeface="Times New Roman" pitchFamily="18" charset="0"/>
            </a:endParaRPr>
          </a:p>
          <a:p>
            <a:r>
              <a:rPr lang="en-US" sz="900" dirty="0">
                <a:cs typeface="Times New Roman" pitchFamily="18" charset="0"/>
              </a:rPr>
              <a:t>Side effects that are less common but are associated with discontinuation of treatment include nervous system disturbances (3.4%; primarily tremors) and skin disorders (2.4%; primarily rashes) (GlaxoSmithKline, 2007).</a:t>
            </a:r>
          </a:p>
          <a:p>
            <a:endParaRPr lang="en-US" sz="900" dirty="0">
              <a:cs typeface="Times New Roman" pitchFamily="18" charset="0"/>
            </a:endParaRPr>
          </a:p>
          <a:p>
            <a:r>
              <a:rPr lang="en-US" altLang="en-US" sz="900" b="1" dirty="0">
                <a:cs typeface="Arial" charset="0"/>
                <a:sym typeface="Webdings" pitchFamily="18" charset="2"/>
              </a:rPr>
              <a:t>♪</a:t>
            </a:r>
            <a:r>
              <a:rPr lang="en-US" sz="900" b="1" dirty="0">
                <a:sym typeface="Monotype Sorts" pitchFamily="2" charset="2"/>
              </a:rPr>
              <a:t> Note to instructor(s):</a:t>
            </a:r>
            <a:r>
              <a:rPr lang="en-US" sz="900" dirty="0">
                <a:sym typeface="Monotype Sorts" pitchFamily="2" charset="2"/>
              </a:rPr>
              <a:t> </a:t>
            </a:r>
            <a:r>
              <a:rPr lang="en-US" sz="900" dirty="0">
                <a:cs typeface="Times New Roman" pitchFamily="18" charset="0"/>
                <a:sym typeface="Monotype Sorts" pitchFamily="2" charset="2"/>
              </a:rPr>
              <a:t>While seizures are an important potential adverse effect associated with </a:t>
            </a:r>
            <a:r>
              <a:rPr lang="en-US" sz="900" dirty="0" err="1">
                <a:cs typeface="Times New Roman" pitchFamily="18" charset="0"/>
                <a:sym typeface="Monotype Sorts" pitchFamily="2" charset="2"/>
              </a:rPr>
              <a:t>bupropion</a:t>
            </a:r>
            <a:r>
              <a:rPr lang="en-US" sz="900" dirty="0">
                <a:cs typeface="Times New Roman" pitchFamily="18" charset="0"/>
                <a:sym typeface="Monotype Sorts" pitchFamily="2" charset="2"/>
              </a:rPr>
              <a:t> therapy, clinicians should know that </a:t>
            </a:r>
            <a:r>
              <a:rPr lang="en-US" sz="900" dirty="0"/>
              <a:t>the reported frequency of seizures with </a:t>
            </a:r>
            <a:r>
              <a:rPr lang="en-US" sz="900" dirty="0" err="1"/>
              <a:t>bupropion</a:t>
            </a:r>
            <a:r>
              <a:rPr lang="en-US" sz="900" dirty="0"/>
              <a:t> SR in clinical trials for smoking cessation is &lt;0.1% (7 seizures among 8,000 </a:t>
            </a:r>
            <a:r>
              <a:rPr lang="en-US" sz="900" dirty="0" err="1"/>
              <a:t>bupropion</a:t>
            </a:r>
            <a:r>
              <a:rPr lang="en-US" sz="900" dirty="0"/>
              <a:t>-treated patients)</a:t>
            </a:r>
            <a:r>
              <a:rPr lang="en-US" sz="900" baseline="30000" dirty="0"/>
              <a:t> </a:t>
            </a:r>
            <a:r>
              <a:rPr lang="en-US" sz="900" dirty="0"/>
              <a:t> (Hughes et al, 2007).  While seizures are relatively rare, </a:t>
            </a:r>
            <a:r>
              <a:rPr lang="en-US" sz="900" dirty="0" err="1"/>
              <a:t>bupropion</a:t>
            </a:r>
            <a:r>
              <a:rPr lang="en-US" sz="900" dirty="0"/>
              <a:t> should be used with extreme caution in patients with a history of seizure, cranial trauma, patients receiving medications known to lower the seizure threshold, and patients with underlying severe hepatic cirrhosis (GlaxoSmithKline, 2007). </a:t>
            </a:r>
            <a:r>
              <a:rPr lang="en-US" sz="900" dirty="0">
                <a:cs typeface="Times New Roman" pitchFamily="18" charset="0"/>
              </a:rPr>
              <a:t>For more information about seizure incidence in patients being treated with </a:t>
            </a:r>
            <a:r>
              <a:rPr lang="en-US" sz="900" dirty="0" err="1">
                <a:cs typeface="Times New Roman" pitchFamily="18" charset="0"/>
              </a:rPr>
              <a:t>bupropion</a:t>
            </a:r>
            <a:r>
              <a:rPr lang="en-US" sz="900" dirty="0">
                <a:cs typeface="Times New Roman" pitchFamily="18" charset="0"/>
              </a:rPr>
              <a:t> (</a:t>
            </a:r>
            <a:r>
              <a:rPr lang="en-US" sz="900" dirty="0" err="1">
                <a:cs typeface="Times New Roman" pitchFamily="18" charset="0"/>
              </a:rPr>
              <a:t>Wellbutrin</a:t>
            </a:r>
            <a:r>
              <a:rPr lang="en-US" sz="900" dirty="0">
                <a:cs typeface="Times New Roman" pitchFamily="18" charset="0"/>
              </a:rPr>
              <a:t>) as an antidepressant, please see the previous “</a:t>
            </a:r>
            <a:r>
              <a:rPr lang="en-US" sz="900" dirty="0" err="1">
                <a:cs typeface="Times New Roman" pitchFamily="18" charset="0"/>
              </a:rPr>
              <a:t>Bupropion</a:t>
            </a:r>
            <a:r>
              <a:rPr lang="en-US" sz="900" dirty="0">
                <a:cs typeface="Times New Roman" pitchFamily="18" charset="0"/>
              </a:rPr>
              <a:t>: Contraindications” slide in this module.</a:t>
            </a:r>
          </a:p>
          <a:p>
            <a:endParaRPr lang="en-US" sz="900" dirty="0">
              <a:cs typeface="Times New Roman" pitchFamily="18" charset="0"/>
            </a:endParaRPr>
          </a:p>
          <a:p>
            <a:r>
              <a:rPr lang="en-US" altLang="en-US" sz="800" dirty="0"/>
              <a:t>GlaxoSmithKline Inc. (2007, August). </a:t>
            </a:r>
            <a:r>
              <a:rPr lang="en-US" altLang="en-US" sz="800" dirty="0" err="1"/>
              <a:t>Zyban</a:t>
            </a:r>
            <a:r>
              <a:rPr lang="en-US" altLang="en-US" sz="800" dirty="0"/>
              <a:t> Package Insert. Research Triangle Park, NC.</a:t>
            </a:r>
          </a:p>
          <a:p>
            <a:r>
              <a:rPr lang="en-US" sz="800" dirty="0"/>
              <a:t>Hughes JR, Stead LF, Lancaster T. (2007). Antidepressants for smoking cessation. </a:t>
            </a:r>
            <a:r>
              <a:rPr lang="en-US" sz="800" i="1" dirty="0"/>
              <a:t>Cochrane Database </a:t>
            </a:r>
            <a:r>
              <a:rPr lang="en-US" sz="800" i="1" dirty="0" err="1"/>
              <a:t>Syst</a:t>
            </a:r>
            <a:r>
              <a:rPr lang="en-US" sz="800" i="1" dirty="0"/>
              <a:t> Rev </a:t>
            </a:r>
            <a:r>
              <a:rPr lang="en-US" sz="800" dirty="0"/>
              <a:t>1:CD000031. </a:t>
            </a:r>
            <a:endParaRPr lang="en-US" sz="800" dirty="0">
              <a:cs typeface="Times New Roman" pitchFamily="18" charset="0"/>
            </a:endParaRPr>
          </a:p>
          <a:p>
            <a:endParaRPr lang="en-US" dirty="0" smtClean="0">
              <a:cs typeface="Times New Roman" pitchFamily="18" charset="0"/>
            </a:endParaRPr>
          </a:p>
          <a:p>
            <a:endParaRPr lang="en-US" sz="800" dirty="0">
              <a:cs typeface="Times New Roman" pitchFamily="18" charset="0"/>
            </a:endParaRPr>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3410" name="Rectangle 7"/>
          <p:cNvSpPr>
            <a:spLocks noGrp="1" noChangeArrowheads="1"/>
          </p:cNvSpPr>
          <p:nvPr>
            <p:ph type="sldNum" sz="quarter" idx="5"/>
          </p:nvPr>
        </p:nvSpPr>
        <p:spPr>
          <a:noFill/>
        </p:spPr>
        <p:txBody>
          <a:bodyPr/>
          <a:lstStyle/>
          <a:p>
            <a:fld id="{97798F99-97C1-4101-A695-85FC2452D631}" type="slidenum">
              <a:rPr lang="en-US"/>
              <a:pPr/>
              <a:t>46</a:t>
            </a:fld>
            <a:endParaRPr lang="en-US"/>
          </a:p>
        </p:txBody>
      </p:sp>
      <p:sp>
        <p:nvSpPr>
          <p:cNvPr id="273411" name="Rectangle 7"/>
          <p:cNvSpPr txBox="1">
            <a:spLocks noGrp="1" noChangeArrowheads="1"/>
          </p:cNvSpPr>
          <p:nvPr/>
        </p:nvSpPr>
        <p:spPr bwMode="auto">
          <a:xfrm>
            <a:off x="3885903" y="8685893"/>
            <a:ext cx="2972097" cy="458107"/>
          </a:xfrm>
          <a:prstGeom prst="rect">
            <a:avLst/>
          </a:prstGeom>
          <a:noFill/>
          <a:ln w="9525">
            <a:noFill/>
            <a:miter lim="800000"/>
            <a:headEnd/>
            <a:tailEnd/>
          </a:ln>
        </p:spPr>
        <p:txBody>
          <a:bodyPr lIns="91380" tIns="45690" rIns="91380" bIns="45690" anchor="b"/>
          <a:lstStyle/>
          <a:p>
            <a:pPr algn="r" defTabSz="914485">
              <a:spcBef>
                <a:spcPct val="0"/>
              </a:spcBef>
            </a:pPr>
            <a:fld id="{F9AA262D-F31B-4F04-968B-3C80EF301C6B}" type="slidenum">
              <a:rPr lang="en-US" sz="1100">
                <a:latin typeface="Tahoma" charset="0"/>
                <a:cs typeface="Arial" charset="0"/>
              </a:rPr>
              <a:pPr algn="r" defTabSz="914485">
                <a:spcBef>
                  <a:spcPct val="0"/>
                </a:spcBef>
              </a:pPr>
              <a:t>46</a:t>
            </a:fld>
            <a:endParaRPr lang="en-US" sz="1100" dirty="0">
              <a:latin typeface="Tahoma" charset="0"/>
              <a:cs typeface="Arial" charset="0"/>
            </a:endParaRPr>
          </a:p>
        </p:txBody>
      </p:sp>
      <p:sp>
        <p:nvSpPr>
          <p:cNvPr id="273412" name="Rectangle 2"/>
          <p:cNvSpPr>
            <a:spLocks noGrp="1" noRot="1" noChangeAspect="1" noChangeArrowheads="1" noTextEdit="1"/>
          </p:cNvSpPr>
          <p:nvPr>
            <p:ph type="sldImg"/>
          </p:nvPr>
        </p:nvSpPr>
        <p:spPr>
          <a:xfrm>
            <a:off x="1754684" y="684893"/>
            <a:ext cx="3332261" cy="2538488"/>
          </a:xfrm>
          <a:ln/>
        </p:spPr>
      </p:sp>
      <p:sp>
        <p:nvSpPr>
          <p:cNvPr id="273413" name="Rectangle 3"/>
          <p:cNvSpPr>
            <a:spLocks noGrp="1" noChangeArrowheads="1"/>
          </p:cNvSpPr>
          <p:nvPr>
            <p:ph type="body" idx="1"/>
          </p:nvPr>
        </p:nvSpPr>
        <p:spPr>
          <a:noFill/>
        </p:spPr>
        <p:txBody>
          <a:bodyPr lIns="91380" tIns="45690" rIns="91380" bIns="45690"/>
          <a:lstStyle/>
          <a:p>
            <a:pPr>
              <a:lnSpc>
                <a:spcPct val="90000"/>
              </a:lnSpc>
              <a:tabLst>
                <a:tab pos="464000" algn="l"/>
              </a:tabLst>
            </a:pPr>
            <a:r>
              <a:rPr lang="en-US" sz="900" dirty="0"/>
              <a:t>FDA approved for smoking cessation: May 11, 2006 (prescription only)</a:t>
            </a:r>
          </a:p>
          <a:p>
            <a:pPr>
              <a:lnSpc>
                <a:spcPct val="90000"/>
              </a:lnSpc>
              <a:tabLst>
                <a:tab pos="464000" algn="l"/>
              </a:tabLst>
            </a:pPr>
            <a:endParaRPr lang="en-US" sz="900" b="1" dirty="0">
              <a:cs typeface="Times New Roman" pitchFamily="18" charset="0"/>
            </a:endParaRPr>
          </a:p>
          <a:p>
            <a:pPr>
              <a:lnSpc>
                <a:spcPct val="90000"/>
              </a:lnSpc>
              <a:tabLst>
                <a:tab pos="464000" algn="l"/>
              </a:tabLst>
            </a:pPr>
            <a:r>
              <a:rPr lang="en-US" sz="900" b="1" dirty="0">
                <a:cs typeface="Times New Roman" pitchFamily="18" charset="0"/>
              </a:rPr>
              <a:t>Description of Product </a:t>
            </a:r>
            <a:r>
              <a:rPr lang="en-US" altLang="en-US" sz="900" dirty="0"/>
              <a:t>(Pfizer, 2008)</a:t>
            </a:r>
            <a:endParaRPr lang="en-US" sz="900" dirty="0">
              <a:cs typeface="Times New Roman" pitchFamily="18" charset="0"/>
            </a:endParaRPr>
          </a:p>
          <a:p>
            <a:pPr>
              <a:spcBef>
                <a:spcPct val="25000"/>
              </a:spcBef>
              <a:tabLst>
                <a:tab pos="464000" algn="l"/>
              </a:tabLst>
            </a:pPr>
            <a:r>
              <a:rPr lang="en-US" sz="900" dirty="0" err="1">
                <a:cs typeface="Times New Roman" pitchFamily="18" charset="0"/>
              </a:rPr>
              <a:t>Varenicline</a:t>
            </a:r>
            <a:r>
              <a:rPr lang="en-US" sz="900" dirty="0">
                <a:cs typeface="Times New Roman" pitchFamily="18" charset="0"/>
              </a:rPr>
              <a:t> is a partial agonist selective for the </a:t>
            </a:r>
            <a:r>
              <a:rPr lang="el-GR" sz="900" dirty="0">
                <a:cs typeface="Arial" charset="0"/>
                <a:sym typeface="Symbol" pitchFamily="18" charset="2"/>
              </a:rPr>
              <a:t></a:t>
            </a:r>
            <a:r>
              <a:rPr lang="en-US" sz="900" baseline="-25000" dirty="0">
                <a:cs typeface="Arial" charset="0"/>
                <a:sym typeface="Symbol" pitchFamily="18" charset="2"/>
              </a:rPr>
              <a:t>4</a:t>
            </a:r>
            <a:r>
              <a:rPr lang="el-GR" sz="900" dirty="0">
                <a:cs typeface="Arial" charset="0"/>
                <a:sym typeface="Symbol" pitchFamily="18" charset="2"/>
              </a:rPr>
              <a:t></a:t>
            </a:r>
            <a:r>
              <a:rPr lang="en-US" sz="900" baseline="-25000" dirty="0">
                <a:cs typeface="Arial" charset="0"/>
                <a:sym typeface="Symbol" pitchFamily="18" charset="2"/>
              </a:rPr>
              <a:t>2</a:t>
            </a:r>
            <a:r>
              <a:rPr lang="en-US" sz="900" dirty="0">
                <a:cs typeface="Times New Roman" pitchFamily="18" charset="0"/>
              </a:rPr>
              <a:t> nicotinic acetylcholine receptor indicated for use as an aid to smoking cessation treatment.</a:t>
            </a:r>
          </a:p>
          <a:p>
            <a:pPr>
              <a:lnSpc>
                <a:spcPct val="90000"/>
              </a:lnSpc>
              <a:tabLst>
                <a:tab pos="464000" algn="l"/>
              </a:tabLst>
            </a:pPr>
            <a:endParaRPr lang="en-US" altLang="en-US" sz="900" b="1" dirty="0"/>
          </a:p>
          <a:p>
            <a:pPr>
              <a:lnSpc>
                <a:spcPct val="90000"/>
              </a:lnSpc>
              <a:tabLst>
                <a:tab pos="464000" algn="l"/>
              </a:tabLst>
            </a:pPr>
            <a:r>
              <a:rPr lang="en-US" altLang="en-US" sz="900" b="1" dirty="0"/>
              <a:t>Clinical Efficacy </a:t>
            </a:r>
            <a:r>
              <a:rPr lang="en-US" altLang="en-US" sz="900" dirty="0"/>
              <a:t>(Fiore et al., 2008)</a:t>
            </a:r>
            <a:endParaRPr lang="en-US" altLang="en-US" sz="900" b="1" dirty="0"/>
          </a:p>
          <a:p>
            <a:pPr>
              <a:tabLst>
                <a:tab pos="464000" algn="l"/>
              </a:tabLst>
            </a:pPr>
            <a:r>
              <a:rPr lang="en-US" altLang="en-US" sz="900" dirty="0"/>
              <a:t>In a meta-analysis of four trials, </a:t>
            </a:r>
            <a:r>
              <a:rPr lang="en-US" altLang="en-US" sz="900" dirty="0" err="1"/>
              <a:t>varenicline</a:t>
            </a:r>
            <a:r>
              <a:rPr lang="en-US" altLang="en-US" sz="900" dirty="0"/>
              <a:t> was found to significantly improve quit rates compared to placebo. The effectiveness and abstinence rates at 6-months post-quit date are as follows:</a:t>
            </a:r>
          </a:p>
          <a:p>
            <a:pPr>
              <a:lnSpc>
                <a:spcPct val="90000"/>
              </a:lnSpc>
              <a:tabLst>
                <a:tab pos="464000" algn="l"/>
              </a:tabLst>
            </a:pPr>
            <a:endParaRPr lang="en-US" altLang="en-US" sz="900" dirty="0">
              <a:sym typeface="Symbol" pitchFamily="18" charset="2"/>
            </a:endParaRPr>
          </a:p>
          <a:p>
            <a:pPr marL="360388" lvl="1">
              <a:lnSpc>
                <a:spcPct val="90000"/>
              </a:lnSpc>
              <a:tabLst>
                <a:tab pos="464000" algn="l"/>
              </a:tabLst>
            </a:pPr>
            <a:endParaRPr lang="en-US" altLang="en-US" dirty="0" smtClean="0"/>
          </a:p>
          <a:p>
            <a:pPr>
              <a:lnSpc>
                <a:spcPct val="90000"/>
              </a:lnSpc>
              <a:tabLst>
                <a:tab pos="464000" algn="l"/>
              </a:tabLst>
            </a:pPr>
            <a:endParaRPr lang="en-US" altLang="en-US" sz="800" dirty="0"/>
          </a:p>
          <a:p>
            <a:pPr>
              <a:lnSpc>
                <a:spcPct val="90000"/>
              </a:lnSpc>
              <a:tabLst>
                <a:tab pos="464000" algn="l"/>
              </a:tabLst>
            </a:pPr>
            <a:endParaRPr lang="en-US" dirty="0" smtClean="0"/>
          </a:p>
          <a:p>
            <a:pPr>
              <a:lnSpc>
                <a:spcPct val="90000"/>
              </a:lnSpc>
              <a:tabLst>
                <a:tab pos="464000" algn="l"/>
              </a:tabLst>
            </a:pPr>
            <a:endParaRPr lang="en-US" altLang="en-US" sz="800" b="1" dirty="0"/>
          </a:p>
          <a:p>
            <a:pPr>
              <a:lnSpc>
                <a:spcPct val="90000"/>
              </a:lnSpc>
              <a:tabLst>
                <a:tab pos="464000" algn="l"/>
              </a:tabLst>
            </a:pPr>
            <a:endParaRPr lang="en-US" altLang="en-US" sz="800" b="1" dirty="0"/>
          </a:p>
          <a:p>
            <a:pPr>
              <a:lnSpc>
                <a:spcPct val="90000"/>
              </a:lnSpc>
              <a:tabLst>
                <a:tab pos="464000" algn="l"/>
              </a:tabLst>
            </a:pPr>
            <a:endParaRPr lang="en-US" altLang="en-US" sz="800" b="1" dirty="0"/>
          </a:p>
          <a:p>
            <a:pPr>
              <a:lnSpc>
                <a:spcPct val="90000"/>
              </a:lnSpc>
              <a:tabLst>
                <a:tab pos="464000" algn="l"/>
              </a:tabLst>
            </a:pPr>
            <a:endParaRPr lang="en-US" altLang="en-US" sz="800" b="1" dirty="0"/>
          </a:p>
          <a:p>
            <a:pPr>
              <a:lnSpc>
                <a:spcPct val="90000"/>
              </a:lnSpc>
              <a:tabLst>
                <a:tab pos="464000" algn="l"/>
              </a:tabLst>
            </a:pPr>
            <a:endParaRPr lang="en-US" altLang="en-US" sz="800" b="1" dirty="0"/>
          </a:p>
          <a:p>
            <a:pPr>
              <a:lnSpc>
                <a:spcPct val="90000"/>
              </a:lnSpc>
              <a:tabLst>
                <a:tab pos="464000" algn="l"/>
              </a:tabLst>
            </a:pPr>
            <a:endParaRPr lang="en-US" altLang="en-US" sz="800" dirty="0"/>
          </a:p>
          <a:p>
            <a:pPr>
              <a:lnSpc>
                <a:spcPct val="90000"/>
              </a:lnSpc>
              <a:tabLst>
                <a:tab pos="464000" algn="l"/>
              </a:tabLst>
            </a:pPr>
            <a:endParaRPr lang="en-US" altLang="en-US" sz="800" dirty="0"/>
          </a:p>
          <a:p>
            <a:pPr marL="360388" lvl="1">
              <a:lnSpc>
                <a:spcPct val="90000"/>
              </a:lnSpc>
              <a:tabLst>
                <a:tab pos="464000" algn="l"/>
              </a:tabLst>
            </a:pPr>
            <a:endParaRPr lang="en-US" altLang="en-US" sz="800" dirty="0"/>
          </a:p>
          <a:p>
            <a:pPr marL="360388" lvl="1">
              <a:lnSpc>
                <a:spcPct val="90000"/>
              </a:lnSpc>
              <a:tabLst>
                <a:tab pos="464000" algn="l"/>
              </a:tabLst>
            </a:pPr>
            <a:endParaRPr lang="en-US" altLang="en-US" sz="800" dirty="0"/>
          </a:p>
          <a:p>
            <a:pPr marL="360388" lvl="1">
              <a:lnSpc>
                <a:spcPct val="90000"/>
              </a:lnSpc>
              <a:tabLst>
                <a:tab pos="464000" algn="l"/>
              </a:tabLst>
            </a:pPr>
            <a:endParaRPr lang="en-US" altLang="en-US" sz="800" dirty="0"/>
          </a:p>
          <a:p>
            <a:pPr marL="360388" lvl="1">
              <a:lnSpc>
                <a:spcPct val="90000"/>
              </a:lnSpc>
              <a:tabLst>
                <a:tab pos="464000" algn="l"/>
              </a:tabLst>
            </a:pPr>
            <a:endParaRPr lang="en-US" altLang="en-US" sz="800" dirty="0"/>
          </a:p>
          <a:p>
            <a:pPr marL="360388" lvl="1">
              <a:lnSpc>
                <a:spcPct val="90000"/>
              </a:lnSpc>
              <a:tabLst>
                <a:tab pos="464000" algn="l"/>
              </a:tabLst>
            </a:pPr>
            <a:endParaRPr lang="en-US" altLang="en-US" sz="800" dirty="0"/>
          </a:p>
          <a:p>
            <a:pPr marL="360388" lvl="1">
              <a:lnSpc>
                <a:spcPct val="90000"/>
              </a:lnSpc>
              <a:tabLst>
                <a:tab pos="464000" algn="l"/>
              </a:tabLst>
            </a:pPr>
            <a:endParaRPr lang="en-US" altLang="en-US" sz="800" dirty="0"/>
          </a:p>
          <a:p>
            <a:pPr>
              <a:lnSpc>
                <a:spcPct val="90000"/>
              </a:lnSpc>
              <a:tabLst>
                <a:tab pos="464000" algn="l"/>
              </a:tabLst>
            </a:pPr>
            <a:r>
              <a:rPr lang="en-US" sz="800" dirty="0"/>
              <a:t>Fiore MC, </a:t>
            </a:r>
            <a:r>
              <a:rPr lang="en-US" sz="800" dirty="0" err="1"/>
              <a:t>Jaén</a:t>
            </a:r>
            <a:r>
              <a:rPr lang="en-US" sz="800" dirty="0"/>
              <a:t> CR, Baker TB, et al. (2008). </a:t>
            </a:r>
            <a:r>
              <a:rPr lang="en-US" sz="800" i="1" dirty="0"/>
              <a:t>Treating Tobacco Use and Dependence: 2008 Update. Clinical Practice Guideline.</a:t>
            </a:r>
            <a:r>
              <a:rPr lang="en-US" sz="800" dirty="0"/>
              <a:t> Rockville, MD: U.S. Department of Health and Human Services. Public Health Service.</a:t>
            </a:r>
          </a:p>
          <a:p>
            <a:pPr>
              <a:lnSpc>
                <a:spcPct val="90000"/>
              </a:lnSpc>
              <a:tabLst>
                <a:tab pos="464000" algn="l"/>
              </a:tabLst>
            </a:pPr>
            <a:r>
              <a:rPr lang="en-US" altLang="en-US" sz="800" dirty="0"/>
              <a:t>Pfizer, Inc. (2008, May).  </a:t>
            </a:r>
            <a:r>
              <a:rPr lang="en-US" altLang="en-US" sz="800" dirty="0" err="1"/>
              <a:t>Chantix</a:t>
            </a:r>
            <a:r>
              <a:rPr lang="en-US" altLang="en-US" sz="800" dirty="0"/>
              <a:t> Package Insert. New York, NY.</a:t>
            </a:r>
          </a:p>
          <a:p>
            <a:pPr>
              <a:lnSpc>
                <a:spcPct val="90000"/>
              </a:lnSpc>
              <a:tabLst>
                <a:tab pos="464000" algn="l"/>
              </a:tabLst>
            </a:pPr>
            <a:endParaRPr lang="en-US" sz="800" dirty="0"/>
          </a:p>
          <a:p>
            <a:pPr>
              <a:lnSpc>
                <a:spcPct val="90000"/>
              </a:lnSpc>
              <a:tabLst>
                <a:tab pos="464000" algn="l"/>
              </a:tabLst>
            </a:pPr>
            <a:endParaRPr lang="en-US" altLang="en-US" sz="800" dirty="0"/>
          </a:p>
        </p:txBody>
      </p:sp>
      <p:graphicFrame>
        <p:nvGraphicFramePr>
          <p:cNvPr id="173087" name="Group 31"/>
          <p:cNvGraphicFramePr>
            <a:graphicFrameLocks noGrp="1"/>
          </p:cNvGraphicFramePr>
          <p:nvPr/>
        </p:nvGraphicFramePr>
        <p:xfrm>
          <a:off x="918270" y="5208513"/>
          <a:ext cx="4805660" cy="1176136"/>
        </p:xfrm>
        <a:graphic>
          <a:graphicData uri="http://schemas.openxmlformats.org/drawingml/2006/table">
            <a:tbl>
              <a:tblPr/>
              <a:tblGrid>
                <a:gridCol w="2128242"/>
                <a:gridCol w="1375172"/>
                <a:gridCol w="1302246"/>
              </a:tblGrid>
              <a:tr h="349550">
                <a:tc>
                  <a:txBody>
                    <a:bodyPr/>
                    <a:lstStyle/>
                    <a:p>
                      <a:pPr marL="0" marR="0" lvl="0" indent="0" algn="l" defTabSz="957263" rtl="0" eaLnBrk="1" fontAlgn="base" latinLnBrk="0" hangingPunct="1">
                        <a:lnSpc>
                          <a:spcPct val="100000"/>
                        </a:lnSpc>
                        <a:spcBef>
                          <a:spcPct val="0"/>
                        </a:spcBef>
                        <a:spcAft>
                          <a:spcPct val="0"/>
                        </a:spcAft>
                        <a:buClrTx/>
                        <a:buSzTx/>
                        <a:buFontTx/>
                        <a:buNone/>
                        <a:tabLst/>
                      </a:pPr>
                      <a:r>
                        <a:rPr kumimoji="1" lang="en-US" sz="900" b="1" i="0" u="none" strike="noStrike" cap="none" normalizeH="0" baseline="0" smtClean="0">
                          <a:ln>
                            <a:noFill/>
                          </a:ln>
                          <a:solidFill>
                            <a:schemeClr val="tx1"/>
                          </a:solidFill>
                          <a:effectLst/>
                          <a:latin typeface="Arial" charset="0"/>
                          <a:cs typeface="Arial" charset="0"/>
                        </a:rPr>
                        <a:t>Treatment</a:t>
                      </a:r>
                    </a:p>
                  </a:txBody>
                  <a:tcPr marL="84153" marR="84153" marT="44147" marB="44147" anchor="ctr" horzOverflow="overflow">
                    <a:lnL w="1270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2F2F2"/>
                    </a:solidFill>
                  </a:tcPr>
                </a:tc>
                <a:tc>
                  <a:txBody>
                    <a:bodyPr/>
                    <a:lstStyle/>
                    <a:p>
                      <a:pPr marL="0" marR="0" lvl="0" indent="0" algn="ctr" defTabSz="957263" rtl="0" eaLnBrk="1" fontAlgn="base" latinLnBrk="0" hangingPunct="1">
                        <a:lnSpc>
                          <a:spcPct val="100000"/>
                        </a:lnSpc>
                        <a:spcBef>
                          <a:spcPct val="0"/>
                        </a:spcBef>
                        <a:spcAft>
                          <a:spcPct val="0"/>
                        </a:spcAft>
                        <a:buClrTx/>
                        <a:buSzTx/>
                        <a:buFontTx/>
                        <a:buNone/>
                        <a:tabLst/>
                      </a:pPr>
                      <a:r>
                        <a:rPr kumimoji="1" lang="en-US" sz="900" b="1" i="0" u="none" strike="noStrike" cap="none" normalizeH="0" baseline="0" smtClean="0">
                          <a:ln>
                            <a:noFill/>
                          </a:ln>
                          <a:solidFill>
                            <a:schemeClr val="tx1"/>
                          </a:solidFill>
                          <a:effectLst/>
                          <a:latin typeface="Arial" charset="0"/>
                          <a:cs typeface="Arial" charset="0"/>
                        </a:rPr>
                        <a:t>Estimated odds ratio </a:t>
                      </a:r>
                    </a:p>
                    <a:p>
                      <a:pPr marL="0" marR="0" lvl="0" indent="0" algn="ctr" defTabSz="957263" rtl="0" eaLnBrk="1" fontAlgn="base" latinLnBrk="0" hangingPunct="1">
                        <a:lnSpc>
                          <a:spcPct val="100000"/>
                        </a:lnSpc>
                        <a:spcBef>
                          <a:spcPct val="0"/>
                        </a:spcBef>
                        <a:spcAft>
                          <a:spcPct val="0"/>
                        </a:spcAft>
                        <a:buClrTx/>
                        <a:buSzTx/>
                        <a:buFontTx/>
                        <a:buNone/>
                        <a:tabLst/>
                      </a:pPr>
                      <a:r>
                        <a:rPr kumimoji="1" lang="en-US" sz="900" b="1" i="0" u="none" strike="noStrike" cap="none" normalizeH="0" baseline="0" smtClean="0">
                          <a:ln>
                            <a:noFill/>
                          </a:ln>
                          <a:solidFill>
                            <a:schemeClr val="tx1"/>
                          </a:solidFill>
                          <a:effectLst/>
                          <a:latin typeface="Arial" charset="0"/>
                          <a:cs typeface="Arial" charset="0"/>
                        </a:rPr>
                        <a:t>(95% CI)</a:t>
                      </a:r>
                    </a:p>
                  </a:txBody>
                  <a:tcPr marL="84153" marR="84153" marT="44147" marB="44147" anchor="ctr" horzOverflow="overflow">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2F2F2"/>
                    </a:solidFill>
                  </a:tcPr>
                </a:tc>
                <a:tc>
                  <a:txBody>
                    <a:bodyPr/>
                    <a:lstStyle/>
                    <a:p>
                      <a:pPr marL="0" marR="0" lvl="0" indent="0" algn="ctr" defTabSz="957263" rtl="0" eaLnBrk="1" fontAlgn="base" latinLnBrk="0" hangingPunct="1">
                        <a:lnSpc>
                          <a:spcPct val="100000"/>
                        </a:lnSpc>
                        <a:spcBef>
                          <a:spcPct val="0"/>
                        </a:spcBef>
                        <a:spcAft>
                          <a:spcPct val="0"/>
                        </a:spcAft>
                        <a:buClrTx/>
                        <a:buSzTx/>
                        <a:buFontTx/>
                        <a:buNone/>
                        <a:tabLst/>
                      </a:pPr>
                      <a:r>
                        <a:rPr kumimoji="1" lang="en-US" sz="900" b="1" i="0" u="none" strike="noStrike" cap="none" normalizeH="0" baseline="0" smtClean="0">
                          <a:ln>
                            <a:noFill/>
                          </a:ln>
                          <a:solidFill>
                            <a:schemeClr val="tx1"/>
                          </a:solidFill>
                          <a:effectLst/>
                          <a:latin typeface="Arial" charset="0"/>
                          <a:cs typeface="Arial" charset="0"/>
                        </a:rPr>
                        <a:t>Estimated abstinence rate (95% CI)</a:t>
                      </a:r>
                    </a:p>
                  </a:txBody>
                  <a:tcPr marL="84153" marR="84153" marT="44147" marB="44147" anchor="ctr" horzOverflow="overflow">
                    <a:lnL w="635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2F2F2"/>
                    </a:solidFill>
                  </a:tcPr>
                </a:tc>
              </a:tr>
              <a:tr h="218922">
                <a:tc>
                  <a:txBody>
                    <a:bodyPr/>
                    <a:lstStyle/>
                    <a:p>
                      <a:pPr marL="0" marR="0" lvl="0" indent="0" algn="l" defTabSz="957263" rtl="0" eaLnBrk="1" fontAlgn="base" latinLnBrk="0" hangingPunct="1">
                        <a:lnSpc>
                          <a:spcPct val="100000"/>
                        </a:lnSpc>
                        <a:spcBef>
                          <a:spcPct val="0"/>
                        </a:spcBef>
                        <a:spcAft>
                          <a:spcPct val="0"/>
                        </a:spcAft>
                        <a:buClrTx/>
                        <a:buSzTx/>
                        <a:buFontTx/>
                        <a:buNone/>
                        <a:tabLst/>
                      </a:pPr>
                      <a:r>
                        <a:rPr kumimoji="1" lang="en-US" sz="900" b="0" i="0" u="none" strike="noStrike" cap="none" normalizeH="0" baseline="0" smtClean="0">
                          <a:ln>
                            <a:noFill/>
                          </a:ln>
                          <a:solidFill>
                            <a:schemeClr val="tx1"/>
                          </a:solidFill>
                          <a:effectLst/>
                          <a:latin typeface="Arial" charset="0"/>
                          <a:cs typeface="Arial" charset="0"/>
                        </a:rPr>
                        <a:t>Placebo</a:t>
                      </a:r>
                    </a:p>
                  </a:txBody>
                  <a:tcPr marL="84153" marR="84153" marT="44147" marB="44147" anchor="ctr" horzOverflow="overflow">
                    <a:lnL w="1270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57263" rtl="0" eaLnBrk="1" fontAlgn="base" latinLnBrk="0" hangingPunct="1">
                        <a:lnSpc>
                          <a:spcPct val="100000"/>
                        </a:lnSpc>
                        <a:spcBef>
                          <a:spcPct val="0"/>
                        </a:spcBef>
                        <a:spcAft>
                          <a:spcPct val="0"/>
                        </a:spcAft>
                        <a:buClrTx/>
                        <a:buSzTx/>
                        <a:buFontTx/>
                        <a:buNone/>
                        <a:tabLst/>
                      </a:pPr>
                      <a:r>
                        <a:rPr kumimoji="1" lang="en-US" sz="900" b="0" i="0" u="none" strike="noStrike" cap="none" normalizeH="0" baseline="0" smtClean="0">
                          <a:ln>
                            <a:noFill/>
                          </a:ln>
                          <a:solidFill>
                            <a:schemeClr val="tx1"/>
                          </a:solidFill>
                          <a:effectLst/>
                          <a:latin typeface="Arial" charset="0"/>
                          <a:cs typeface="Arial" charset="0"/>
                        </a:rPr>
                        <a:t>1.0</a:t>
                      </a:r>
                    </a:p>
                  </a:txBody>
                  <a:tcPr marL="84153" marR="84153" marT="44147" marB="44147" anchor="ctr" horzOverflow="overflow">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57263" rtl="0" eaLnBrk="1" fontAlgn="base" latinLnBrk="0" hangingPunct="1">
                        <a:lnSpc>
                          <a:spcPct val="100000"/>
                        </a:lnSpc>
                        <a:spcBef>
                          <a:spcPct val="0"/>
                        </a:spcBef>
                        <a:spcAft>
                          <a:spcPct val="0"/>
                        </a:spcAft>
                        <a:buClrTx/>
                        <a:buSzTx/>
                        <a:buFontTx/>
                        <a:buNone/>
                        <a:tabLst/>
                      </a:pPr>
                      <a:r>
                        <a:rPr kumimoji="1" lang="en-US" sz="900" b="0" i="0" u="none" strike="noStrike" cap="none" normalizeH="0" baseline="0" smtClean="0">
                          <a:ln>
                            <a:noFill/>
                          </a:ln>
                          <a:solidFill>
                            <a:schemeClr val="tx1"/>
                          </a:solidFill>
                          <a:effectLst/>
                          <a:latin typeface="Arial" charset="0"/>
                          <a:cs typeface="Arial" charset="0"/>
                        </a:rPr>
                        <a:t>13.8%</a:t>
                      </a:r>
                    </a:p>
                  </a:txBody>
                  <a:tcPr marL="84153" marR="84153" marT="44147" marB="44147" anchor="ctr" horzOverflow="overflow">
                    <a:lnL w="635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a:noFill/>
                    </a:lnTlToBr>
                    <a:lnBlToTr>
                      <a:noFill/>
                    </a:lnBlToTr>
                    <a:noFill/>
                  </a:tcPr>
                </a:tc>
              </a:tr>
              <a:tr h="218922">
                <a:tc>
                  <a:txBody>
                    <a:bodyPr/>
                    <a:lstStyle/>
                    <a:p>
                      <a:pPr marL="0" marR="0" lvl="0" indent="0" algn="l" defTabSz="957263" rtl="0" eaLnBrk="1" fontAlgn="base" latinLnBrk="0" hangingPunct="1">
                        <a:lnSpc>
                          <a:spcPct val="100000"/>
                        </a:lnSpc>
                        <a:spcBef>
                          <a:spcPct val="0"/>
                        </a:spcBef>
                        <a:spcAft>
                          <a:spcPct val="0"/>
                        </a:spcAft>
                        <a:buClrTx/>
                        <a:buSzTx/>
                        <a:buFontTx/>
                        <a:buNone/>
                        <a:tabLst/>
                      </a:pPr>
                      <a:r>
                        <a:rPr kumimoji="1" lang="en-US" sz="900" b="0" i="0" u="none" strike="noStrike" cap="none" normalizeH="0" baseline="0" smtClean="0">
                          <a:ln>
                            <a:noFill/>
                          </a:ln>
                          <a:solidFill>
                            <a:schemeClr val="tx1"/>
                          </a:solidFill>
                          <a:effectLst/>
                          <a:latin typeface="Arial" charset="0"/>
                          <a:cs typeface="Arial" charset="0"/>
                        </a:rPr>
                        <a:t>Varenicline (1 mg/day)</a:t>
                      </a:r>
                    </a:p>
                  </a:txBody>
                  <a:tcPr marL="84153" marR="84153" marT="44147" marB="44147" anchor="ctr" horzOverflow="overflow">
                    <a:lnL w="1270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57263" rtl="0" eaLnBrk="1" fontAlgn="base" latinLnBrk="0" hangingPunct="1">
                        <a:lnSpc>
                          <a:spcPct val="100000"/>
                        </a:lnSpc>
                        <a:spcBef>
                          <a:spcPct val="0"/>
                        </a:spcBef>
                        <a:spcAft>
                          <a:spcPct val="0"/>
                        </a:spcAft>
                        <a:buClrTx/>
                        <a:buSzTx/>
                        <a:buFontTx/>
                        <a:buNone/>
                        <a:tabLst/>
                      </a:pPr>
                      <a:r>
                        <a:rPr kumimoji="1" lang="en-US" sz="900" b="0" i="0" u="none" strike="noStrike" cap="none" normalizeH="0" baseline="0" smtClean="0">
                          <a:ln>
                            <a:noFill/>
                          </a:ln>
                          <a:solidFill>
                            <a:schemeClr val="tx1"/>
                          </a:solidFill>
                          <a:effectLst/>
                          <a:latin typeface="Arial" charset="0"/>
                          <a:cs typeface="Arial" charset="0"/>
                        </a:rPr>
                        <a:t>2.1 (1.5–3.0)</a:t>
                      </a:r>
                    </a:p>
                  </a:txBody>
                  <a:tcPr marL="84153" marR="84153" marT="44147" marB="44147" anchor="ctr" horzOverflow="overflow">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57263" rtl="0" eaLnBrk="1" fontAlgn="base" latinLnBrk="0" hangingPunct="1">
                        <a:lnSpc>
                          <a:spcPct val="100000"/>
                        </a:lnSpc>
                        <a:spcBef>
                          <a:spcPct val="0"/>
                        </a:spcBef>
                        <a:spcAft>
                          <a:spcPct val="0"/>
                        </a:spcAft>
                        <a:buClrTx/>
                        <a:buSzTx/>
                        <a:buFontTx/>
                        <a:buNone/>
                        <a:tabLst/>
                      </a:pPr>
                      <a:r>
                        <a:rPr kumimoji="1" lang="en-US" altLang="en-US" sz="900" b="0" i="0" u="none" strike="noStrike" cap="none" normalizeH="0" baseline="0" smtClean="0">
                          <a:ln>
                            <a:noFill/>
                          </a:ln>
                          <a:solidFill>
                            <a:schemeClr val="tx1"/>
                          </a:solidFill>
                          <a:effectLst/>
                          <a:latin typeface="Arial" charset="0"/>
                          <a:cs typeface="Arial" charset="0"/>
                          <a:sym typeface="Symbol" pitchFamily="18" charset="2"/>
                        </a:rPr>
                        <a:t>25.4% (19.6</a:t>
                      </a:r>
                      <a:r>
                        <a:rPr kumimoji="1" lang="en-US" sz="900" b="0" i="0" u="none" strike="noStrike" cap="none" normalizeH="0" baseline="0" smtClean="0">
                          <a:ln>
                            <a:noFill/>
                          </a:ln>
                          <a:solidFill>
                            <a:schemeClr val="tx1"/>
                          </a:solidFill>
                          <a:effectLst/>
                          <a:latin typeface="Arial" charset="0"/>
                          <a:cs typeface="Arial" charset="0"/>
                        </a:rPr>
                        <a:t>–</a:t>
                      </a:r>
                      <a:r>
                        <a:rPr kumimoji="1" lang="en-US" sz="900" b="0" i="0" u="none" strike="noStrike" cap="none" normalizeH="0" baseline="0" smtClean="0">
                          <a:ln>
                            <a:noFill/>
                          </a:ln>
                          <a:solidFill>
                            <a:schemeClr val="tx1"/>
                          </a:solidFill>
                          <a:effectLst/>
                          <a:latin typeface="Arial" charset="0"/>
                          <a:cs typeface="Arial" charset="0"/>
                          <a:sym typeface="Symbol" pitchFamily="18" charset="2"/>
                        </a:rPr>
                        <a:t>32</a:t>
                      </a:r>
                      <a:r>
                        <a:rPr kumimoji="1" lang="en-US" altLang="en-US" sz="900" b="0" i="0" u="none" strike="noStrike" cap="none" normalizeH="0" baseline="0" smtClean="0">
                          <a:ln>
                            <a:noFill/>
                          </a:ln>
                          <a:solidFill>
                            <a:schemeClr val="tx1"/>
                          </a:solidFill>
                          <a:effectLst/>
                          <a:latin typeface="Arial" charset="0"/>
                          <a:cs typeface="Arial" charset="0"/>
                          <a:sym typeface="Symbol" pitchFamily="18" charset="2"/>
                        </a:rPr>
                        <a:t>.2)</a:t>
                      </a:r>
                      <a:endParaRPr kumimoji="1" lang="en-US" sz="900" b="0" i="0" u="none" strike="noStrike" cap="none" normalizeH="0" baseline="0" smtClean="0">
                        <a:ln>
                          <a:noFill/>
                        </a:ln>
                        <a:solidFill>
                          <a:schemeClr val="tx1"/>
                        </a:solidFill>
                        <a:effectLst/>
                        <a:latin typeface="Arial" charset="0"/>
                        <a:cs typeface="Arial" charset="0"/>
                      </a:endParaRPr>
                    </a:p>
                  </a:txBody>
                  <a:tcPr marL="84153" marR="84153" marT="44147" marB="44147" anchor="ctr" horzOverflow="overflow">
                    <a:lnL w="635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a:noFill/>
                    </a:lnTlToBr>
                    <a:lnBlToTr>
                      <a:noFill/>
                    </a:lnBlToTr>
                    <a:noFill/>
                  </a:tcPr>
                </a:tc>
              </a:tr>
              <a:tr h="218922">
                <a:tc>
                  <a:txBody>
                    <a:bodyPr/>
                    <a:lstStyle/>
                    <a:p>
                      <a:pPr marL="0" marR="0" lvl="0" indent="0" algn="l" defTabSz="957263" rtl="0" eaLnBrk="1" fontAlgn="base" latinLnBrk="0" hangingPunct="1">
                        <a:lnSpc>
                          <a:spcPct val="100000"/>
                        </a:lnSpc>
                        <a:spcBef>
                          <a:spcPct val="0"/>
                        </a:spcBef>
                        <a:spcAft>
                          <a:spcPct val="0"/>
                        </a:spcAft>
                        <a:buClrTx/>
                        <a:buSzTx/>
                        <a:buFontTx/>
                        <a:buNone/>
                        <a:tabLst/>
                      </a:pPr>
                      <a:r>
                        <a:rPr kumimoji="1" lang="en-US" sz="900" b="0" i="0" u="none" strike="noStrike" cap="none" normalizeH="0" baseline="0" smtClean="0">
                          <a:ln>
                            <a:noFill/>
                          </a:ln>
                          <a:solidFill>
                            <a:schemeClr val="tx1"/>
                          </a:solidFill>
                          <a:effectLst/>
                          <a:latin typeface="Arial" charset="0"/>
                          <a:cs typeface="Arial" charset="0"/>
                        </a:rPr>
                        <a:t>Varenicline (2 mg/day)</a:t>
                      </a:r>
                    </a:p>
                  </a:txBody>
                  <a:tcPr marL="84153" marR="84153" marT="44147" marB="44147" anchor="ctr" horzOverflow="overflow">
                    <a:lnL w="1270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57263" rtl="0" eaLnBrk="1" fontAlgn="base" latinLnBrk="0" hangingPunct="1">
                        <a:lnSpc>
                          <a:spcPct val="100000"/>
                        </a:lnSpc>
                        <a:spcBef>
                          <a:spcPct val="0"/>
                        </a:spcBef>
                        <a:spcAft>
                          <a:spcPct val="0"/>
                        </a:spcAft>
                        <a:buClrTx/>
                        <a:buSzTx/>
                        <a:buFontTx/>
                        <a:buNone/>
                        <a:tabLst/>
                      </a:pPr>
                      <a:r>
                        <a:rPr kumimoji="1" lang="en-US" sz="900" b="0" i="0" u="none" strike="noStrike" cap="none" normalizeH="0" baseline="0" smtClean="0">
                          <a:ln>
                            <a:noFill/>
                          </a:ln>
                          <a:solidFill>
                            <a:schemeClr val="tx1"/>
                          </a:solidFill>
                          <a:effectLst/>
                          <a:latin typeface="Arial" charset="0"/>
                          <a:cs typeface="Arial" charset="0"/>
                        </a:rPr>
                        <a:t>3.1 (2.5–3.8)</a:t>
                      </a:r>
                    </a:p>
                  </a:txBody>
                  <a:tcPr marL="84153" marR="84153" marT="44147" marB="44147" anchor="ctr" horzOverflow="overflow">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57263" rtl="0" eaLnBrk="1" fontAlgn="base" latinLnBrk="0" hangingPunct="1">
                        <a:lnSpc>
                          <a:spcPct val="100000"/>
                        </a:lnSpc>
                        <a:spcBef>
                          <a:spcPct val="0"/>
                        </a:spcBef>
                        <a:spcAft>
                          <a:spcPct val="0"/>
                        </a:spcAft>
                        <a:buClrTx/>
                        <a:buSzTx/>
                        <a:buFontTx/>
                        <a:buNone/>
                        <a:tabLst/>
                      </a:pPr>
                      <a:r>
                        <a:rPr kumimoji="1" lang="en-US" altLang="en-US" sz="900" b="0" i="0" u="none" strike="noStrike" cap="none" normalizeH="0" baseline="0" smtClean="0">
                          <a:ln>
                            <a:noFill/>
                          </a:ln>
                          <a:solidFill>
                            <a:schemeClr val="tx1"/>
                          </a:solidFill>
                          <a:effectLst/>
                          <a:latin typeface="Arial" charset="0"/>
                          <a:cs typeface="Arial" charset="0"/>
                          <a:sym typeface="Symbol" pitchFamily="18" charset="2"/>
                        </a:rPr>
                        <a:t>33.2% (28.9</a:t>
                      </a:r>
                      <a:r>
                        <a:rPr kumimoji="1" lang="en-US" sz="900" b="0" i="0" u="none" strike="noStrike" cap="none" normalizeH="0" baseline="0" smtClean="0">
                          <a:ln>
                            <a:noFill/>
                          </a:ln>
                          <a:solidFill>
                            <a:schemeClr val="tx1"/>
                          </a:solidFill>
                          <a:effectLst/>
                          <a:latin typeface="Arial" charset="0"/>
                          <a:cs typeface="Arial" charset="0"/>
                        </a:rPr>
                        <a:t>–</a:t>
                      </a:r>
                      <a:r>
                        <a:rPr kumimoji="1" lang="en-US" altLang="en-US" sz="900" b="0" i="0" u="none" strike="noStrike" cap="none" normalizeH="0" baseline="0" smtClean="0">
                          <a:ln>
                            <a:noFill/>
                          </a:ln>
                          <a:solidFill>
                            <a:schemeClr val="tx1"/>
                          </a:solidFill>
                          <a:effectLst/>
                          <a:latin typeface="Arial" charset="0"/>
                          <a:cs typeface="Arial" charset="0"/>
                          <a:sym typeface="Symbol" pitchFamily="18" charset="2"/>
                        </a:rPr>
                        <a:t>37.8)</a:t>
                      </a:r>
                      <a:endParaRPr kumimoji="1" lang="en-US" sz="900" b="0" i="0" u="none" strike="noStrike" cap="none" normalizeH="0" baseline="0" smtClean="0">
                        <a:ln>
                          <a:noFill/>
                        </a:ln>
                        <a:solidFill>
                          <a:schemeClr val="tx1"/>
                        </a:solidFill>
                        <a:effectLst/>
                        <a:latin typeface="Arial" charset="0"/>
                        <a:cs typeface="Arial" charset="0"/>
                      </a:endParaRPr>
                    </a:p>
                  </a:txBody>
                  <a:tcPr marL="84153" marR="84153" marT="44147" marB="44147" anchor="ctr" horzOverflow="overflow">
                    <a:lnL w="635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4434" name="Rectangle 7"/>
          <p:cNvSpPr>
            <a:spLocks noGrp="1" noChangeArrowheads="1"/>
          </p:cNvSpPr>
          <p:nvPr>
            <p:ph type="sldNum" sz="quarter" idx="5"/>
          </p:nvPr>
        </p:nvSpPr>
        <p:spPr>
          <a:noFill/>
        </p:spPr>
        <p:txBody>
          <a:bodyPr/>
          <a:lstStyle/>
          <a:p>
            <a:fld id="{C4C00A2D-3A75-402E-851B-2CEEF6AE3AB0}" type="slidenum">
              <a:rPr lang="en-US"/>
              <a:pPr/>
              <a:t>47</a:t>
            </a:fld>
            <a:endParaRPr lang="en-US"/>
          </a:p>
        </p:txBody>
      </p:sp>
      <p:sp>
        <p:nvSpPr>
          <p:cNvPr id="274435" name="Rectangle 7"/>
          <p:cNvSpPr txBox="1">
            <a:spLocks noGrp="1" noChangeArrowheads="1"/>
          </p:cNvSpPr>
          <p:nvPr/>
        </p:nvSpPr>
        <p:spPr bwMode="auto">
          <a:xfrm>
            <a:off x="3885903" y="8685893"/>
            <a:ext cx="2972097" cy="458107"/>
          </a:xfrm>
          <a:prstGeom prst="rect">
            <a:avLst/>
          </a:prstGeom>
          <a:noFill/>
          <a:ln w="9525">
            <a:noFill/>
            <a:miter lim="800000"/>
            <a:headEnd/>
            <a:tailEnd/>
          </a:ln>
        </p:spPr>
        <p:txBody>
          <a:bodyPr lIns="91380" tIns="45690" rIns="91380" bIns="45690" anchor="b"/>
          <a:lstStyle/>
          <a:p>
            <a:pPr algn="r" defTabSz="914485">
              <a:spcBef>
                <a:spcPct val="0"/>
              </a:spcBef>
            </a:pPr>
            <a:fld id="{A6D5702B-E825-45E5-ACEB-1A18182373D7}" type="slidenum">
              <a:rPr lang="en-US" sz="1100">
                <a:latin typeface="Tahoma" charset="0"/>
                <a:cs typeface="Arial" charset="0"/>
              </a:rPr>
              <a:pPr algn="r" defTabSz="914485">
                <a:spcBef>
                  <a:spcPct val="0"/>
                </a:spcBef>
              </a:pPr>
              <a:t>47</a:t>
            </a:fld>
            <a:endParaRPr lang="en-US" sz="1100" dirty="0">
              <a:latin typeface="Tahoma" charset="0"/>
              <a:cs typeface="Arial" charset="0"/>
            </a:endParaRPr>
          </a:p>
        </p:txBody>
      </p:sp>
      <p:sp>
        <p:nvSpPr>
          <p:cNvPr id="274436" name="Rectangle 2"/>
          <p:cNvSpPr>
            <a:spLocks noGrp="1" noRot="1" noChangeAspect="1" noChangeArrowheads="1" noTextEdit="1"/>
          </p:cNvSpPr>
          <p:nvPr>
            <p:ph type="sldImg"/>
          </p:nvPr>
        </p:nvSpPr>
        <p:spPr>
          <a:xfrm>
            <a:off x="1757661" y="684893"/>
            <a:ext cx="3332261" cy="2538488"/>
          </a:xfrm>
          <a:ln/>
        </p:spPr>
      </p:sp>
      <p:sp>
        <p:nvSpPr>
          <p:cNvPr id="274437" name="Rectangle 3"/>
          <p:cNvSpPr>
            <a:spLocks noGrp="1" noChangeArrowheads="1"/>
          </p:cNvSpPr>
          <p:nvPr>
            <p:ph type="body" idx="1"/>
          </p:nvPr>
        </p:nvSpPr>
        <p:spPr>
          <a:xfrm>
            <a:off x="558106" y="3373060"/>
            <a:ext cx="5741789" cy="5086048"/>
          </a:xfrm>
          <a:noFill/>
        </p:spPr>
        <p:txBody>
          <a:bodyPr lIns="91255" tIns="45626" rIns="91255" bIns="45626"/>
          <a:lstStyle/>
          <a:p>
            <a:r>
              <a:rPr lang="en-US" altLang="en-US" sz="900" dirty="0" err="1"/>
              <a:t>Varenicline</a:t>
            </a:r>
            <a:r>
              <a:rPr lang="en-US" altLang="en-US" sz="900" dirty="0"/>
              <a:t> binds with high affinity and selectivity at </a:t>
            </a:r>
            <a:r>
              <a:rPr lang="en-US" sz="900" dirty="0">
                <a:sym typeface="Symbol" pitchFamily="18" charset="2"/>
              </a:rPr>
              <a:t></a:t>
            </a:r>
            <a:r>
              <a:rPr lang="en-US" sz="900" baseline="-25000" dirty="0">
                <a:sym typeface="Symbol" pitchFamily="18" charset="2"/>
              </a:rPr>
              <a:t>4</a:t>
            </a:r>
            <a:r>
              <a:rPr lang="en-US" sz="900" dirty="0">
                <a:sym typeface="Symbol" pitchFamily="18" charset="2"/>
              </a:rPr>
              <a:t></a:t>
            </a:r>
            <a:r>
              <a:rPr lang="en-US" sz="900" baseline="-25000" dirty="0">
                <a:sym typeface="Symbol" pitchFamily="18" charset="2"/>
              </a:rPr>
              <a:t>2</a:t>
            </a:r>
            <a:r>
              <a:rPr lang="en-US" sz="900" dirty="0">
                <a:sym typeface="Symbol" pitchFamily="18" charset="2"/>
              </a:rPr>
              <a:t> neuronal nicotinic acetylcholine receptors.  The efficacy of </a:t>
            </a:r>
            <a:r>
              <a:rPr lang="en-US" sz="900" dirty="0" err="1">
                <a:sym typeface="Symbol" pitchFamily="18" charset="2"/>
              </a:rPr>
              <a:t>varenicline</a:t>
            </a:r>
            <a:r>
              <a:rPr lang="en-US" sz="900" dirty="0">
                <a:sym typeface="Symbol" pitchFamily="18" charset="2"/>
              </a:rPr>
              <a:t> in smoking cessation is believed to be the result of low-level agonist activity at the receptor site combined with competitive inhibition of nicotine binding. The partial agonist activity induces modest receptor stimulation that attenuates the symptoms of nicotine withdrawal. In addition, by blocking the ability of nicotine to activate </a:t>
            </a:r>
            <a:r>
              <a:rPr lang="en-US" sz="900" baseline="-25000" dirty="0">
                <a:sym typeface="Symbol" pitchFamily="18" charset="2"/>
              </a:rPr>
              <a:t>4</a:t>
            </a:r>
            <a:r>
              <a:rPr lang="en-US" sz="900" dirty="0">
                <a:sym typeface="Symbol" pitchFamily="18" charset="2"/>
              </a:rPr>
              <a:t></a:t>
            </a:r>
            <a:r>
              <a:rPr lang="en-US" sz="900" baseline="-25000" dirty="0">
                <a:sym typeface="Symbol" pitchFamily="18" charset="2"/>
              </a:rPr>
              <a:t>2</a:t>
            </a:r>
            <a:r>
              <a:rPr lang="en-US" sz="900" dirty="0">
                <a:sym typeface="Symbol" pitchFamily="18" charset="2"/>
              </a:rPr>
              <a:t> nicotinic acetylcholine receptors, </a:t>
            </a:r>
            <a:r>
              <a:rPr lang="en-US" sz="900" dirty="0" err="1">
                <a:sym typeface="Symbol" pitchFamily="18" charset="2"/>
              </a:rPr>
              <a:t>varenicline</a:t>
            </a:r>
            <a:r>
              <a:rPr lang="en-US" sz="900" dirty="0">
                <a:sym typeface="Symbol" pitchFamily="18" charset="2"/>
              </a:rPr>
              <a:t> inhibits the surges of dopamine release that are believed to be responsible for the reinforcement and reward associated with smoking (Coe, 2005; </a:t>
            </a:r>
            <a:r>
              <a:rPr lang="en-US" sz="900" dirty="0" err="1">
                <a:sym typeface="Symbol" pitchFamily="18" charset="2"/>
              </a:rPr>
              <a:t>Foulds</a:t>
            </a:r>
            <a:r>
              <a:rPr lang="en-US" sz="900" dirty="0">
                <a:sym typeface="Symbol" pitchFamily="18" charset="2"/>
              </a:rPr>
              <a:t>, 2006; Pfizer, 2008).</a:t>
            </a:r>
          </a:p>
          <a:p>
            <a:endParaRPr lang="en-US" altLang="en-US" sz="900" dirty="0"/>
          </a:p>
          <a:p>
            <a:r>
              <a:rPr lang="en-US" sz="800" dirty="0"/>
              <a:t>Coe JW, Brooks PR, </a:t>
            </a:r>
            <a:r>
              <a:rPr lang="en-US" sz="800" dirty="0" err="1"/>
              <a:t>Vetelino</a:t>
            </a:r>
            <a:r>
              <a:rPr lang="en-US" sz="800" dirty="0"/>
              <a:t> MG, et al. (2005). </a:t>
            </a:r>
            <a:r>
              <a:rPr lang="en-US" sz="800" dirty="0" err="1"/>
              <a:t>Varenicline</a:t>
            </a:r>
            <a:r>
              <a:rPr lang="en-US" sz="800" dirty="0"/>
              <a:t>: an alpha4beta2 nicotinic receptor partial agonist for smoking cessation. J Med </a:t>
            </a:r>
            <a:r>
              <a:rPr lang="en-US" sz="800" dirty="0" err="1"/>
              <a:t>Chem</a:t>
            </a:r>
            <a:r>
              <a:rPr lang="en-US" sz="800" dirty="0"/>
              <a:t> 48:3474</a:t>
            </a:r>
            <a:r>
              <a:rPr lang="en-US" altLang="en-US" sz="800" dirty="0">
                <a:cs typeface="Arial" charset="0"/>
              </a:rPr>
              <a:t>–</a:t>
            </a:r>
            <a:r>
              <a:rPr lang="en-US" sz="800" dirty="0"/>
              <a:t>7. </a:t>
            </a:r>
            <a:endParaRPr lang="en-US" altLang="en-US" sz="800" dirty="0"/>
          </a:p>
          <a:p>
            <a:r>
              <a:rPr lang="en-US" altLang="en-US" sz="800" dirty="0" err="1"/>
              <a:t>Foulds</a:t>
            </a:r>
            <a:r>
              <a:rPr lang="en-US" altLang="en-US" sz="800" dirty="0"/>
              <a:t> J. (2006). The neurobiological basis for partial agonist treatment of nicotine dependence: </a:t>
            </a:r>
            <a:r>
              <a:rPr lang="en-US" altLang="en-US" sz="800" dirty="0" err="1"/>
              <a:t>varenicline</a:t>
            </a:r>
            <a:r>
              <a:rPr lang="en-US" altLang="en-US" sz="800" dirty="0"/>
              <a:t>. </a:t>
            </a:r>
            <a:r>
              <a:rPr lang="en-US" altLang="en-US" sz="800" i="1" dirty="0" err="1"/>
              <a:t>Int</a:t>
            </a:r>
            <a:r>
              <a:rPr lang="en-US" altLang="en-US" sz="800" i="1" dirty="0"/>
              <a:t> J </a:t>
            </a:r>
            <a:r>
              <a:rPr lang="en-US" altLang="en-US" sz="800" i="1" dirty="0" err="1"/>
              <a:t>Clin</a:t>
            </a:r>
            <a:r>
              <a:rPr lang="en-US" altLang="en-US" sz="800" i="1" dirty="0"/>
              <a:t> </a:t>
            </a:r>
            <a:r>
              <a:rPr lang="en-US" altLang="en-US" sz="800" i="1" dirty="0" err="1"/>
              <a:t>Pract</a:t>
            </a:r>
            <a:r>
              <a:rPr lang="en-US" altLang="en-US" sz="800" dirty="0"/>
              <a:t>  60:571</a:t>
            </a:r>
            <a:r>
              <a:rPr lang="en-US" altLang="en-US" sz="800" dirty="0">
                <a:cs typeface="Arial" charset="0"/>
              </a:rPr>
              <a:t>–</a:t>
            </a:r>
            <a:r>
              <a:rPr lang="en-US" altLang="en-US" sz="800" dirty="0"/>
              <a:t>576.</a:t>
            </a:r>
          </a:p>
          <a:p>
            <a:pPr>
              <a:buFont typeface="Wingdings" pitchFamily="2" charset="2"/>
              <a:buNone/>
            </a:pPr>
            <a:r>
              <a:rPr lang="en-US" altLang="en-US" sz="800" dirty="0"/>
              <a:t>Pfizer, Inc. (2008, May).  </a:t>
            </a:r>
            <a:r>
              <a:rPr lang="en-US" altLang="en-US" sz="800" dirty="0" err="1"/>
              <a:t>Chantix</a:t>
            </a:r>
            <a:r>
              <a:rPr lang="en-US" altLang="en-US" sz="800" dirty="0"/>
              <a:t> Package Insert. New York, NY.</a:t>
            </a:r>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5458" name="Rectangle 7"/>
          <p:cNvSpPr>
            <a:spLocks noGrp="1" noChangeArrowheads="1"/>
          </p:cNvSpPr>
          <p:nvPr>
            <p:ph type="sldNum" sz="quarter" idx="5"/>
          </p:nvPr>
        </p:nvSpPr>
        <p:spPr>
          <a:noFill/>
        </p:spPr>
        <p:txBody>
          <a:bodyPr/>
          <a:lstStyle/>
          <a:p>
            <a:fld id="{8B3D7CEB-78D0-4B0D-85C2-5A2CC5353329}" type="slidenum">
              <a:rPr lang="en-US"/>
              <a:pPr/>
              <a:t>48</a:t>
            </a:fld>
            <a:endParaRPr lang="en-US"/>
          </a:p>
        </p:txBody>
      </p:sp>
      <p:sp>
        <p:nvSpPr>
          <p:cNvPr id="275459" name="Rectangle 7"/>
          <p:cNvSpPr txBox="1">
            <a:spLocks noGrp="1" noChangeArrowheads="1"/>
          </p:cNvSpPr>
          <p:nvPr/>
        </p:nvSpPr>
        <p:spPr bwMode="auto">
          <a:xfrm>
            <a:off x="3885903" y="8685893"/>
            <a:ext cx="2972097" cy="458107"/>
          </a:xfrm>
          <a:prstGeom prst="rect">
            <a:avLst/>
          </a:prstGeom>
          <a:noFill/>
          <a:ln w="9525">
            <a:noFill/>
            <a:miter lim="800000"/>
            <a:headEnd/>
            <a:tailEnd/>
          </a:ln>
        </p:spPr>
        <p:txBody>
          <a:bodyPr lIns="91380" tIns="45690" rIns="91380" bIns="45690" anchor="b"/>
          <a:lstStyle/>
          <a:p>
            <a:pPr algn="r" defTabSz="914485">
              <a:spcBef>
                <a:spcPct val="0"/>
              </a:spcBef>
            </a:pPr>
            <a:fld id="{47D2C50D-8B77-42CA-8050-68C31134C8F9}" type="slidenum">
              <a:rPr lang="en-US" sz="1100">
                <a:latin typeface="Tahoma" charset="0"/>
                <a:cs typeface="Arial" charset="0"/>
              </a:rPr>
              <a:pPr algn="r" defTabSz="914485">
                <a:spcBef>
                  <a:spcPct val="0"/>
                </a:spcBef>
              </a:pPr>
              <a:t>48</a:t>
            </a:fld>
            <a:endParaRPr lang="en-US" sz="1100" dirty="0">
              <a:latin typeface="Tahoma" charset="0"/>
              <a:cs typeface="Arial" charset="0"/>
            </a:endParaRPr>
          </a:p>
        </p:txBody>
      </p:sp>
      <p:sp>
        <p:nvSpPr>
          <p:cNvPr id="275460" name="Rectangle 2"/>
          <p:cNvSpPr>
            <a:spLocks noGrp="1" noRot="1" noChangeAspect="1" noChangeArrowheads="1" noTextEdit="1"/>
          </p:cNvSpPr>
          <p:nvPr>
            <p:ph type="sldImg"/>
          </p:nvPr>
        </p:nvSpPr>
        <p:spPr>
          <a:xfrm>
            <a:off x="1757661" y="684893"/>
            <a:ext cx="3332261" cy="2538488"/>
          </a:xfrm>
          <a:ln/>
        </p:spPr>
      </p:sp>
      <p:sp>
        <p:nvSpPr>
          <p:cNvPr id="275461" name="Rectangle 3"/>
          <p:cNvSpPr>
            <a:spLocks noGrp="1" noChangeArrowheads="1"/>
          </p:cNvSpPr>
          <p:nvPr>
            <p:ph type="body" idx="1"/>
          </p:nvPr>
        </p:nvSpPr>
        <p:spPr>
          <a:xfrm>
            <a:off x="506016" y="3373060"/>
            <a:ext cx="5755184" cy="5108726"/>
          </a:xfrm>
          <a:noFill/>
        </p:spPr>
        <p:txBody>
          <a:bodyPr lIns="91255" tIns="45626" rIns="91255" bIns="45626"/>
          <a:lstStyle/>
          <a:p>
            <a:r>
              <a:rPr lang="en-US" altLang="en-US" sz="900" b="1" dirty="0">
                <a:cs typeface="Times New Roman" pitchFamily="18" charset="0"/>
              </a:rPr>
              <a:t>Absorption:</a:t>
            </a:r>
            <a:r>
              <a:rPr lang="en-US" altLang="en-US" sz="900" dirty="0">
                <a:cs typeface="Times New Roman" pitchFamily="18" charset="0"/>
              </a:rPr>
              <a:t> </a:t>
            </a:r>
            <a:r>
              <a:rPr lang="en-US" altLang="en-US" sz="900" dirty="0"/>
              <a:t>absorption is virtually complete after oral administration, and oral bioavailability is unaffected by food or time-of-day dosing. </a:t>
            </a:r>
          </a:p>
          <a:p>
            <a:r>
              <a:rPr lang="en-US" altLang="en-US" sz="900" b="1" dirty="0">
                <a:cs typeface="Times New Roman" pitchFamily="18" charset="0"/>
              </a:rPr>
              <a:t>Metabolism: </a:t>
            </a:r>
            <a:r>
              <a:rPr lang="en-US" altLang="en-US" sz="900" dirty="0" err="1"/>
              <a:t>Varenicline</a:t>
            </a:r>
            <a:r>
              <a:rPr lang="en-US" altLang="en-US" sz="900" dirty="0"/>
              <a:t> undergoes minimal metabolism, with 92% excreted unchanged in the urine.</a:t>
            </a:r>
          </a:p>
          <a:p>
            <a:r>
              <a:rPr lang="en-US" altLang="en-US" sz="900" b="1" dirty="0">
                <a:cs typeface="Times New Roman" pitchFamily="18" charset="0"/>
              </a:rPr>
              <a:t>Elimination: </a:t>
            </a:r>
            <a:r>
              <a:rPr lang="en-US" altLang="en-US" sz="900" dirty="0"/>
              <a:t>Renal elimination of </a:t>
            </a:r>
            <a:r>
              <a:rPr lang="en-US" altLang="en-US" sz="900" dirty="0" err="1"/>
              <a:t>varenicline</a:t>
            </a:r>
            <a:r>
              <a:rPr lang="en-US" altLang="en-US" sz="900" dirty="0"/>
              <a:t> is primarily through </a:t>
            </a:r>
            <a:r>
              <a:rPr lang="en-US" altLang="en-US" sz="900" dirty="0" err="1"/>
              <a:t>glomerular</a:t>
            </a:r>
            <a:r>
              <a:rPr lang="en-US" altLang="en-US" sz="900" dirty="0"/>
              <a:t> filtration along with active tubular secretion possibly via the organic </a:t>
            </a:r>
            <a:r>
              <a:rPr lang="en-US" altLang="en-US" sz="900" dirty="0" err="1"/>
              <a:t>cation</a:t>
            </a:r>
            <a:r>
              <a:rPr lang="en-US" altLang="en-US" sz="900" dirty="0"/>
              <a:t> transporter, OCT2.</a:t>
            </a:r>
          </a:p>
          <a:p>
            <a:r>
              <a:rPr lang="en-US" altLang="en-US" sz="900" b="1" dirty="0">
                <a:cs typeface="Times New Roman" pitchFamily="18" charset="0"/>
              </a:rPr>
              <a:t>Half-life:</a:t>
            </a:r>
            <a:r>
              <a:rPr lang="en-US" altLang="en-US" sz="900" dirty="0">
                <a:cs typeface="Times New Roman" pitchFamily="18" charset="0"/>
              </a:rPr>
              <a:t> ~24 hours; f</a:t>
            </a:r>
            <a:r>
              <a:rPr lang="en-US" altLang="en-US" sz="900" dirty="0"/>
              <a:t>ollowing administration of multiple oral doses of </a:t>
            </a:r>
            <a:r>
              <a:rPr lang="en-US" altLang="en-US" sz="900" dirty="0" err="1"/>
              <a:t>varenicline</a:t>
            </a:r>
            <a:r>
              <a:rPr lang="en-US" altLang="en-US" sz="900" dirty="0"/>
              <a:t>, steady-state conditions are reached within 4 days. </a:t>
            </a:r>
          </a:p>
          <a:p>
            <a:endParaRPr lang="en-US" altLang="en-US" sz="900" dirty="0"/>
          </a:p>
          <a:p>
            <a:r>
              <a:rPr lang="en-US" altLang="en-US" sz="800" dirty="0"/>
              <a:t>Pfizer, Inc. (2008, May).  </a:t>
            </a:r>
            <a:r>
              <a:rPr lang="en-US" altLang="en-US" sz="800" dirty="0" err="1"/>
              <a:t>Chantix</a:t>
            </a:r>
            <a:r>
              <a:rPr lang="en-US" altLang="en-US" sz="800" dirty="0"/>
              <a:t> Package Insert. New York, NY.</a:t>
            </a:r>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82" name="Rectangle 7"/>
          <p:cNvSpPr>
            <a:spLocks noGrp="1" noChangeArrowheads="1"/>
          </p:cNvSpPr>
          <p:nvPr>
            <p:ph type="sldNum" sz="quarter" idx="5"/>
          </p:nvPr>
        </p:nvSpPr>
        <p:spPr>
          <a:noFill/>
        </p:spPr>
        <p:txBody>
          <a:bodyPr/>
          <a:lstStyle/>
          <a:p>
            <a:fld id="{D2F00E39-97B1-4A56-BE92-D9600B05D08B}" type="slidenum">
              <a:rPr lang="en-US"/>
              <a:pPr/>
              <a:t>49</a:t>
            </a:fld>
            <a:endParaRPr lang="en-US"/>
          </a:p>
        </p:txBody>
      </p:sp>
      <p:sp>
        <p:nvSpPr>
          <p:cNvPr id="276483" name="Rectangle 7"/>
          <p:cNvSpPr txBox="1">
            <a:spLocks noGrp="1" noChangeArrowheads="1"/>
          </p:cNvSpPr>
          <p:nvPr/>
        </p:nvSpPr>
        <p:spPr bwMode="auto">
          <a:xfrm>
            <a:off x="3885903" y="8685893"/>
            <a:ext cx="2972097" cy="458107"/>
          </a:xfrm>
          <a:prstGeom prst="rect">
            <a:avLst/>
          </a:prstGeom>
          <a:noFill/>
          <a:ln w="9525">
            <a:noFill/>
            <a:miter lim="800000"/>
            <a:headEnd/>
            <a:tailEnd/>
          </a:ln>
        </p:spPr>
        <p:txBody>
          <a:bodyPr lIns="91380" tIns="45690" rIns="91380" bIns="45690" anchor="b"/>
          <a:lstStyle/>
          <a:p>
            <a:pPr algn="r" defTabSz="914485">
              <a:spcBef>
                <a:spcPct val="0"/>
              </a:spcBef>
            </a:pPr>
            <a:fld id="{8BE54F57-E63B-4299-A1BF-B81F1DBF1BEA}" type="slidenum">
              <a:rPr lang="en-US" sz="1100">
                <a:latin typeface="Tahoma" charset="0"/>
                <a:cs typeface="Arial" charset="0"/>
              </a:rPr>
              <a:pPr algn="r" defTabSz="914485">
                <a:spcBef>
                  <a:spcPct val="0"/>
                </a:spcBef>
              </a:pPr>
              <a:t>49</a:t>
            </a:fld>
            <a:endParaRPr lang="en-US" sz="1100" dirty="0">
              <a:latin typeface="Tahoma" charset="0"/>
              <a:cs typeface="Arial" charset="0"/>
            </a:endParaRPr>
          </a:p>
        </p:txBody>
      </p:sp>
      <p:sp>
        <p:nvSpPr>
          <p:cNvPr id="276484" name="Rectangle 2"/>
          <p:cNvSpPr>
            <a:spLocks noGrp="1" noRot="1" noChangeAspect="1" noChangeArrowheads="1" noTextEdit="1"/>
          </p:cNvSpPr>
          <p:nvPr>
            <p:ph type="sldImg"/>
          </p:nvPr>
        </p:nvSpPr>
        <p:spPr>
          <a:xfrm>
            <a:off x="1757661" y="684893"/>
            <a:ext cx="3332261" cy="2538488"/>
          </a:xfrm>
          <a:ln/>
        </p:spPr>
      </p:sp>
      <p:sp>
        <p:nvSpPr>
          <p:cNvPr id="276485" name="Rectangle 3"/>
          <p:cNvSpPr>
            <a:spLocks noGrp="1" noChangeArrowheads="1"/>
          </p:cNvSpPr>
          <p:nvPr>
            <p:ph type="body" idx="1"/>
          </p:nvPr>
        </p:nvSpPr>
        <p:spPr>
          <a:xfrm>
            <a:off x="522388" y="3373060"/>
            <a:ext cx="5948660" cy="5090583"/>
          </a:xfrm>
          <a:noFill/>
        </p:spPr>
        <p:txBody>
          <a:bodyPr lIns="91255" tIns="45626" rIns="91255" bIns="45626"/>
          <a:lstStyle/>
          <a:p>
            <a:r>
              <a:rPr lang="en-US" sz="900" dirty="0"/>
              <a:t>Post marketing, there have been case reports of neuropsychiatric symptoms (behavior changes, agitation, depressed mood, suicidal ideation or behavior) as well as reports of worsening of pre-existing psychiatric illness among patients being treated with </a:t>
            </a:r>
            <a:r>
              <a:rPr lang="en-US" sz="900" dirty="0" err="1"/>
              <a:t>varenicline</a:t>
            </a:r>
            <a:r>
              <a:rPr lang="en-US" sz="900" dirty="0"/>
              <a:t>. These reports are rare in comparison to the total number of patients using the medication, but nonetheless warrant ongoing surveillance. In 2008, the FDA alerted heath-care providers to advise patients and caregivers that patients should stop taking </a:t>
            </a:r>
            <a:r>
              <a:rPr lang="en-US" sz="900" dirty="0" err="1"/>
              <a:t>varenicline</a:t>
            </a:r>
            <a:r>
              <a:rPr lang="en-US" sz="900" dirty="0"/>
              <a:t> and contact their health-care provider immediately if agitation, depressed mood, or changes in behavior that are not typical for them are observed, or if the patient develops suicidal ideation or suicidal behavior (FDA, 2008). Clinicians should also be aware that patients with serious psychiatric illness such as schizophrenia, bipolar disorder, and major depressive disorder did not participate in the pre-marketing studies of </a:t>
            </a:r>
            <a:r>
              <a:rPr lang="en-US" sz="900" dirty="0" err="1"/>
              <a:t>varenicline</a:t>
            </a:r>
            <a:r>
              <a:rPr lang="en-US" sz="900" dirty="0"/>
              <a:t>, and as such the safety and efficacy of the medications in these populations have not been established (Pfizer, 2008).</a:t>
            </a:r>
            <a:endParaRPr lang="en-US" sz="900" dirty="0">
              <a:cs typeface="Times New Roman" pitchFamily="18" charset="0"/>
            </a:endParaRPr>
          </a:p>
          <a:p>
            <a:endParaRPr lang="en-US" sz="900" dirty="0">
              <a:cs typeface="Times New Roman" pitchFamily="18" charset="0"/>
            </a:endParaRPr>
          </a:p>
          <a:p>
            <a:r>
              <a:rPr lang="en-US" altLang="en-US" sz="800" dirty="0"/>
              <a:t>Pfizer, Inc. (2008, May).  </a:t>
            </a:r>
            <a:r>
              <a:rPr lang="en-US" altLang="en-US" sz="800" dirty="0" err="1"/>
              <a:t>Chantix</a:t>
            </a:r>
            <a:r>
              <a:rPr lang="en-US" altLang="en-US" sz="800" dirty="0"/>
              <a:t> Package Insert. New York, NY.</a:t>
            </a:r>
          </a:p>
          <a:p>
            <a:r>
              <a:rPr lang="en-US" sz="800" dirty="0"/>
              <a:t>FDA, Center for Drug Evaluation and Research. (2008). Information for Healthcare Professionals </a:t>
            </a:r>
            <a:r>
              <a:rPr lang="en-US" sz="800" dirty="0" err="1"/>
              <a:t>Varenicline</a:t>
            </a:r>
            <a:r>
              <a:rPr lang="en-US" sz="800" dirty="0"/>
              <a:t> (marketed as </a:t>
            </a:r>
            <a:r>
              <a:rPr lang="en-US" sz="800" dirty="0" err="1"/>
              <a:t>Chantix</a:t>
            </a:r>
            <a:r>
              <a:rPr lang="en-US" sz="800" dirty="0"/>
              <a:t>). Retrieved September 12, 2008, from http://www.fda.gov/cder/drug/InfoSheets/HCP/vareniclineHCP.htm.</a:t>
            </a:r>
            <a:endParaRPr lang="en-US" altLang="en-US" sz="800" dirty="0"/>
          </a:p>
          <a:p>
            <a:endParaRPr lang="en-US" altLang="en-US" sz="800" b="1" dirty="0">
              <a:solidFill>
                <a:srgbClr val="FF0000"/>
              </a:solidFill>
            </a:endParaRPr>
          </a:p>
          <a:p>
            <a:pPr>
              <a:spcBef>
                <a:spcPct val="50000"/>
              </a:spcBef>
            </a:pPr>
            <a:endParaRPr lang="en-US" sz="900" dirty="0">
              <a:solidFill>
                <a:srgbClr val="000000"/>
              </a:solidFill>
              <a:cs typeface="Times New Roman" pitchFamily="18"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1426" name="Rectangle 7"/>
          <p:cNvSpPr>
            <a:spLocks noGrp="1" noChangeArrowheads="1"/>
          </p:cNvSpPr>
          <p:nvPr>
            <p:ph type="sldNum" sz="quarter" idx="5"/>
          </p:nvPr>
        </p:nvSpPr>
        <p:spPr>
          <a:noFill/>
        </p:spPr>
        <p:txBody>
          <a:bodyPr/>
          <a:lstStyle/>
          <a:p>
            <a:fld id="{DEE4309F-40EA-46F9-BD65-2143F07A811B}" type="slidenum">
              <a:rPr lang="en-US"/>
              <a:pPr/>
              <a:t>5</a:t>
            </a:fld>
            <a:endParaRPr lang="en-US"/>
          </a:p>
        </p:txBody>
      </p:sp>
      <p:sp>
        <p:nvSpPr>
          <p:cNvPr id="231427" name="Rectangle 7"/>
          <p:cNvSpPr txBox="1">
            <a:spLocks noGrp="1" noChangeArrowheads="1"/>
          </p:cNvSpPr>
          <p:nvPr/>
        </p:nvSpPr>
        <p:spPr bwMode="auto">
          <a:xfrm>
            <a:off x="3885903" y="8685893"/>
            <a:ext cx="2972097" cy="458107"/>
          </a:xfrm>
          <a:prstGeom prst="rect">
            <a:avLst/>
          </a:prstGeom>
          <a:noFill/>
          <a:ln w="9525">
            <a:noFill/>
            <a:miter lim="800000"/>
            <a:headEnd/>
            <a:tailEnd/>
          </a:ln>
        </p:spPr>
        <p:txBody>
          <a:bodyPr lIns="91380" tIns="45690" rIns="91380" bIns="45690" anchor="b"/>
          <a:lstStyle/>
          <a:p>
            <a:pPr algn="r" defTabSz="914485">
              <a:spcBef>
                <a:spcPct val="0"/>
              </a:spcBef>
            </a:pPr>
            <a:fld id="{5744D070-354F-431B-817B-CC510F4027D1}" type="slidenum">
              <a:rPr lang="en-US" sz="1100">
                <a:latin typeface="Tahoma" charset="0"/>
                <a:cs typeface="Arial" charset="0"/>
              </a:rPr>
              <a:pPr algn="r" defTabSz="914485">
                <a:spcBef>
                  <a:spcPct val="0"/>
                </a:spcBef>
              </a:pPr>
              <a:t>5</a:t>
            </a:fld>
            <a:endParaRPr lang="en-US" sz="1100" dirty="0">
              <a:latin typeface="Tahoma" charset="0"/>
              <a:cs typeface="Arial" charset="0"/>
            </a:endParaRPr>
          </a:p>
        </p:txBody>
      </p:sp>
      <p:sp>
        <p:nvSpPr>
          <p:cNvPr id="231428" name="Rectangle 2"/>
          <p:cNvSpPr>
            <a:spLocks noGrp="1" noRot="1" noChangeAspect="1" noChangeArrowheads="1" noTextEdit="1"/>
          </p:cNvSpPr>
          <p:nvPr>
            <p:ph type="sldImg"/>
          </p:nvPr>
        </p:nvSpPr>
        <p:spPr>
          <a:xfrm>
            <a:off x="1759149" y="684893"/>
            <a:ext cx="3332262" cy="2538488"/>
          </a:xfrm>
          <a:ln/>
        </p:spPr>
      </p:sp>
      <p:sp>
        <p:nvSpPr>
          <p:cNvPr id="231429" name="Rectangle 3"/>
          <p:cNvSpPr>
            <a:spLocks noGrp="1" noChangeArrowheads="1"/>
          </p:cNvSpPr>
          <p:nvPr>
            <p:ph type="body" idx="1"/>
          </p:nvPr>
        </p:nvSpPr>
        <p:spPr>
          <a:xfrm>
            <a:off x="558106" y="3373060"/>
            <a:ext cx="5741789" cy="5086048"/>
          </a:xfrm>
          <a:noFill/>
        </p:spPr>
        <p:txBody>
          <a:bodyPr lIns="90542" tIns="45269" rIns="90542" bIns="45269"/>
          <a:lstStyle/>
          <a:p>
            <a:r>
              <a:rPr lang="en-US" altLang="en-US" sz="900" dirty="0"/>
              <a:t>Currently available formulations of NRT include gum, lozenge, </a:t>
            </a:r>
            <a:r>
              <a:rPr lang="en-US" altLang="en-US" sz="900" dirty="0" err="1"/>
              <a:t>transdermal</a:t>
            </a:r>
            <a:r>
              <a:rPr lang="en-US" altLang="en-US" sz="900" dirty="0"/>
              <a:t> patch, nasal spray, and inhaler.</a:t>
            </a:r>
          </a:p>
          <a:p>
            <a:endParaRPr lang="en-US" altLang="en-US" sz="900" dirty="0"/>
          </a:p>
          <a:p>
            <a:r>
              <a:rPr lang="en-US" altLang="en-US" sz="900" dirty="0"/>
              <a:t>The nicotine gum, lozenge, and patch can be purchased without a prescription. The nicotine nasal spray and inhaler require a prescription.</a:t>
            </a:r>
          </a:p>
          <a:p>
            <a:endParaRPr lang="en-US" altLang="en-US" sz="900" dirty="0"/>
          </a:p>
          <a:p>
            <a:r>
              <a:rPr lang="en-US" altLang="en-US" sz="900" dirty="0"/>
              <a:t>To reduce the likelihood of nicotine-related adverse effects, patients should stop using all forms of tobacco when using these products. Symptoms of nicotine toxicity include headache, nausea and vomiting, abdominal pain, diarrhea, salivation, dizziness, blurred vision, weakness, cold sweat, mental confusion, weakness and in severe overdose, hypotension, seizures and respiratory depression (Taylor, 2006).</a:t>
            </a:r>
          </a:p>
          <a:p>
            <a:endParaRPr lang="en-US" sz="800" dirty="0"/>
          </a:p>
          <a:p>
            <a:r>
              <a:rPr lang="en-US" sz="800" dirty="0"/>
              <a:t>Taylor P. (2006). Agents acting at the neuromuscular junction and autonomic ganglia. In </a:t>
            </a:r>
            <a:r>
              <a:rPr lang="en-US" sz="800" dirty="0" err="1"/>
              <a:t>Brunton</a:t>
            </a:r>
            <a:r>
              <a:rPr lang="en-US" sz="800" dirty="0"/>
              <a:t> LL, </a:t>
            </a:r>
            <a:r>
              <a:rPr lang="en-US" sz="800" dirty="0" err="1"/>
              <a:t>Lazo</a:t>
            </a:r>
            <a:r>
              <a:rPr lang="en-US" sz="800" dirty="0"/>
              <a:t> JS, Parker KL (eds.), </a:t>
            </a:r>
            <a:r>
              <a:rPr lang="en-US" sz="800" i="1" dirty="0"/>
              <a:t>Goodman and Gilman's The Pharmacological Basis of Therapeutics</a:t>
            </a:r>
            <a:r>
              <a:rPr lang="en-US" sz="800" dirty="0"/>
              <a:t>, 11th ed. New York: McGraw-Hill.</a:t>
            </a:r>
            <a:endParaRPr lang="en-US" sz="800" b="1" dirty="0"/>
          </a:p>
          <a:p>
            <a:endParaRPr lang="en-US" altLang="en-US" dirty="0" smtClean="0"/>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7506" name="Rectangle 7"/>
          <p:cNvSpPr>
            <a:spLocks noGrp="1" noChangeArrowheads="1"/>
          </p:cNvSpPr>
          <p:nvPr>
            <p:ph type="sldNum" sz="quarter" idx="5"/>
          </p:nvPr>
        </p:nvSpPr>
        <p:spPr>
          <a:noFill/>
        </p:spPr>
        <p:txBody>
          <a:bodyPr/>
          <a:lstStyle/>
          <a:p>
            <a:fld id="{46ED18C6-E829-4CB4-96B7-084A23ED0301}" type="slidenum">
              <a:rPr lang="en-US"/>
              <a:pPr/>
              <a:t>50</a:t>
            </a:fld>
            <a:endParaRPr lang="en-US"/>
          </a:p>
        </p:txBody>
      </p:sp>
      <p:sp>
        <p:nvSpPr>
          <p:cNvPr id="277507" name="Rectangle 7"/>
          <p:cNvSpPr txBox="1">
            <a:spLocks noGrp="1" noChangeArrowheads="1"/>
          </p:cNvSpPr>
          <p:nvPr/>
        </p:nvSpPr>
        <p:spPr bwMode="auto">
          <a:xfrm>
            <a:off x="3885903" y="8685893"/>
            <a:ext cx="2972097" cy="458107"/>
          </a:xfrm>
          <a:prstGeom prst="rect">
            <a:avLst/>
          </a:prstGeom>
          <a:noFill/>
          <a:ln w="9525">
            <a:noFill/>
            <a:miter lim="800000"/>
            <a:headEnd/>
            <a:tailEnd/>
          </a:ln>
        </p:spPr>
        <p:txBody>
          <a:bodyPr lIns="91380" tIns="45690" rIns="91380" bIns="45690" anchor="b"/>
          <a:lstStyle/>
          <a:p>
            <a:pPr algn="r" defTabSz="914485">
              <a:spcBef>
                <a:spcPct val="0"/>
              </a:spcBef>
            </a:pPr>
            <a:fld id="{DE988A54-D0E7-4189-A77D-0250152EDB5A}" type="slidenum">
              <a:rPr lang="en-US" sz="1100">
                <a:latin typeface="Tahoma" charset="0"/>
                <a:cs typeface="Arial" charset="0"/>
              </a:rPr>
              <a:pPr algn="r" defTabSz="914485">
                <a:spcBef>
                  <a:spcPct val="0"/>
                </a:spcBef>
              </a:pPr>
              <a:t>50</a:t>
            </a:fld>
            <a:endParaRPr lang="en-US" sz="1100" dirty="0">
              <a:latin typeface="Tahoma" charset="0"/>
              <a:cs typeface="Arial" charset="0"/>
            </a:endParaRPr>
          </a:p>
        </p:txBody>
      </p:sp>
      <p:sp>
        <p:nvSpPr>
          <p:cNvPr id="277508" name="Rectangle 2"/>
          <p:cNvSpPr>
            <a:spLocks noGrp="1" noRot="1" noChangeAspect="1" noChangeArrowheads="1" noTextEdit="1"/>
          </p:cNvSpPr>
          <p:nvPr>
            <p:ph type="sldImg"/>
          </p:nvPr>
        </p:nvSpPr>
        <p:spPr>
          <a:xfrm>
            <a:off x="1757661" y="684893"/>
            <a:ext cx="3332261" cy="2538488"/>
          </a:xfrm>
          <a:ln/>
        </p:spPr>
      </p:sp>
      <p:sp>
        <p:nvSpPr>
          <p:cNvPr id="277509" name="Rectangle 3"/>
          <p:cNvSpPr>
            <a:spLocks noGrp="1" noChangeArrowheads="1"/>
          </p:cNvSpPr>
          <p:nvPr>
            <p:ph type="body" idx="1"/>
          </p:nvPr>
        </p:nvSpPr>
        <p:spPr>
          <a:solidFill>
            <a:srgbClr val="FFFFFF"/>
          </a:solidFill>
        </p:spPr>
        <p:txBody>
          <a:bodyPr lIns="92220" tIns="46111" rIns="92220" bIns="46111">
            <a:normAutofit lnSpcReduction="10000"/>
          </a:bodyPr>
          <a:lstStyle/>
          <a:p>
            <a:r>
              <a:rPr lang="en-US" altLang="en-US" sz="900" dirty="0"/>
              <a:t>Treatment with </a:t>
            </a:r>
            <a:r>
              <a:rPr lang="en-US" altLang="en-US" sz="900" dirty="0" err="1"/>
              <a:t>varenicline</a:t>
            </a:r>
            <a:r>
              <a:rPr lang="en-US" altLang="en-US" sz="900" dirty="0"/>
              <a:t> should be initiated one week BEFORE the patient stops smoking.  This dosing regimen allows for gradual titration of the dose to minimize treatment-related nausea and insomnia.  The recommended dose of </a:t>
            </a:r>
            <a:r>
              <a:rPr lang="en-US" altLang="en-US" sz="900" dirty="0" err="1"/>
              <a:t>varenicline</a:t>
            </a:r>
            <a:r>
              <a:rPr lang="en-US" altLang="en-US" sz="900" dirty="0"/>
              <a:t> is 1mg bid (taken as one 1mg tablet in the morning and one 1mg tablet in the evening) following a 1-week titration as follows:</a:t>
            </a:r>
          </a:p>
          <a:p>
            <a:pPr>
              <a:lnSpc>
                <a:spcPct val="90000"/>
              </a:lnSpc>
            </a:pPr>
            <a:endParaRPr lang="en-US" altLang="en-US" sz="900" dirty="0"/>
          </a:p>
          <a:p>
            <a:pPr>
              <a:lnSpc>
                <a:spcPct val="90000"/>
              </a:lnSpc>
            </a:pPr>
            <a:r>
              <a:rPr lang="en-US" sz="900" b="1" dirty="0"/>
              <a:t>Treatment Day			Dose</a:t>
            </a:r>
          </a:p>
          <a:p>
            <a:pPr>
              <a:lnSpc>
                <a:spcPct val="90000"/>
              </a:lnSpc>
            </a:pPr>
            <a:r>
              <a:rPr lang="en-US" sz="900" dirty="0"/>
              <a:t>Days 1</a:t>
            </a:r>
            <a:r>
              <a:rPr lang="en-US" altLang="en-US" sz="900" dirty="0">
                <a:cs typeface="Arial" charset="0"/>
              </a:rPr>
              <a:t>–</a:t>
            </a:r>
            <a:r>
              <a:rPr lang="en-US" sz="900" dirty="0"/>
              <a:t>3			0.5 mg </a:t>
            </a:r>
            <a:r>
              <a:rPr lang="en-US" sz="900" dirty="0" err="1"/>
              <a:t>qd</a:t>
            </a:r>
            <a:endParaRPr lang="en-US" sz="900" dirty="0"/>
          </a:p>
          <a:p>
            <a:pPr>
              <a:lnSpc>
                <a:spcPct val="90000"/>
              </a:lnSpc>
            </a:pPr>
            <a:r>
              <a:rPr lang="en-US" sz="900" dirty="0"/>
              <a:t>Days 4</a:t>
            </a:r>
            <a:r>
              <a:rPr lang="en-US" altLang="en-US" sz="900" dirty="0">
                <a:cs typeface="Arial" charset="0"/>
              </a:rPr>
              <a:t>–</a:t>
            </a:r>
            <a:r>
              <a:rPr lang="en-US" sz="900" dirty="0"/>
              <a:t>7			0.5 mg bid</a:t>
            </a:r>
          </a:p>
          <a:p>
            <a:pPr>
              <a:lnSpc>
                <a:spcPct val="90000"/>
              </a:lnSpc>
            </a:pPr>
            <a:r>
              <a:rPr lang="en-US" sz="900" dirty="0"/>
              <a:t>Weeks 2</a:t>
            </a:r>
            <a:r>
              <a:rPr lang="en-US" altLang="en-US" sz="900" dirty="0">
                <a:cs typeface="Arial" charset="0"/>
              </a:rPr>
              <a:t>–</a:t>
            </a:r>
            <a:r>
              <a:rPr lang="en-US" sz="900" dirty="0"/>
              <a:t>12			1 mg bid</a:t>
            </a:r>
          </a:p>
          <a:p>
            <a:pPr>
              <a:lnSpc>
                <a:spcPct val="90000"/>
              </a:lnSpc>
            </a:pPr>
            <a:endParaRPr lang="en-US" sz="900" dirty="0"/>
          </a:p>
          <a:p>
            <a:r>
              <a:rPr lang="en-US" sz="900" dirty="0"/>
              <a:t>The manufacturer recommends that the dosage may be lowered temporarily or permanently for patients experiencing intolerable treatment-associated adverse effects.  Patients should be treated with </a:t>
            </a:r>
            <a:r>
              <a:rPr lang="en-US" sz="900" dirty="0" err="1"/>
              <a:t>varenicline</a:t>
            </a:r>
            <a:r>
              <a:rPr lang="en-US" sz="900" dirty="0"/>
              <a:t> for 12 weeks.  For patients who have successfully quit smoking at the end of 12 weeks, an additional course of 12 weeks may be appropriate to increase the likelihood of long-term abstinence.</a:t>
            </a:r>
          </a:p>
          <a:p>
            <a:endParaRPr lang="en-US" altLang="en-US" sz="900" dirty="0"/>
          </a:p>
          <a:p>
            <a:r>
              <a:rPr lang="en-US" altLang="en-US" sz="900" b="1" dirty="0">
                <a:cs typeface="Arial" charset="0"/>
                <a:sym typeface="Webdings" pitchFamily="18" charset="2"/>
              </a:rPr>
              <a:t>♪</a:t>
            </a:r>
            <a:r>
              <a:rPr lang="en-US" sz="900" b="1" dirty="0">
                <a:sym typeface="Monotype Sorts" pitchFamily="2" charset="2"/>
              </a:rPr>
              <a:t> Note to instructor(s):</a:t>
            </a:r>
            <a:r>
              <a:rPr lang="en-US" sz="900" dirty="0">
                <a:sym typeface="Monotype Sorts" pitchFamily="2" charset="2"/>
              </a:rPr>
              <a:t> </a:t>
            </a:r>
            <a:r>
              <a:rPr lang="en-US" sz="900" dirty="0">
                <a:cs typeface="Times New Roman" pitchFamily="18" charset="0"/>
              </a:rPr>
              <a:t>Per the manufacturer’s prescribing information, the recommended dosage of </a:t>
            </a:r>
            <a:r>
              <a:rPr lang="en-US" sz="900" dirty="0" err="1">
                <a:cs typeface="Times New Roman" pitchFamily="18" charset="0"/>
              </a:rPr>
              <a:t>varenicline</a:t>
            </a:r>
            <a:r>
              <a:rPr lang="en-US" sz="900" dirty="0">
                <a:cs typeface="Times New Roman" pitchFamily="18" charset="0"/>
              </a:rPr>
              <a:t> for children, elderly patients, and individuals with impaired renal or hepatic function is as follows:</a:t>
            </a:r>
          </a:p>
          <a:p>
            <a:pPr>
              <a:lnSpc>
                <a:spcPct val="90000"/>
              </a:lnSpc>
            </a:pPr>
            <a:endParaRPr lang="en-US" altLang="en-US" sz="900" dirty="0"/>
          </a:p>
          <a:p>
            <a:pPr>
              <a:lnSpc>
                <a:spcPct val="90000"/>
              </a:lnSpc>
            </a:pPr>
            <a:r>
              <a:rPr lang="en-US" altLang="en-US" sz="800" b="1" dirty="0"/>
              <a:t>Use in children</a:t>
            </a:r>
          </a:p>
          <a:p>
            <a:r>
              <a:rPr lang="en-US" altLang="en-US" sz="800" dirty="0"/>
              <a:t>Safety and effectiveness in pediatric patients have not been established; therefore, </a:t>
            </a:r>
            <a:r>
              <a:rPr lang="en-US" altLang="en-US" sz="800" dirty="0" err="1"/>
              <a:t>varenicline</a:t>
            </a:r>
            <a:r>
              <a:rPr lang="en-US" altLang="en-US" sz="800" dirty="0"/>
              <a:t> is not recommended for use in patients under 18 years of age.</a:t>
            </a:r>
          </a:p>
          <a:p>
            <a:pPr>
              <a:lnSpc>
                <a:spcPct val="90000"/>
              </a:lnSpc>
            </a:pPr>
            <a:endParaRPr lang="en-US" altLang="en-US" sz="900" dirty="0"/>
          </a:p>
          <a:p>
            <a:pPr>
              <a:lnSpc>
                <a:spcPct val="90000"/>
              </a:lnSpc>
            </a:pPr>
            <a:r>
              <a:rPr lang="en-US" altLang="en-US" sz="800" b="1" dirty="0"/>
              <a:t>Dosing in elderly patients and patients with impaired hepatic function</a:t>
            </a:r>
          </a:p>
          <a:p>
            <a:r>
              <a:rPr lang="en-US" altLang="en-US" sz="800" dirty="0"/>
              <a:t>No dosage adjustment is necessary for patients with hepatic impairment. Because elderly patients are more likely to have decreased renal function, care should be taken in dose selection, and it may be useful to monitor renal function.</a:t>
            </a:r>
          </a:p>
          <a:p>
            <a:pPr>
              <a:lnSpc>
                <a:spcPct val="90000"/>
              </a:lnSpc>
            </a:pPr>
            <a:endParaRPr lang="en-US" altLang="en-US" sz="800" dirty="0"/>
          </a:p>
          <a:p>
            <a:pPr>
              <a:lnSpc>
                <a:spcPct val="90000"/>
              </a:lnSpc>
            </a:pPr>
            <a:r>
              <a:rPr lang="en-US" altLang="en-US" sz="800" b="1" dirty="0"/>
              <a:t>Patients with impaired renal function</a:t>
            </a:r>
          </a:p>
          <a:p>
            <a:r>
              <a:rPr lang="en-US" altLang="en-US" sz="800" dirty="0"/>
              <a:t>No dosage adjustment is necessary for patients with mild to moderate renal impairment. For patients with severe renal impairment </a:t>
            </a:r>
            <a:r>
              <a:rPr lang="en-US" sz="800" dirty="0">
                <a:cs typeface="Times New Roman" pitchFamily="18" charset="0"/>
              </a:rPr>
              <a:t>(estimated </a:t>
            </a:r>
            <a:r>
              <a:rPr lang="en-US" sz="800" dirty="0" err="1">
                <a:cs typeface="Times New Roman" pitchFamily="18" charset="0"/>
              </a:rPr>
              <a:t>creatinine</a:t>
            </a:r>
            <a:r>
              <a:rPr lang="en-US" sz="800" dirty="0">
                <a:cs typeface="Times New Roman" pitchFamily="18" charset="0"/>
              </a:rPr>
              <a:t> clearance &lt;30 </a:t>
            </a:r>
            <a:r>
              <a:rPr lang="en-US" sz="800" dirty="0" err="1">
                <a:cs typeface="Times New Roman" pitchFamily="18" charset="0"/>
              </a:rPr>
              <a:t>mL</a:t>
            </a:r>
            <a:r>
              <a:rPr lang="en-US" sz="800" dirty="0">
                <a:cs typeface="Times New Roman" pitchFamily="18" charset="0"/>
              </a:rPr>
              <a:t>/min)</a:t>
            </a:r>
            <a:r>
              <a:rPr lang="en-US" altLang="en-US" sz="800" dirty="0"/>
              <a:t>, the recommended starting dose is 0.5 mg once daily. Patients may then titrate as needed to a maximum dose of 0.5 mg twice a day. For patients with end-stage renal disease undergoing </a:t>
            </a:r>
            <a:r>
              <a:rPr lang="en-US" altLang="en-US" sz="800" dirty="0" err="1"/>
              <a:t>hemodialysis</a:t>
            </a:r>
            <a:r>
              <a:rPr lang="en-US" altLang="en-US" sz="800" dirty="0"/>
              <a:t>, a maximum dose of 0.5 mg once daily may be administered if tolerated well.</a:t>
            </a:r>
          </a:p>
          <a:p>
            <a:pPr>
              <a:lnSpc>
                <a:spcPct val="90000"/>
              </a:lnSpc>
            </a:pPr>
            <a:endParaRPr lang="en-US" altLang="en-US" sz="800" dirty="0"/>
          </a:p>
          <a:p>
            <a:pPr>
              <a:lnSpc>
                <a:spcPct val="90000"/>
              </a:lnSpc>
            </a:pPr>
            <a:r>
              <a:rPr lang="en-US" altLang="en-US" sz="800" dirty="0"/>
              <a:t>Pfizer, Inc. (2008, May).  </a:t>
            </a:r>
            <a:r>
              <a:rPr lang="en-US" altLang="en-US" sz="800" dirty="0" err="1"/>
              <a:t>Chantix</a:t>
            </a:r>
            <a:r>
              <a:rPr lang="en-US" altLang="en-US" sz="800" dirty="0"/>
              <a:t> Package Insert. New York, NY.</a:t>
            </a:r>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8530" name="Rectangle 7"/>
          <p:cNvSpPr>
            <a:spLocks noGrp="1" noChangeArrowheads="1"/>
          </p:cNvSpPr>
          <p:nvPr>
            <p:ph type="sldNum" sz="quarter" idx="5"/>
          </p:nvPr>
        </p:nvSpPr>
        <p:spPr>
          <a:noFill/>
        </p:spPr>
        <p:txBody>
          <a:bodyPr/>
          <a:lstStyle/>
          <a:p>
            <a:fld id="{431891D5-01EF-4C99-A9D9-7B02A388DC08}" type="slidenum">
              <a:rPr lang="en-US"/>
              <a:pPr/>
              <a:t>51</a:t>
            </a:fld>
            <a:endParaRPr lang="en-US"/>
          </a:p>
        </p:txBody>
      </p:sp>
      <p:sp>
        <p:nvSpPr>
          <p:cNvPr id="278531" name="Rectangle 7"/>
          <p:cNvSpPr txBox="1">
            <a:spLocks noGrp="1" noChangeArrowheads="1"/>
          </p:cNvSpPr>
          <p:nvPr/>
        </p:nvSpPr>
        <p:spPr bwMode="auto">
          <a:xfrm>
            <a:off x="3885903" y="8685893"/>
            <a:ext cx="2972097" cy="458107"/>
          </a:xfrm>
          <a:prstGeom prst="rect">
            <a:avLst/>
          </a:prstGeom>
          <a:noFill/>
          <a:ln w="9525">
            <a:noFill/>
            <a:miter lim="800000"/>
            <a:headEnd/>
            <a:tailEnd/>
          </a:ln>
        </p:spPr>
        <p:txBody>
          <a:bodyPr lIns="91380" tIns="45690" rIns="91380" bIns="45690" anchor="b"/>
          <a:lstStyle/>
          <a:p>
            <a:pPr algn="r" defTabSz="914485">
              <a:spcBef>
                <a:spcPct val="0"/>
              </a:spcBef>
            </a:pPr>
            <a:fld id="{66867055-773E-4DFE-BDB7-2D61655FB68F}" type="slidenum">
              <a:rPr lang="en-US" sz="1100">
                <a:latin typeface="Tahoma" charset="0"/>
                <a:cs typeface="Arial" charset="0"/>
              </a:rPr>
              <a:pPr algn="r" defTabSz="914485">
                <a:spcBef>
                  <a:spcPct val="0"/>
                </a:spcBef>
              </a:pPr>
              <a:t>51</a:t>
            </a:fld>
            <a:endParaRPr lang="en-US" sz="1100" dirty="0">
              <a:latin typeface="Tahoma" charset="0"/>
              <a:cs typeface="Arial" charset="0"/>
            </a:endParaRPr>
          </a:p>
        </p:txBody>
      </p:sp>
      <p:sp>
        <p:nvSpPr>
          <p:cNvPr id="278532" name="Rectangle 2"/>
          <p:cNvSpPr>
            <a:spLocks noGrp="1" noRot="1" noChangeAspect="1" noChangeArrowheads="1" noTextEdit="1"/>
          </p:cNvSpPr>
          <p:nvPr>
            <p:ph type="sldImg"/>
          </p:nvPr>
        </p:nvSpPr>
        <p:spPr>
          <a:xfrm>
            <a:off x="1757661" y="684893"/>
            <a:ext cx="3332261" cy="2538488"/>
          </a:xfrm>
          <a:ln/>
        </p:spPr>
      </p:sp>
      <p:sp>
        <p:nvSpPr>
          <p:cNvPr id="278533" name="Rectangle 3"/>
          <p:cNvSpPr>
            <a:spLocks noGrp="1" noChangeArrowheads="1"/>
          </p:cNvSpPr>
          <p:nvPr>
            <p:ph type="body" idx="1"/>
          </p:nvPr>
        </p:nvSpPr>
        <p:spPr>
          <a:noFill/>
        </p:spPr>
        <p:txBody>
          <a:bodyPr lIns="91259" tIns="45629" rIns="91259" bIns="45629"/>
          <a:lstStyle/>
          <a:p>
            <a:r>
              <a:rPr lang="en-US" sz="900" dirty="0"/>
              <a:t>Common side effects (</a:t>
            </a:r>
            <a:r>
              <a:rPr lang="en-US" sz="900" dirty="0">
                <a:cs typeface="Arial" charset="0"/>
              </a:rPr>
              <a:t>≥</a:t>
            </a:r>
            <a:r>
              <a:rPr lang="en-US" sz="900" dirty="0"/>
              <a:t>5% and twice the rate observed in placebo-treated patients) include:</a:t>
            </a:r>
          </a:p>
          <a:p>
            <a:pPr marL="515055" lvl="1" indent="-102110">
              <a:buFontTx/>
              <a:buChar char="•"/>
            </a:pPr>
            <a:r>
              <a:rPr lang="en-US" sz="900" dirty="0"/>
              <a:t>Nausea (30%)</a:t>
            </a:r>
          </a:p>
          <a:p>
            <a:pPr marL="515055" lvl="1" indent="-102110">
              <a:buFontTx/>
              <a:buChar char="•"/>
            </a:pPr>
            <a:r>
              <a:rPr lang="en-US" sz="900" dirty="0"/>
              <a:t>Sleep disturbance (insomnia 18%; abnormal dreams 13%)</a:t>
            </a:r>
          </a:p>
          <a:p>
            <a:pPr marL="515055" lvl="1" indent="-102110">
              <a:buFontTx/>
              <a:buChar char="•"/>
            </a:pPr>
            <a:r>
              <a:rPr lang="en-US" sz="900" dirty="0"/>
              <a:t>Constipation (8%)</a:t>
            </a:r>
          </a:p>
          <a:p>
            <a:pPr marL="515055" lvl="1" indent="-102110">
              <a:buFontTx/>
              <a:buChar char="•"/>
            </a:pPr>
            <a:r>
              <a:rPr lang="en-US" sz="900" dirty="0"/>
              <a:t>Flatulence (6%)</a:t>
            </a:r>
          </a:p>
          <a:p>
            <a:pPr marL="515055" lvl="1" indent="-102110">
              <a:buFontTx/>
              <a:buChar char="•"/>
            </a:pPr>
            <a:r>
              <a:rPr lang="en-US" sz="900" dirty="0"/>
              <a:t>Vomiting (5%)</a:t>
            </a:r>
          </a:p>
          <a:p>
            <a:pPr marL="515055" lvl="1" indent="-102110">
              <a:buFontTx/>
              <a:buChar char="•"/>
            </a:pPr>
            <a:endParaRPr lang="en-US" sz="900" dirty="0">
              <a:cs typeface="Times New Roman" pitchFamily="18" charset="0"/>
            </a:endParaRPr>
          </a:p>
          <a:p>
            <a:r>
              <a:rPr lang="en-US" altLang="en-US" sz="900" b="1" dirty="0">
                <a:cs typeface="Arial" charset="0"/>
                <a:sym typeface="Webdings" pitchFamily="18" charset="2"/>
              </a:rPr>
              <a:t>♪</a:t>
            </a:r>
            <a:r>
              <a:rPr lang="en-US" sz="900" b="1" dirty="0">
                <a:sym typeface="Monotype Sorts" pitchFamily="2" charset="2"/>
              </a:rPr>
              <a:t> Note to instructor(s):</a:t>
            </a:r>
            <a:r>
              <a:rPr lang="en-US" sz="900" dirty="0">
                <a:sym typeface="Monotype Sorts" pitchFamily="2" charset="2"/>
              </a:rPr>
              <a:t> Per the manufacturer’s prescribing information, n</a:t>
            </a:r>
            <a:r>
              <a:rPr lang="en-US" sz="900" dirty="0"/>
              <a:t>ausea was the most common adverse event associated with </a:t>
            </a:r>
            <a:r>
              <a:rPr lang="en-US" sz="900" dirty="0" err="1"/>
              <a:t>varenicline</a:t>
            </a:r>
            <a:r>
              <a:rPr lang="en-US" sz="900" dirty="0"/>
              <a:t> treatment. Nausea was generally described as mild or moderate and often transient; however, for some subjects, it was persistent over several months. The incidence of nausea was dose-dependent. Initial dose titration was beneficial in reducing the occurrence of nausea. Approximately 3% of subjects receiving </a:t>
            </a:r>
            <a:r>
              <a:rPr lang="en-US" sz="900" dirty="0" err="1"/>
              <a:t>varenicline</a:t>
            </a:r>
            <a:r>
              <a:rPr lang="en-US" sz="900" dirty="0"/>
              <a:t> 1 mg bid discontinued treatment prematurely because of nausea. For patients with intolerable nausea, dose reduction should be considered.</a:t>
            </a:r>
          </a:p>
          <a:p>
            <a:endParaRPr lang="en-US" sz="900" dirty="0"/>
          </a:p>
          <a:p>
            <a:r>
              <a:rPr lang="en-US" altLang="en-US" sz="800" dirty="0"/>
              <a:t>Pfizer, Inc. (2008, May).  </a:t>
            </a:r>
            <a:r>
              <a:rPr lang="en-US" altLang="en-US" sz="800" dirty="0" err="1"/>
              <a:t>Chantix</a:t>
            </a:r>
            <a:r>
              <a:rPr lang="en-US" altLang="en-US" sz="800" dirty="0"/>
              <a:t> Package Insert. New York, NY.</a:t>
            </a:r>
          </a:p>
          <a:p>
            <a:endParaRPr lang="en-US" sz="800" dirty="0"/>
          </a:p>
          <a:p>
            <a:endParaRPr lang="en-US" altLang="en-US" sz="800" dirty="0"/>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9554" name="Rectangle 7"/>
          <p:cNvSpPr>
            <a:spLocks noGrp="1" noChangeArrowheads="1"/>
          </p:cNvSpPr>
          <p:nvPr>
            <p:ph type="sldNum" sz="quarter" idx="5"/>
          </p:nvPr>
        </p:nvSpPr>
        <p:spPr>
          <a:noFill/>
        </p:spPr>
        <p:txBody>
          <a:bodyPr/>
          <a:lstStyle/>
          <a:p>
            <a:fld id="{6987152B-B863-4496-B94C-CA8D165000D0}" type="slidenum">
              <a:rPr lang="en-US"/>
              <a:pPr/>
              <a:t>52</a:t>
            </a:fld>
            <a:endParaRPr lang="en-US"/>
          </a:p>
        </p:txBody>
      </p:sp>
      <p:sp>
        <p:nvSpPr>
          <p:cNvPr id="279555" name="Rectangle 7"/>
          <p:cNvSpPr txBox="1">
            <a:spLocks noGrp="1" noChangeArrowheads="1"/>
          </p:cNvSpPr>
          <p:nvPr/>
        </p:nvSpPr>
        <p:spPr bwMode="auto">
          <a:xfrm>
            <a:off x="3885903" y="8685893"/>
            <a:ext cx="2972097" cy="458107"/>
          </a:xfrm>
          <a:prstGeom prst="rect">
            <a:avLst/>
          </a:prstGeom>
          <a:noFill/>
          <a:ln w="9525">
            <a:noFill/>
            <a:miter lim="800000"/>
            <a:headEnd/>
            <a:tailEnd/>
          </a:ln>
        </p:spPr>
        <p:txBody>
          <a:bodyPr lIns="91380" tIns="45690" rIns="91380" bIns="45690" anchor="b"/>
          <a:lstStyle/>
          <a:p>
            <a:pPr algn="r" defTabSz="914485">
              <a:spcBef>
                <a:spcPct val="0"/>
              </a:spcBef>
            </a:pPr>
            <a:fld id="{69492D74-A18B-4E07-B703-8BB2BA34040A}" type="slidenum">
              <a:rPr lang="en-US" sz="1100">
                <a:latin typeface="Tahoma" charset="0"/>
                <a:cs typeface="Arial" charset="0"/>
              </a:rPr>
              <a:pPr algn="r" defTabSz="914485">
                <a:spcBef>
                  <a:spcPct val="0"/>
                </a:spcBef>
              </a:pPr>
              <a:t>52</a:t>
            </a:fld>
            <a:endParaRPr lang="en-US" sz="1100" dirty="0">
              <a:latin typeface="Tahoma" charset="0"/>
              <a:cs typeface="Arial" charset="0"/>
            </a:endParaRPr>
          </a:p>
        </p:txBody>
      </p:sp>
      <p:sp>
        <p:nvSpPr>
          <p:cNvPr id="279556" name="Rectangle 2"/>
          <p:cNvSpPr>
            <a:spLocks noGrp="1" noRot="1" noChangeAspect="1" noChangeArrowheads="1" noTextEdit="1"/>
          </p:cNvSpPr>
          <p:nvPr>
            <p:ph type="sldImg"/>
          </p:nvPr>
        </p:nvSpPr>
        <p:spPr>
          <a:xfrm>
            <a:off x="1735138" y="684213"/>
            <a:ext cx="3382962" cy="2538412"/>
          </a:xfrm>
          <a:ln/>
        </p:spPr>
      </p:sp>
      <p:sp>
        <p:nvSpPr>
          <p:cNvPr id="279557" name="Rectangle 3"/>
          <p:cNvSpPr>
            <a:spLocks noGrp="1" noChangeArrowheads="1"/>
          </p:cNvSpPr>
          <p:nvPr>
            <p:ph type="body" idx="1"/>
          </p:nvPr>
        </p:nvSpPr>
        <p:spPr>
          <a:xfrm>
            <a:off x="561082" y="3373060"/>
            <a:ext cx="5738813" cy="5086048"/>
          </a:xfrm>
          <a:noFill/>
        </p:spPr>
        <p:txBody>
          <a:bodyPr lIns="90351" tIns="45175" rIns="90351" bIns="45175"/>
          <a:lstStyle/>
          <a:p>
            <a:r>
              <a:rPr lang="en-US" altLang="en-US" sz="900" dirty="0"/>
              <a:t>This bar chart summarizes the long-term (</a:t>
            </a:r>
            <a:r>
              <a:rPr lang="en-US" altLang="en-US" sz="900" dirty="0">
                <a:sym typeface="Symbol" pitchFamily="18" charset="2"/>
              </a:rPr>
              <a:t>6-</a:t>
            </a:r>
            <a:r>
              <a:rPr lang="en-US" altLang="en-US" sz="900" dirty="0"/>
              <a:t>month) quit rates observed with the different NRT products, </a:t>
            </a:r>
            <a:r>
              <a:rPr lang="en-US" altLang="en-US" sz="900" dirty="0" err="1"/>
              <a:t>bupropion</a:t>
            </a:r>
            <a:r>
              <a:rPr lang="en-US" altLang="en-US" sz="900" dirty="0"/>
              <a:t> SR and </a:t>
            </a:r>
            <a:r>
              <a:rPr lang="en-US" altLang="en-US" sz="900" dirty="0" err="1"/>
              <a:t>varenicline</a:t>
            </a:r>
            <a:r>
              <a:rPr lang="en-US" altLang="en-US" sz="900" dirty="0"/>
              <a:t> (Cahill et al., 2008; Stead et al., 2008; Hughes et al., 2007). These data derive from 145 different randomized-controlled trials; therefore, it is inappropriate to compare the active medications with respect to clinical efficacy. What this chart does illustrate, however, is that the quit rates from each of the methods is approximately twice that of its corresponding placebo control treatment arm. </a:t>
            </a:r>
          </a:p>
          <a:p>
            <a:endParaRPr lang="en-US" altLang="en-US" sz="900" dirty="0"/>
          </a:p>
          <a:p>
            <a:r>
              <a:rPr lang="en-US" altLang="en-US" sz="900" dirty="0"/>
              <a:t>Each of the pharmacotherapy options depicted in the chart is considered effective. When patients ask for assistance with their quit attempt, any product can be recommended, if not contraindicated. However, when assisting patients in choosing a product, clinicians should consider additional factors. The number of cigarettes smoked per day (or time to first cigarette, for the nicotine lozenge), level of dependence, advantages and disadvantages of each product, methods used for prior quit attempts and reasons for relapse, and the patient’s own product preference need to be considered. </a:t>
            </a:r>
            <a:r>
              <a:rPr lang="en-US" altLang="en-US" sz="900" b="1" dirty="0"/>
              <a:t>Behavioral counseling should be used in conjunction with all pharmacologic therapies.</a:t>
            </a:r>
          </a:p>
          <a:p>
            <a:endParaRPr lang="en-US" altLang="en-US" sz="900" b="1" dirty="0"/>
          </a:p>
          <a:p>
            <a:pPr>
              <a:lnSpc>
                <a:spcPct val="90000"/>
              </a:lnSpc>
            </a:pPr>
            <a:r>
              <a:rPr lang="en-US" altLang="en-US" sz="800" dirty="0"/>
              <a:t>Cahill K, Stead LF, Lancaster T.  Nicotine receptor partial agonists for smoking cessation. (2008). </a:t>
            </a:r>
            <a:r>
              <a:rPr lang="en-US" sz="800" i="1" dirty="0"/>
              <a:t>Cochrane Database </a:t>
            </a:r>
            <a:r>
              <a:rPr lang="en-US" sz="800" i="1" dirty="0" err="1"/>
              <a:t>Syst</a:t>
            </a:r>
            <a:r>
              <a:rPr lang="en-US" sz="800" i="1" dirty="0"/>
              <a:t> Rev</a:t>
            </a:r>
            <a:r>
              <a:rPr lang="en-US" sz="800" dirty="0"/>
              <a:t> 3:CD006103.</a:t>
            </a:r>
            <a:endParaRPr lang="en-US" altLang="en-US" sz="800" dirty="0"/>
          </a:p>
          <a:p>
            <a:pPr>
              <a:lnSpc>
                <a:spcPct val="90000"/>
              </a:lnSpc>
            </a:pPr>
            <a:r>
              <a:rPr lang="en-US" altLang="en-US" sz="800" dirty="0"/>
              <a:t>Hughes JR, Stead LF, Lancaster. (2007). Antidepressants for smoking cessation. </a:t>
            </a:r>
            <a:r>
              <a:rPr lang="en-US" altLang="en-US" sz="800" i="1" dirty="0"/>
              <a:t>Cochrane Database </a:t>
            </a:r>
            <a:r>
              <a:rPr lang="en-US" altLang="en-US" sz="800" i="1" dirty="0" err="1"/>
              <a:t>Syst</a:t>
            </a:r>
            <a:r>
              <a:rPr lang="en-US" altLang="en-US" sz="800" i="1" dirty="0"/>
              <a:t> Rev</a:t>
            </a:r>
            <a:r>
              <a:rPr lang="en-US" altLang="en-US" sz="800" dirty="0"/>
              <a:t> 4:CD000031.</a:t>
            </a:r>
          </a:p>
          <a:p>
            <a:pPr>
              <a:lnSpc>
                <a:spcPct val="90000"/>
              </a:lnSpc>
            </a:pPr>
            <a:r>
              <a:rPr lang="en-US" sz="800" dirty="0"/>
              <a:t>Stead LF, </a:t>
            </a:r>
            <a:r>
              <a:rPr lang="en-US" sz="800" dirty="0" err="1"/>
              <a:t>Perera</a:t>
            </a:r>
            <a:r>
              <a:rPr lang="en-US" sz="800" dirty="0"/>
              <a:t> R, </a:t>
            </a:r>
            <a:r>
              <a:rPr lang="en-US" sz="800" dirty="0" err="1"/>
              <a:t>Bullen</a:t>
            </a:r>
            <a:r>
              <a:rPr lang="en-US" sz="800" dirty="0"/>
              <a:t> C, </a:t>
            </a:r>
            <a:r>
              <a:rPr lang="en-US" sz="800" dirty="0" err="1"/>
              <a:t>Mant</a:t>
            </a:r>
            <a:r>
              <a:rPr lang="en-US" sz="800" dirty="0"/>
              <a:t> D, Lancaster T. (2008). Nicotine replacement therapy for smoking cessation. </a:t>
            </a:r>
            <a:r>
              <a:rPr lang="en-US" sz="800" i="1" dirty="0"/>
              <a:t>Cochrane Database </a:t>
            </a:r>
            <a:r>
              <a:rPr lang="en-US" sz="800" i="1" dirty="0" err="1"/>
              <a:t>Syst</a:t>
            </a:r>
            <a:r>
              <a:rPr lang="en-US" sz="800" i="1" dirty="0"/>
              <a:t> Rev</a:t>
            </a:r>
            <a:r>
              <a:rPr lang="en-US" sz="800" dirty="0"/>
              <a:t> 1:CD000146.</a:t>
            </a:r>
          </a:p>
          <a:p>
            <a:pPr>
              <a:lnSpc>
                <a:spcPct val="90000"/>
              </a:lnSpc>
            </a:pPr>
            <a:endParaRPr lang="en-US" altLang="en-US" sz="800" dirty="0"/>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0578" name="Rectangle 7"/>
          <p:cNvSpPr>
            <a:spLocks noGrp="1" noChangeArrowheads="1"/>
          </p:cNvSpPr>
          <p:nvPr>
            <p:ph type="sldNum" sz="quarter" idx="5"/>
          </p:nvPr>
        </p:nvSpPr>
        <p:spPr>
          <a:noFill/>
        </p:spPr>
        <p:txBody>
          <a:bodyPr/>
          <a:lstStyle/>
          <a:p>
            <a:fld id="{37BC9007-A9FB-4392-9B79-02AE2A199EE1}" type="slidenum">
              <a:rPr lang="en-US"/>
              <a:pPr/>
              <a:t>53</a:t>
            </a:fld>
            <a:endParaRPr lang="en-US"/>
          </a:p>
        </p:txBody>
      </p:sp>
      <p:sp>
        <p:nvSpPr>
          <p:cNvPr id="280579" name="Rectangle 7"/>
          <p:cNvSpPr txBox="1">
            <a:spLocks noGrp="1" noChangeArrowheads="1"/>
          </p:cNvSpPr>
          <p:nvPr/>
        </p:nvSpPr>
        <p:spPr bwMode="auto">
          <a:xfrm>
            <a:off x="3885903" y="8685893"/>
            <a:ext cx="2972097" cy="458107"/>
          </a:xfrm>
          <a:prstGeom prst="rect">
            <a:avLst/>
          </a:prstGeom>
          <a:noFill/>
          <a:ln w="9525">
            <a:noFill/>
            <a:miter lim="800000"/>
            <a:headEnd/>
            <a:tailEnd/>
          </a:ln>
        </p:spPr>
        <p:txBody>
          <a:bodyPr lIns="91380" tIns="45690" rIns="91380" bIns="45690" anchor="b"/>
          <a:lstStyle/>
          <a:p>
            <a:pPr algn="r" defTabSz="914485">
              <a:spcBef>
                <a:spcPct val="0"/>
              </a:spcBef>
            </a:pPr>
            <a:fld id="{678B2F74-5969-42EC-8411-80957EB9B80F}" type="slidenum">
              <a:rPr lang="en-US" sz="1100">
                <a:latin typeface="Tahoma" charset="0"/>
                <a:cs typeface="Arial" charset="0"/>
              </a:rPr>
              <a:pPr algn="r" defTabSz="914485">
                <a:spcBef>
                  <a:spcPct val="0"/>
                </a:spcBef>
              </a:pPr>
              <a:t>53</a:t>
            </a:fld>
            <a:endParaRPr lang="en-US" sz="1100" dirty="0">
              <a:latin typeface="Tahoma" charset="0"/>
              <a:cs typeface="Arial" charset="0"/>
            </a:endParaRPr>
          </a:p>
        </p:txBody>
      </p:sp>
      <p:sp>
        <p:nvSpPr>
          <p:cNvPr id="280580" name="Rectangle 2"/>
          <p:cNvSpPr>
            <a:spLocks noGrp="1" noRot="1" noChangeAspect="1" noChangeArrowheads="1" noTextEdit="1"/>
          </p:cNvSpPr>
          <p:nvPr>
            <p:ph type="sldImg"/>
          </p:nvPr>
        </p:nvSpPr>
        <p:spPr>
          <a:xfrm>
            <a:off x="1762126" y="684893"/>
            <a:ext cx="3332262" cy="2538488"/>
          </a:xfrm>
          <a:ln/>
        </p:spPr>
      </p:sp>
      <p:sp>
        <p:nvSpPr>
          <p:cNvPr id="280581" name="Rectangle 3"/>
          <p:cNvSpPr>
            <a:spLocks noGrp="1" noChangeArrowheads="1"/>
          </p:cNvSpPr>
          <p:nvPr>
            <p:ph type="body" idx="1"/>
          </p:nvPr>
        </p:nvSpPr>
        <p:spPr>
          <a:xfrm>
            <a:off x="558106" y="3297465"/>
            <a:ext cx="5857875" cy="5161643"/>
          </a:xfrm>
          <a:noFill/>
        </p:spPr>
        <p:txBody>
          <a:bodyPr lIns="91380" tIns="45690" rIns="91380" bIns="45690"/>
          <a:lstStyle/>
          <a:p>
            <a:pPr>
              <a:lnSpc>
                <a:spcPct val="90000"/>
              </a:lnSpc>
            </a:pPr>
            <a:r>
              <a:rPr lang="en-US" sz="800" dirty="0"/>
              <a:t>Data from randomized, controlled trials suggest that certain combinations of first-line cessation medications are efficacious in promoting long-term abstinence. As such, the 2008 Clinical Practice Guideline considers the following regimens to be appropriate first-line therapy in patients attempting to quit smoking (Fiore et al., 2008): </a:t>
            </a:r>
          </a:p>
          <a:p>
            <a:pPr>
              <a:lnSpc>
                <a:spcPct val="90000"/>
              </a:lnSpc>
            </a:pPr>
            <a:r>
              <a:rPr lang="en-US" sz="800" b="1" dirty="0"/>
              <a:t>Combination NRT</a:t>
            </a:r>
          </a:p>
          <a:p>
            <a:pPr>
              <a:lnSpc>
                <a:spcPct val="90000"/>
              </a:lnSpc>
            </a:pPr>
            <a:r>
              <a:rPr lang="en-US" sz="800" dirty="0"/>
              <a:t>Combination NRT involves the use of a long-acting formulation (patch) in combination with a short-acting formulation (gum, lozenge, inhaler, or nasal spray). The long-acting formulation, which delivers relatively constant levels of drug, is used to prevent the onset of severe withdrawal symptoms, and the short-acting formulation, which delivers nicotine at a faster rate, is used as needed to control withdrawal symptoms that may occur during potential relapse situations (e.g., after meals, when under stress, or when around other smokers). A recent meta-analysis found that the nicotine patch in combination with a short-acting NRT formulation (gum, inhaler, or nasal spray) was significantly more effective than single-agent NRT.  The odds of long-term (≥6 months) cessation were 1.4 with combination therapy compared to </a:t>
            </a:r>
            <a:r>
              <a:rPr lang="en-US" sz="800" dirty="0" err="1"/>
              <a:t>monotherapy</a:t>
            </a:r>
            <a:r>
              <a:rPr lang="en-US" sz="800" dirty="0"/>
              <a:t> (95% CI, 1.1-1.6) (Stead et al., 2008).</a:t>
            </a:r>
          </a:p>
          <a:p>
            <a:pPr>
              <a:lnSpc>
                <a:spcPct val="90000"/>
              </a:lnSpc>
              <a:spcBef>
                <a:spcPct val="50000"/>
              </a:spcBef>
            </a:pPr>
            <a:r>
              <a:rPr lang="en-US" sz="800" b="1" dirty="0"/>
              <a:t>NRT and </a:t>
            </a:r>
            <a:r>
              <a:rPr lang="en-US" sz="800" b="1" dirty="0" err="1"/>
              <a:t>Bupropion</a:t>
            </a:r>
            <a:r>
              <a:rPr lang="en-US" sz="800" b="1" dirty="0"/>
              <a:t> SR Combination Therapy</a:t>
            </a:r>
          </a:p>
          <a:p>
            <a:pPr>
              <a:lnSpc>
                <a:spcPct val="90000"/>
              </a:lnSpc>
            </a:pPr>
            <a:r>
              <a:rPr lang="en-US" sz="800" dirty="0"/>
              <a:t>Combination therapy with </a:t>
            </a:r>
            <a:r>
              <a:rPr lang="en-US" sz="800" dirty="0" err="1"/>
              <a:t>bupropion</a:t>
            </a:r>
            <a:r>
              <a:rPr lang="en-US" sz="800" dirty="0"/>
              <a:t> SR and NRT has been evaluated in three long-term controlled trials. Patients receiving combination therapy in standard dosages were significantly more likely to quit than were patients randomized to the nicotine patch alone.  The odds of long term (≥6 months) abstinence were 1.3 with the combination compared to nicotine patch </a:t>
            </a:r>
            <a:r>
              <a:rPr lang="en-US" sz="800" dirty="0" err="1"/>
              <a:t>monotherapy</a:t>
            </a:r>
            <a:r>
              <a:rPr lang="en-US" sz="800" dirty="0"/>
              <a:t> (95% CI, 1.0-1.8) (Fiore et al., 2008).</a:t>
            </a:r>
          </a:p>
          <a:p>
            <a:pPr>
              <a:lnSpc>
                <a:spcPct val="90000"/>
              </a:lnSpc>
            </a:pPr>
            <a:r>
              <a:rPr lang="en-US" sz="800" b="1" dirty="0"/>
              <a:t>Relative Effectiveness of Medication Combinations </a:t>
            </a:r>
            <a:r>
              <a:rPr lang="en-US" sz="800" dirty="0"/>
              <a:t>(Fiore et al., 2008)</a:t>
            </a:r>
          </a:p>
          <a:p>
            <a:pPr>
              <a:lnSpc>
                <a:spcPct val="90000"/>
              </a:lnSpc>
            </a:pPr>
            <a:endParaRPr lang="en-US" sz="800" dirty="0"/>
          </a:p>
          <a:p>
            <a:pPr>
              <a:lnSpc>
                <a:spcPct val="90000"/>
              </a:lnSpc>
            </a:pPr>
            <a:endParaRPr lang="en-US" sz="800" b="1" dirty="0"/>
          </a:p>
          <a:p>
            <a:pPr>
              <a:lnSpc>
                <a:spcPct val="90000"/>
              </a:lnSpc>
            </a:pPr>
            <a:endParaRPr lang="en-US" sz="800" dirty="0"/>
          </a:p>
          <a:p>
            <a:pPr>
              <a:lnSpc>
                <a:spcPct val="90000"/>
              </a:lnSpc>
              <a:spcBef>
                <a:spcPct val="50000"/>
              </a:spcBef>
            </a:pPr>
            <a:endParaRPr lang="en-US" sz="800" b="1" dirty="0"/>
          </a:p>
          <a:p>
            <a:pPr>
              <a:lnSpc>
                <a:spcPct val="90000"/>
              </a:lnSpc>
              <a:spcBef>
                <a:spcPct val="50000"/>
              </a:spcBef>
            </a:pPr>
            <a:endParaRPr lang="en-US" sz="800" b="1" dirty="0"/>
          </a:p>
          <a:p>
            <a:pPr>
              <a:lnSpc>
                <a:spcPct val="90000"/>
              </a:lnSpc>
              <a:spcBef>
                <a:spcPct val="50000"/>
              </a:spcBef>
            </a:pPr>
            <a:endParaRPr lang="en-US" sz="800" b="1" dirty="0"/>
          </a:p>
          <a:p>
            <a:pPr>
              <a:lnSpc>
                <a:spcPct val="90000"/>
              </a:lnSpc>
              <a:spcBef>
                <a:spcPct val="50000"/>
              </a:spcBef>
            </a:pPr>
            <a:endParaRPr lang="en-US" sz="800" b="1" dirty="0"/>
          </a:p>
          <a:p>
            <a:pPr>
              <a:lnSpc>
                <a:spcPct val="90000"/>
              </a:lnSpc>
              <a:spcBef>
                <a:spcPct val="50000"/>
              </a:spcBef>
            </a:pPr>
            <a:endParaRPr lang="en-US" sz="800" b="1" dirty="0"/>
          </a:p>
          <a:p>
            <a:pPr>
              <a:lnSpc>
                <a:spcPct val="90000"/>
              </a:lnSpc>
              <a:spcBef>
                <a:spcPct val="50000"/>
              </a:spcBef>
            </a:pPr>
            <a:endParaRPr lang="en-US" altLang="en-US" sz="800" b="1" dirty="0">
              <a:cs typeface="Arial" charset="0"/>
              <a:sym typeface="Webdings" pitchFamily="18" charset="2"/>
            </a:endParaRPr>
          </a:p>
          <a:p>
            <a:pPr>
              <a:lnSpc>
                <a:spcPct val="90000"/>
              </a:lnSpc>
              <a:spcBef>
                <a:spcPct val="50000"/>
              </a:spcBef>
            </a:pPr>
            <a:r>
              <a:rPr lang="en-US" altLang="en-US" sz="800" b="1" dirty="0">
                <a:cs typeface="Arial" charset="0"/>
                <a:sym typeface="Webdings" pitchFamily="18" charset="2"/>
              </a:rPr>
              <a:t>♪</a:t>
            </a:r>
            <a:r>
              <a:rPr lang="en-US" sz="800" b="1" dirty="0">
                <a:sym typeface="Monotype Sorts" pitchFamily="2" charset="2"/>
              </a:rPr>
              <a:t> Note to instructor(s):</a:t>
            </a:r>
            <a:r>
              <a:rPr lang="en-US" sz="800" dirty="0">
                <a:sym typeface="Monotype Sorts" pitchFamily="2" charset="2"/>
              </a:rPr>
              <a:t> </a:t>
            </a:r>
            <a:r>
              <a:rPr lang="en-US" sz="800" dirty="0">
                <a:cs typeface="Times New Roman" pitchFamily="18" charset="0"/>
              </a:rPr>
              <a:t>While alternative combinations of NRT (e.g., lozenge + patch, other combinations of short-acting NRT) are theoretically, safe and effective, there are insufficient data to recommend these combinations as first-line treatment. Furthermore, </a:t>
            </a:r>
            <a:r>
              <a:rPr lang="en-US" sz="800" dirty="0"/>
              <a:t>the safety and effectiveness of </a:t>
            </a:r>
            <a:r>
              <a:rPr lang="en-US" sz="800" dirty="0" err="1"/>
              <a:t>varenicline</a:t>
            </a:r>
            <a:r>
              <a:rPr lang="en-US" sz="800" dirty="0"/>
              <a:t> in combination with </a:t>
            </a:r>
            <a:r>
              <a:rPr lang="en-US" sz="800" dirty="0" err="1"/>
              <a:t>bupropion</a:t>
            </a:r>
            <a:r>
              <a:rPr lang="en-US" sz="800" dirty="0"/>
              <a:t> SR or NRT has not be established. In a small study (n=39 subjects) evaluating </a:t>
            </a:r>
            <a:r>
              <a:rPr lang="en-US" sz="800" dirty="0" err="1"/>
              <a:t>varenicline</a:t>
            </a:r>
            <a:r>
              <a:rPr lang="en-US" sz="800" dirty="0"/>
              <a:t> (1 mg bid) in combination with the nicotine patch (21 mg/day) for up to 12 days the incidence of nausea, headache, vomiting, dizziness, dyspepsia and fatigue were greater for the combination when compared to the patch alone. Patients receiving the combination were six times as likely to prematurely discontinue treatment due to adverse events compared to those taking NRT </a:t>
            </a:r>
            <a:r>
              <a:rPr lang="en-US" sz="800" dirty="0" err="1"/>
              <a:t>monotherapy</a:t>
            </a:r>
            <a:r>
              <a:rPr lang="en-US" sz="800" dirty="0"/>
              <a:t> (Pfizer, 2008).</a:t>
            </a:r>
          </a:p>
          <a:p>
            <a:endParaRPr lang="en-US" sz="700" dirty="0"/>
          </a:p>
          <a:p>
            <a:r>
              <a:rPr lang="en-US" sz="700" dirty="0"/>
              <a:t>Fiore MC, </a:t>
            </a:r>
            <a:r>
              <a:rPr lang="en-US" sz="700" dirty="0" err="1"/>
              <a:t>Jaén</a:t>
            </a:r>
            <a:r>
              <a:rPr lang="en-US" sz="700" dirty="0"/>
              <a:t> CR, Baker TB, et al. (2008). </a:t>
            </a:r>
            <a:r>
              <a:rPr lang="en-US" sz="700" i="1" dirty="0"/>
              <a:t>Treating Tobacco Use and Dependence: 2008 Update. Clinical Practice Guideline.</a:t>
            </a:r>
            <a:r>
              <a:rPr lang="en-US" sz="700" dirty="0"/>
              <a:t> Rockville, MD: U.S. Department of Health and Human Services. Public Health Service.</a:t>
            </a:r>
          </a:p>
          <a:p>
            <a:r>
              <a:rPr lang="en-US" altLang="en-US" sz="700" dirty="0"/>
              <a:t>Pfizer, Inc. (2008, May).  </a:t>
            </a:r>
            <a:r>
              <a:rPr lang="en-US" altLang="en-US" sz="700" dirty="0" err="1"/>
              <a:t>Chantix</a:t>
            </a:r>
            <a:r>
              <a:rPr lang="en-US" altLang="en-US" sz="700" dirty="0"/>
              <a:t> Package Insert. New York, NY.</a:t>
            </a:r>
            <a:endParaRPr lang="en-US" sz="700" dirty="0">
              <a:cs typeface="Times New Roman" pitchFamily="18" charset="0"/>
            </a:endParaRPr>
          </a:p>
          <a:p>
            <a:r>
              <a:rPr lang="en-US" sz="700" dirty="0"/>
              <a:t>Stead LF, </a:t>
            </a:r>
            <a:r>
              <a:rPr lang="en-US" sz="700" dirty="0" err="1"/>
              <a:t>Perera</a:t>
            </a:r>
            <a:r>
              <a:rPr lang="en-US" sz="700" dirty="0"/>
              <a:t> R, </a:t>
            </a:r>
            <a:r>
              <a:rPr lang="en-US" sz="700" dirty="0" err="1"/>
              <a:t>Bullen</a:t>
            </a:r>
            <a:r>
              <a:rPr lang="en-US" sz="700" dirty="0"/>
              <a:t> C, </a:t>
            </a:r>
            <a:r>
              <a:rPr lang="en-US" sz="700" dirty="0" err="1"/>
              <a:t>Mant</a:t>
            </a:r>
            <a:r>
              <a:rPr lang="en-US" sz="700" dirty="0"/>
              <a:t> D, Lancaster T. (2008). Nicotine replacement therapy for smoking cessation. </a:t>
            </a:r>
            <a:r>
              <a:rPr lang="en-US" sz="700" i="1" dirty="0"/>
              <a:t>Cochrane Database </a:t>
            </a:r>
            <a:r>
              <a:rPr lang="en-US" sz="700" i="1" dirty="0" err="1"/>
              <a:t>Syst</a:t>
            </a:r>
            <a:r>
              <a:rPr lang="en-US" sz="700" i="1" dirty="0"/>
              <a:t> Rev</a:t>
            </a:r>
            <a:r>
              <a:rPr lang="en-US" sz="700" dirty="0"/>
              <a:t> 1:CD000146.</a:t>
            </a:r>
          </a:p>
        </p:txBody>
      </p:sp>
      <p:graphicFrame>
        <p:nvGraphicFramePr>
          <p:cNvPr id="2119705" name="Group 25"/>
          <p:cNvGraphicFramePr>
            <a:graphicFrameLocks noGrp="1"/>
          </p:cNvGraphicFramePr>
          <p:nvPr/>
        </p:nvGraphicFramePr>
        <p:xfrm>
          <a:off x="1238250" y="5474607"/>
          <a:ext cx="4293692" cy="1172990"/>
        </p:xfrm>
        <a:graphic>
          <a:graphicData uri="http://schemas.openxmlformats.org/drawingml/2006/table">
            <a:tbl>
              <a:tblPr/>
              <a:tblGrid>
                <a:gridCol w="2784575"/>
                <a:gridCol w="1509117"/>
              </a:tblGrid>
              <a:tr h="320522">
                <a:tc>
                  <a:txBody>
                    <a:bodyPr/>
                    <a:lstStyle/>
                    <a:p>
                      <a:pPr marL="0" marR="0" lvl="0" indent="0" algn="l" defTabSz="957263" rtl="0" eaLnBrk="1" fontAlgn="base" latinLnBrk="0" hangingPunct="1">
                        <a:lnSpc>
                          <a:spcPct val="100000"/>
                        </a:lnSpc>
                        <a:spcBef>
                          <a:spcPct val="0"/>
                        </a:spcBef>
                        <a:spcAft>
                          <a:spcPct val="0"/>
                        </a:spcAft>
                        <a:buClrTx/>
                        <a:buSzTx/>
                        <a:buFontTx/>
                        <a:buNone/>
                        <a:tabLst/>
                      </a:pPr>
                      <a:r>
                        <a:rPr kumimoji="1" lang="en-US" sz="800" b="1" i="0" u="none" strike="noStrike" cap="none" normalizeH="0" baseline="0" smtClean="0">
                          <a:ln>
                            <a:noFill/>
                          </a:ln>
                          <a:solidFill>
                            <a:schemeClr val="tx1"/>
                          </a:solidFill>
                          <a:effectLst/>
                          <a:latin typeface="Arial" charset="0"/>
                          <a:cs typeface="Arial" charset="0"/>
                        </a:rPr>
                        <a:t>Medication</a:t>
                      </a:r>
                    </a:p>
                  </a:txBody>
                  <a:tcPr marL="84153" marR="84153" marT="44147" marB="44147" anchor="ctr" horzOverflow="overflow">
                    <a:lnL w="1270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2F2F2"/>
                    </a:solidFill>
                  </a:tcPr>
                </a:tc>
                <a:tc>
                  <a:txBody>
                    <a:bodyPr/>
                    <a:lstStyle/>
                    <a:p>
                      <a:pPr marL="0" marR="0" lvl="0" indent="0" algn="ctr" defTabSz="957263" rtl="0" eaLnBrk="1" fontAlgn="base" latinLnBrk="0" hangingPunct="1">
                        <a:lnSpc>
                          <a:spcPct val="100000"/>
                        </a:lnSpc>
                        <a:spcBef>
                          <a:spcPct val="0"/>
                        </a:spcBef>
                        <a:spcAft>
                          <a:spcPct val="0"/>
                        </a:spcAft>
                        <a:buClrTx/>
                        <a:buSzTx/>
                        <a:buFontTx/>
                        <a:buNone/>
                        <a:tabLst/>
                      </a:pPr>
                      <a:r>
                        <a:rPr kumimoji="1" lang="en-US" sz="800" b="1" i="0" u="none" strike="noStrike" cap="none" normalizeH="0" baseline="0" smtClean="0">
                          <a:ln>
                            <a:noFill/>
                          </a:ln>
                          <a:solidFill>
                            <a:schemeClr val="tx1"/>
                          </a:solidFill>
                          <a:effectLst/>
                          <a:latin typeface="Arial" charset="0"/>
                          <a:cs typeface="Arial" charset="0"/>
                        </a:rPr>
                        <a:t>Estimated Odds Ratio </a:t>
                      </a:r>
                    </a:p>
                    <a:p>
                      <a:pPr marL="0" marR="0" lvl="0" indent="0" algn="ctr" defTabSz="957263" rtl="0" eaLnBrk="1" fontAlgn="base" latinLnBrk="0" hangingPunct="1">
                        <a:lnSpc>
                          <a:spcPct val="100000"/>
                        </a:lnSpc>
                        <a:spcBef>
                          <a:spcPct val="0"/>
                        </a:spcBef>
                        <a:spcAft>
                          <a:spcPct val="0"/>
                        </a:spcAft>
                        <a:buClrTx/>
                        <a:buSzTx/>
                        <a:buFontTx/>
                        <a:buNone/>
                        <a:tabLst/>
                      </a:pPr>
                      <a:r>
                        <a:rPr kumimoji="1" lang="en-US" sz="800" b="1" i="0" u="none" strike="noStrike" cap="none" normalizeH="0" baseline="0" smtClean="0">
                          <a:ln>
                            <a:noFill/>
                          </a:ln>
                          <a:solidFill>
                            <a:schemeClr val="tx1"/>
                          </a:solidFill>
                          <a:effectLst/>
                          <a:latin typeface="Arial" charset="0"/>
                          <a:cs typeface="Arial" charset="0"/>
                        </a:rPr>
                        <a:t>(95% CI)</a:t>
                      </a:r>
                    </a:p>
                  </a:txBody>
                  <a:tcPr marL="84153" marR="84153" marT="44147" marB="44147" anchor="ctr" horzOverflow="overflow">
                    <a:lnL w="635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2F2F2"/>
                    </a:solidFill>
                  </a:tcPr>
                </a:tc>
              </a:tr>
              <a:tr h="204408">
                <a:tc>
                  <a:txBody>
                    <a:bodyPr/>
                    <a:lstStyle/>
                    <a:p>
                      <a:pPr marL="0" marR="0" lvl="0" indent="0" algn="l" defTabSz="957263" rtl="0" eaLnBrk="1" fontAlgn="base" latinLnBrk="0" hangingPunct="1">
                        <a:lnSpc>
                          <a:spcPct val="100000"/>
                        </a:lnSpc>
                        <a:spcBef>
                          <a:spcPct val="0"/>
                        </a:spcBef>
                        <a:spcAft>
                          <a:spcPct val="0"/>
                        </a:spcAft>
                        <a:buClrTx/>
                        <a:buSzTx/>
                        <a:buFontTx/>
                        <a:buNone/>
                        <a:tabLst/>
                      </a:pPr>
                      <a:r>
                        <a:rPr kumimoji="1" lang="en-US" sz="800" b="0" i="0" u="none" strike="noStrike" cap="none" normalizeH="0" baseline="0" smtClean="0">
                          <a:ln>
                            <a:noFill/>
                          </a:ln>
                          <a:solidFill>
                            <a:schemeClr val="tx1"/>
                          </a:solidFill>
                          <a:effectLst/>
                          <a:latin typeface="Arial" charset="0"/>
                          <a:cs typeface="Arial" charset="0"/>
                        </a:rPr>
                        <a:t>Nicotine patch (reference group)</a:t>
                      </a:r>
                    </a:p>
                  </a:txBody>
                  <a:tcPr marL="84153" marR="84153" marT="44147" marB="44147" horzOverflow="overflow">
                    <a:lnL w="1270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57263" rtl="0" eaLnBrk="1" fontAlgn="base" latinLnBrk="0" hangingPunct="1">
                        <a:lnSpc>
                          <a:spcPct val="100000"/>
                        </a:lnSpc>
                        <a:spcBef>
                          <a:spcPct val="0"/>
                        </a:spcBef>
                        <a:spcAft>
                          <a:spcPct val="0"/>
                        </a:spcAft>
                        <a:buClrTx/>
                        <a:buSzTx/>
                        <a:buFontTx/>
                        <a:buNone/>
                        <a:tabLst/>
                      </a:pPr>
                      <a:r>
                        <a:rPr kumimoji="1" lang="en-US" sz="800" b="0" i="0" u="none" strike="noStrike" cap="none" normalizeH="0" baseline="0" smtClean="0">
                          <a:ln>
                            <a:noFill/>
                          </a:ln>
                          <a:solidFill>
                            <a:schemeClr val="tx1"/>
                          </a:solidFill>
                          <a:effectLst/>
                          <a:latin typeface="Arial" charset="0"/>
                          <a:cs typeface="Arial" charset="0"/>
                        </a:rPr>
                        <a:t>1.0</a:t>
                      </a:r>
                    </a:p>
                  </a:txBody>
                  <a:tcPr marL="84153" marR="84153" marT="44147" marB="44147" horzOverflow="overflow">
                    <a:lnL w="635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a:noFill/>
                    </a:lnTlToBr>
                    <a:lnBlToTr>
                      <a:noFill/>
                    </a:lnBlToTr>
                    <a:noFill/>
                  </a:tcPr>
                </a:tc>
              </a:tr>
              <a:tr h="204408">
                <a:tc>
                  <a:txBody>
                    <a:bodyPr/>
                    <a:lstStyle/>
                    <a:p>
                      <a:pPr marL="0" marR="0" lvl="0" indent="0" algn="l" defTabSz="957263" rtl="0" eaLnBrk="1" fontAlgn="base" latinLnBrk="0" hangingPunct="1">
                        <a:lnSpc>
                          <a:spcPct val="100000"/>
                        </a:lnSpc>
                        <a:spcBef>
                          <a:spcPct val="0"/>
                        </a:spcBef>
                        <a:spcAft>
                          <a:spcPct val="0"/>
                        </a:spcAft>
                        <a:buClrTx/>
                        <a:buSzTx/>
                        <a:buFontTx/>
                        <a:buNone/>
                        <a:tabLst/>
                      </a:pPr>
                      <a:r>
                        <a:rPr kumimoji="1" lang="en-US" sz="800" b="0" i="0" u="none" strike="noStrike" cap="none" normalizeH="0" baseline="0" smtClean="0">
                          <a:ln>
                            <a:noFill/>
                          </a:ln>
                          <a:solidFill>
                            <a:schemeClr val="tx1"/>
                          </a:solidFill>
                          <a:effectLst/>
                          <a:latin typeface="Arial" charset="0"/>
                          <a:cs typeface="Arial" charset="0"/>
                        </a:rPr>
                        <a:t>Nicotine patch (&gt;14 weeks) + gum or nasal spray</a:t>
                      </a:r>
                    </a:p>
                  </a:txBody>
                  <a:tcPr marL="84153" marR="84153" marT="44147" marB="44147" horzOverflow="overflow">
                    <a:lnL w="1270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57263" rtl="0" eaLnBrk="1" fontAlgn="base" latinLnBrk="0" hangingPunct="1">
                        <a:lnSpc>
                          <a:spcPct val="100000"/>
                        </a:lnSpc>
                        <a:spcBef>
                          <a:spcPct val="0"/>
                        </a:spcBef>
                        <a:spcAft>
                          <a:spcPct val="0"/>
                        </a:spcAft>
                        <a:buClrTx/>
                        <a:buSzTx/>
                        <a:buFontTx/>
                        <a:buNone/>
                        <a:tabLst/>
                      </a:pPr>
                      <a:r>
                        <a:rPr kumimoji="1" lang="en-US" sz="800" b="0" i="0" u="none" strike="noStrike" cap="none" normalizeH="0" baseline="0" smtClean="0">
                          <a:ln>
                            <a:noFill/>
                          </a:ln>
                          <a:solidFill>
                            <a:schemeClr val="tx1"/>
                          </a:solidFill>
                          <a:effectLst/>
                          <a:latin typeface="Arial" charset="0"/>
                          <a:cs typeface="Arial" charset="0"/>
                        </a:rPr>
                        <a:t>1.9 (1.3–2.7)</a:t>
                      </a:r>
                    </a:p>
                  </a:txBody>
                  <a:tcPr marL="84153" marR="84153" marT="44147" marB="44147" horzOverflow="overflow">
                    <a:lnL w="635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a:noFill/>
                    </a:lnTlToBr>
                    <a:lnBlToTr>
                      <a:noFill/>
                    </a:lnBlToTr>
                    <a:noFill/>
                  </a:tcPr>
                </a:tc>
              </a:tr>
              <a:tr h="204408">
                <a:tc>
                  <a:txBody>
                    <a:bodyPr/>
                    <a:lstStyle/>
                    <a:p>
                      <a:pPr marL="0" marR="0" lvl="0" indent="0" algn="l" defTabSz="957263" rtl="0" eaLnBrk="1" fontAlgn="base" latinLnBrk="0" hangingPunct="1">
                        <a:lnSpc>
                          <a:spcPct val="100000"/>
                        </a:lnSpc>
                        <a:spcBef>
                          <a:spcPct val="0"/>
                        </a:spcBef>
                        <a:spcAft>
                          <a:spcPct val="0"/>
                        </a:spcAft>
                        <a:buClrTx/>
                        <a:buSzTx/>
                        <a:buFontTx/>
                        <a:buNone/>
                        <a:tabLst/>
                      </a:pPr>
                      <a:r>
                        <a:rPr kumimoji="1" lang="en-US" sz="800" b="0" i="0" u="none" strike="noStrike" cap="none" normalizeH="0" baseline="0" smtClean="0">
                          <a:ln>
                            <a:noFill/>
                          </a:ln>
                          <a:solidFill>
                            <a:schemeClr val="tx1"/>
                          </a:solidFill>
                          <a:effectLst/>
                          <a:latin typeface="Arial" charset="0"/>
                          <a:cs typeface="Arial" charset="0"/>
                        </a:rPr>
                        <a:t>Nicotine patch + bupropion SR</a:t>
                      </a:r>
                    </a:p>
                  </a:txBody>
                  <a:tcPr marL="84153" marR="84153" marT="44147" marB="44147" horzOverflow="overflow">
                    <a:lnL w="1270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57263" rtl="0" eaLnBrk="1" fontAlgn="base" latinLnBrk="0" hangingPunct="1">
                        <a:lnSpc>
                          <a:spcPct val="100000"/>
                        </a:lnSpc>
                        <a:spcBef>
                          <a:spcPct val="0"/>
                        </a:spcBef>
                        <a:spcAft>
                          <a:spcPct val="0"/>
                        </a:spcAft>
                        <a:buClrTx/>
                        <a:buSzTx/>
                        <a:buFontTx/>
                        <a:buNone/>
                        <a:tabLst/>
                      </a:pPr>
                      <a:r>
                        <a:rPr kumimoji="1" lang="en-US" sz="800" b="0" i="0" u="none" strike="noStrike" cap="none" normalizeH="0" baseline="0" smtClean="0">
                          <a:ln>
                            <a:noFill/>
                          </a:ln>
                          <a:solidFill>
                            <a:schemeClr val="tx1"/>
                          </a:solidFill>
                          <a:effectLst/>
                          <a:latin typeface="Arial" charset="0"/>
                          <a:cs typeface="Arial" charset="0"/>
                        </a:rPr>
                        <a:t>1.3 (1.0–1.8)</a:t>
                      </a:r>
                    </a:p>
                  </a:txBody>
                  <a:tcPr marL="84153" marR="84153" marT="44147" marB="44147" horzOverflow="overflow">
                    <a:lnL w="635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a:noFill/>
                    </a:lnTlToBr>
                    <a:lnBlToTr>
                      <a:noFill/>
                    </a:lnBlToTr>
                    <a:noFill/>
                  </a:tcPr>
                </a:tc>
              </a:tr>
              <a:tr h="207131">
                <a:tc>
                  <a:txBody>
                    <a:bodyPr/>
                    <a:lstStyle/>
                    <a:p>
                      <a:pPr marL="0" marR="0" lvl="0" indent="0" algn="l" defTabSz="957263" rtl="0" eaLnBrk="1" fontAlgn="base" latinLnBrk="0" hangingPunct="1">
                        <a:lnSpc>
                          <a:spcPct val="100000"/>
                        </a:lnSpc>
                        <a:spcBef>
                          <a:spcPct val="0"/>
                        </a:spcBef>
                        <a:spcAft>
                          <a:spcPct val="0"/>
                        </a:spcAft>
                        <a:buClrTx/>
                        <a:buSzTx/>
                        <a:buFontTx/>
                        <a:buNone/>
                        <a:tabLst/>
                      </a:pPr>
                      <a:r>
                        <a:rPr kumimoji="1" lang="en-US" sz="800" b="0" i="0" u="none" strike="noStrike" cap="none" normalizeH="0" baseline="0" smtClean="0">
                          <a:ln>
                            <a:noFill/>
                          </a:ln>
                          <a:solidFill>
                            <a:schemeClr val="tx1"/>
                          </a:solidFill>
                          <a:effectLst/>
                          <a:latin typeface="Arial" charset="0"/>
                          <a:cs typeface="Arial" charset="0"/>
                        </a:rPr>
                        <a:t>Nicotine patch + inhaler</a:t>
                      </a:r>
                    </a:p>
                  </a:txBody>
                  <a:tcPr marL="84153" marR="84153" marT="44147" marB="44147" horzOverflow="overflow">
                    <a:lnL w="1270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57263" rtl="0" eaLnBrk="1" fontAlgn="base" latinLnBrk="0" hangingPunct="1">
                        <a:lnSpc>
                          <a:spcPct val="100000"/>
                        </a:lnSpc>
                        <a:spcBef>
                          <a:spcPct val="0"/>
                        </a:spcBef>
                        <a:spcAft>
                          <a:spcPct val="0"/>
                        </a:spcAft>
                        <a:buClrTx/>
                        <a:buSzTx/>
                        <a:buFontTx/>
                        <a:buNone/>
                        <a:tabLst/>
                      </a:pPr>
                      <a:r>
                        <a:rPr kumimoji="1" lang="en-US" sz="800" b="0" i="0" u="none" strike="noStrike" cap="none" normalizeH="0" baseline="0" smtClean="0">
                          <a:ln>
                            <a:noFill/>
                          </a:ln>
                          <a:solidFill>
                            <a:schemeClr val="tx1"/>
                          </a:solidFill>
                          <a:effectLst/>
                          <a:latin typeface="Arial" charset="0"/>
                          <a:cs typeface="Arial" charset="0"/>
                        </a:rPr>
                        <a:t>1.1 (0.7–1.9)</a:t>
                      </a:r>
                    </a:p>
                  </a:txBody>
                  <a:tcPr marL="84153" marR="84153" marT="44147" marB="44147" horzOverflow="overflow">
                    <a:lnL w="635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1602" name="Rectangle 7"/>
          <p:cNvSpPr>
            <a:spLocks noGrp="1" noChangeArrowheads="1"/>
          </p:cNvSpPr>
          <p:nvPr>
            <p:ph type="sldNum" sz="quarter" idx="5"/>
          </p:nvPr>
        </p:nvSpPr>
        <p:spPr>
          <a:noFill/>
        </p:spPr>
        <p:txBody>
          <a:bodyPr/>
          <a:lstStyle/>
          <a:p>
            <a:fld id="{6AA48D64-A0AA-4465-86B1-7BB066082096}" type="slidenum">
              <a:rPr lang="en-US"/>
              <a:pPr/>
              <a:t>55</a:t>
            </a:fld>
            <a:endParaRPr lang="en-US"/>
          </a:p>
        </p:txBody>
      </p:sp>
      <p:sp>
        <p:nvSpPr>
          <p:cNvPr id="281603" name="Rectangle 7"/>
          <p:cNvSpPr txBox="1">
            <a:spLocks noGrp="1" noChangeArrowheads="1"/>
          </p:cNvSpPr>
          <p:nvPr/>
        </p:nvSpPr>
        <p:spPr bwMode="auto">
          <a:xfrm>
            <a:off x="3885903" y="8685893"/>
            <a:ext cx="2972097" cy="458107"/>
          </a:xfrm>
          <a:prstGeom prst="rect">
            <a:avLst/>
          </a:prstGeom>
          <a:noFill/>
          <a:ln w="9525">
            <a:noFill/>
            <a:miter lim="800000"/>
            <a:headEnd/>
            <a:tailEnd/>
          </a:ln>
        </p:spPr>
        <p:txBody>
          <a:bodyPr lIns="91380" tIns="45690" rIns="91380" bIns="45690" anchor="b"/>
          <a:lstStyle/>
          <a:p>
            <a:pPr algn="r" defTabSz="914485">
              <a:spcBef>
                <a:spcPct val="0"/>
              </a:spcBef>
            </a:pPr>
            <a:fld id="{4B02F3ED-A6BA-4B7C-87E8-2D4EA203BC78}" type="slidenum">
              <a:rPr lang="en-US" sz="1100">
                <a:latin typeface="Tahoma" charset="0"/>
                <a:cs typeface="Arial" charset="0"/>
              </a:rPr>
              <a:pPr algn="r" defTabSz="914485">
                <a:spcBef>
                  <a:spcPct val="0"/>
                </a:spcBef>
              </a:pPr>
              <a:t>55</a:t>
            </a:fld>
            <a:endParaRPr lang="en-US" sz="1100" dirty="0">
              <a:latin typeface="Tahoma" charset="0"/>
              <a:cs typeface="Arial" charset="0"/>
            </a:endParaRPr>
          </a:p>
        </p:txBody>
      </p:sp>
      <p:sp>
        <p:nvSpPr>
          <p:cNvPr id="281604" name="Rectangle 2"/>
          <p:cNvSpPr>
            <a:spLocks noGrp="1" noRot="1" noChangeAspect="1" noChangeArrowheads="1" noTextEdit="1"/>
          </p:cNvSpPr>
          <p:nvPr>
            <p:ph type="sldImg"/>
          </p:nvPr>
        </p:nvSpPr>
        <p:spPr>
          <a:xfrm>
            <a:off x="1766590" y="684893"/>
            <a:ext cx="3332261" cy="2538488"/>
          </a:xfrm>
          <a:ln/>
        </p:spPr>
      </p:sp>
      <p:sp>
        <p:nvSpPr>
          <p:cNvPr id="281605" name="Rectangle 3"/>
          <p:cNvSpPr>
            <a:spLocks noGrp="1" noChangeArrowheads="1"/>
          </p:cNvSpPr>
          <p:nvPr>
            <p:ph type="body" idx="1"/>
          </p:nvPr>
        </p:nvSpPr>
        <p:spPr>
          <a:xfrm>
            <a:off x="562570" y="3373060"/>
            <a:ext cx="5740301" cy="5086048"/>
          </a:xfrm>
          <a:noFill/>
        </p:spPr>
        <p:txBody>
          <a:bodyPr lIns="91380" tIns="45690" rIns="91380" bIns="45690"/>
          <a:lstStyle/>
          <a:p>
            <a:r>
              <a:rPr lang="en-US" sz="900" dirty="0"/>
              <a:t>Comprehensive counseling not only provides patients with information and social support for their quit attempts, but it also could improve the poor compliance rates commonly observed with treatment regimens for cessation (</a:t>
            </a:r>
            <a:r>
              <a:rPr lang="en-US" sz="900" dirty="0" err="1"/>
              <a:t>Hajek</a:t>
            </a:r>
            <a:r>
              <a:rPr lang="en-US" sz="900" dirty="0"/>
              <a:t> et al., 1999; Pierce &amp; Gilpin, 2002; Schneider et al., 2003; </a:t>
            </a:r>
            <a:r>
              <a:rPr lang="en-US" sz="900" dirty="0" err="1"/>
              <a:t>Shiffman</a:t>
            </a:r>
            <a:r>
              <a:rPr lang="en-US" sz="900" dirty="0"/>
              <a:t> et al., 2008).</a:t>
            </a:r>
          </a:p>
          <a:p>
            <a:endParaRPr lang="en-US" sz="900" dirty="0"/>
          </a:p>
          <a:p>
            <a:r>
              <a:rPr lang="en-US" sz="900" dirty="0"/>
              <a:t>When counseling quitters for pharmacotherapy, particularly with short-acting forms of NRT, it is important to emphasize the need to use the products correctly and to adhere to the recommended dosing schedule. Patients who use more lozenges, for example, have been shown to be more likely to achieve abstinence (</a:t>
            </a:r>
            <a:r>
              <a:rPr lang="en-US" sz="900" dirty="0" err="1"/>
              <a:t>Shiffman</a:t>
            </a:r>
            <a:r>
              <a:rPr lang="en-US" sz="900" dirty="0"/>
              <a:t> et al., 2002). </a:t>
            </a:r>
          </a:p>
          <a:p>
            <a:endParaRPr lang="en-US" sz="900" dirty="0"/>
          </a:p>
          <a:p>
            <a:r>
              <a:rPr lang="en-US" sz="800" dirty="0" err="1"/>
              <a:t>Hajek</a:t>
            </a:r>
            <a:r>
              <a:rPr lang="en-US" sz="800" dirty="0"/>
              <a:t> P, West R, </a:t>
            </a:r>
            <a:r>
              <a:rPr lang="en-US" sz="800" dirty="0" err="1"/>
              <a:t>Foulds</a:t>
            </a:r>
            <a:r>
              <a:rPr lang="en-US" sz="800" dirty="0"/>
              <a:t> J, Nilsson F, Burrows S, Meadow A. (1999). Randomized comparative trial of nicotine </a:t>
            </a:r>
            <a:r>
              <a:rPr lang="en-US" sz="800" dirty="0" err="1"/>
              <a:t>polacrilex</a:t>
            </a:r>
            <a:r>
              <a:rPr lang="en-US" sz="800" dirty="0"/>
              <a:t>, a </a:t>
            </a:r>
            <a:r>
              <a:rPr lang="en-US" sz="800" dirty="0" err="1"/>
              <a:t>transdermal</a:t>
            </a:r>
            <a:r>
              <a:rPr lang="en-US" sz="800" dirty="0"/>
              <a:t> patch, nasal spray, and an inhaler. </a:t>
            </a:r>
            <a:r>
              <a:rPr lang="sv-SE" sz="800" i="1" dirty="0"/>
              <a:t>Arch Intern Med</a:t>
            </a:r>
            <a:r>
              <a:rPr lang="sv-SE" sz="800" dirty="0"/>
              <a:t> 159:2033</a:t>
            </a:r>
            <a:r>
              <a:rPr lang="en-US" sz="800" dirty="0">
                <a:cs typeface="Arial" charset="0"/>
              </a:rPr>
              <a:t>–</a:t>
            </a:r>
            <a:r>
              <a:rPr lang="sv-SE" sz="800" dirty="0"/>
              <a:t>2038.</a:t>
            </a:r>
          </a:p>
          <a:p>
            <a:r>
              <a:rPr lang="en-US" sz="800" dirty="0"/>
              <a:t>Pierce JP, Gilpin EA. (2002). Impact of over-the-counter sales on effectiveness of pharmaceutical aids for smoking cessation. </a:t>
            </a:r>
            <a:r>
              <a:rPr lang="en-US" sz="800" i="1" dirty="0"/>
              <a:t>JAMA</a:t>
            </a:r>
            <a:r>
              <a:rPr lang="en-US" sz="800" dirty="0"/>
              <a:t> 288:1260</a:t>
            </a:r>
            <a:r>
              <a:rPr lang="en-US" sz="800" dirty="0">
                <a:cs typeface="Arial" charset="0"/>
              </a:rPr>
              <a:t>–</a:t>
            </a:r>
            <a:r>
              <a:rPr lang="en-US" sz="800" dirty="0"/>
              <a:t>1264.</a:t>
            </a:r>
          </a:p>
          <a:p>
            <a:r>
              <a:rPr lang="sv-SE" sz="800" dirty="0"/>
              <a:t>Schneider MP, van Melle G, Uldry C, Huynh-Ba M, Fallab Stubi CL, Iorillo D, et al. (2003). </a:t>
            </a:r>
            <a:r>
              <a:rPr lang="en-US" sz="800" dirty="0"/>
              <a:t>Electronic monitoring of long-term use of the nicotine nasal spray and predictors of success in a smoking cessation program. </a:t>
            </a:r>
            <a:r>
              <a:rPr lang="en-US" sz="800" i="1" dirty="0"/>
              <a:t>Nicotine </a:t>
            </a:r>
            <a:r>
              <a:rPr lang="en-US" sz="800" i="1" dirty="0" err="1"/>
              <a:t>Tob</a:t>
            </a:r>
            <a:r>
              <a:rPr lang="en-US" sz="800" i="1" dirty="0"/>
              <a:t> Res</a:t>
            </a:r>
            <a:r>
              <a:rPr lang="en-US" sz="800" dirty="0"/>
              <a:t> 5:719</a:t>
            </a:r>
            <a:r>
              <a:rPr lang="en-US" sz="800" dirty="0">
                <a:cs typeface="Arial" charset="0"/>
              </a:rPr>
              <a:t>–7</a:t>
            </a:r>
            <a:r>
              <a:rPr lang="en-US" sz="800" dirty="0"/>
              <a:t>27. </a:t>
            </a:r>
          </a:p>
          <a:p>
            <a:r>
              <a:rPr lang="en-US" sz="800" dirty="0" err="1"/>
              <a:t>Shiffman</a:t>
            </a:r>
            <a:r>
              <a:rPr lang="en-US" sz="800" dirty="0"/>
              <a:t> S, </a:t>
            </a:r>
            <a:r>
              <a:rPr lang="en-US" sz="800" dirty="0" err="1"/>
              <a:t>Dresler</a:t>
            </a:r>
            <a:r>
              <a:rPr lang="en-US" sz="800" dirty="0"/>
              <a:t> CM, </a:t>
            </a:r>
            <a:r>
              <a:rPr lang="en-US" sz="800" dirty="0" err="1"/>
              <a:t>Hajek</a:t>
            </a:r>
            <a:r>
              <a:rPr lang="en-US" sz="800" dirty="0"/>
              <a:t> P, </a:t>
            </a:r>
            <a:r>
              <a:rPr lang="en-US" sz="800" dirty="0" err="1"/>
              <a:t>Gilburt</a:t>
            </a:r>
            <a:r>
              <a:rPr lang="en-US" sz="800" dirty="0"/>
              <a:t> SJA, </a:t>
            </a:r>
            <a:r>
              <a:rPr lang="en-US" sz="800" dirty="0" err="1"/>
              <a:t>Targett</a:t>
            </a:r>
            <a:r>
              <a:rPr lang="en-US" sz="800" dirty="0"/>
              <a:t> DA, </a:t>
            </a:r>
            <a:r>
              <a:rPr lang="en-US" sz="800" dirty="0" err="1"/>
              <a:t>Strahs</a:t>
            </a:r>
            <a:r>
              <a:rPr lang="en-US" sz="800" dirty="0"/>
              <a:t> KR. (2002). Efficacy of a nicotine lozenge for smoking cessation. Arch Intern Med 162;1267</a:t>
            </a:r>
            <a:r>
              <a:rPr lang="en-US" sz="800" dirty="0">
                <a:cs typeface="Arial" charset="0"/>
              </a:rPr>
              <a:t>–</a:t>
            </a:r>
            <a:r>
              <a:rPr lang="en-US" sz="800" dirty="0"/>
              <a:t>1276.</a:t>
            </a:r>
          </a:p>
          <a:p>
            <a:r>
              <a:rPr lang="en-US" sz="800" dirty="0" err="1"/>
              <a:t>Shiffman</a:t>
            </a:r>
            <a:r>
              <a:rPr lang="en-US" sz="800" dirty="0"/>
              <a:t> S, Ferguson SG, </a:t>
            </a:r>
            <a:r>
              <a:rPr lang="en-US" sz="800" dirty="0" err="1"/>
              <a:t>Rohay</a:t>
            </a:r>
            <a:r>
              <a:rPr lang="en-US" sz="800" dirty="0"/>
              <a:t> J, </a:t>
            </a:r>
            <a:r>
              <a:rPr lang="en-US" sz="800" dirty="0" err="1"/>
              <a:t>Gitchell</a:t>
            </a:r>
            <a:r>
              <a:rPr lang="en-US" sz="800" dirty="0"/>
              <a:t> JG. (2008).  Perceived safety and efficacy of nicotine replacement therapies among US smokers and ex-smokers: relationship with use and compliance. </a:t>
            </a:r>
            <a:r>
              <a:rPr lang="en-US" sz="800" i="1" dirty="0"/>
              <a:t>Addiction</a:t>
            </a:r>
            <a:r>
              <a:rPr lang="en-US" sz="800" dirty="0"/>
              <a:t> 103:1371</a:t>
            </a:r>
            <a:r>
              <a:rPr lang="en-US" sz="800" dirty="0">
                <a:cs typeface="Arial" charset="0"/>
              </a:rPr>
              <a:t>–1378</a:t>
            </a:r>
            <a:r>
              <a:rPr lang="en-US" sz="800" dirty="0"/>
              <a:t>. </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2450" name="Rectangle 7"/>
          <p:cNvSpPr>
            <a:spLocks noGrp="1" noChangeArrowheads="1"/>
          </p:cNvSpPr>
          <p:nvPr>
            <p:ph type="sldNum" sz="quarter" idx="5"/>
          </p:nvPr>
        </p:nvSpPr>
        <p:spPr>
          <a:noFill/>
        </p:spPr>
        <p:txBody>
          <a:bodyPr/>
          <a:lstStyle/>
          <a:p>
            <a:fld id="{9AD72AC8-FBE3-4971-893E-FAE9033FAC26}" type="slidenum">
              <a:rPr lang="en-US"/>
              <a:pPr/>
              <a:t>6</a:t>
            </a:fld>
            <a:endParaRPr lang="en-US"/>
          </a:p>
        </p:txBody>
      </p:sp>
      <p:sp>
        <p:nvSpPr>
          <p:cNvPr id="232451" name="Rectangle 7"/>
          <p:cNvSpPr txBox="1">
            <a:spLocks noGrp="1" noChangeArrowheads="1"/>
          </p:cNvSpPr>
          <p:nvPr/>
        </p:nvSpPr>
        <p:spPr bwMode="auto">
          <a:xfrm>
            <a:off x="3885903" y="8685893"/>
            <a:ext cx="2972097" cy="458107"/>
          </a:xfrm>
          <a:prstGeom prst="rect">
            <a:avLst/>
          </a:prstGeom>
          <a:noFill/>
          <a:ln w="9525">
            <a:noFill/>
            <a:miter lim="800000"/>
            <a:headEnd/>
            <a:tailEnd/>
          </a:ln>
        </p:spPr>
        <p:txBody>
          <a:bodyPr lIns="91380" tIns="45690" rIns="91380" bIns="45690" anchor="b"/>
          <a:lstStyle/>
          <a:p>
            <a:pPr algn="r" defTabSz="914485">
              <a:spcBef>
                <a:spcPct val="0"/>
              </a:spcBef>
            </a:pPr>
            <a:fld id="{EFDE07BB-8BB4-4B7E-86DD-FE26D2B39973}" type="slidenum">
              <a:rPr lang="en-US" sz="1100">
                <a:latin typeface="Tahoma" charset="0"/>
                <a:cs typeface="Arial" charset="0"/>
              </a:rPr>
              <a:pPr algn="r" defTabSz="914485">
                <a:spcBef>
                  <a:spcPct val="0"/>
                </a:spcBef>
              </a:pPr>
              <a:t>6</a:t>
            </a:fld>
            <a:endParaRPr lang="en-US" sz="1100" dirty="0">
              <a:latin typeface="Tahoma" charset="0"/>
              <a:cs typeface="Arial" charset="0"/>
            </a:endParaRPr>
          </a:p>
        </p:txBody>
      </p:sp>
      <p:sp>
        <p:nvSpPr>
          <p:cNvPr id="232452" name="Rectangle 2"/>
          <p:cNvSpPr>
            <a:spLocks noGrp="1" noRot="1" noChangeAspect="1" noChangeArrowheads="1" noTextEdit="1"/>
          </p:cNvSpPr>
          <p:nvPr>
            <p:ph type="sldImg"/>
          </p:nvPr>
        </p:nvSpPr>
        <p:spPr>
          <a:xfrm>
            <a:off x="1770063" y="679450"/>
            <a:ext cx="3384550" cy="2538413"/>
          </a:xfrm>
          <a:ln/>
        </p:spPr>
      </p:sp>
      <p:sp>
        <p:nvSpPr>
          <p:cNvPr id="232453" name="Rectangle 3"/>
          <p:cNvSpPr>
            <a:spLocks noGrp="1" noChangeArrowheads="1"/>
          </p:cNvSpPr>
          <p:nvPr>
            <p:ph type="body" idx="1"/>
          </p:nvPr>
        </p:nvSpPr>
        <p:spPr>
          <a:xfrm>
            <a:off x="709911" y="3388179"/>
            <a:ext cx="5502175" cy="4927297"/>
          </a:xfrm>
          <a:noFill/>
        </p:spPr>
        <p:txBody>
          <a:bodyPr lIns="87320" tIns="43659" rIns="87320" bIns="43659"/>
          <a:lstStyle/>
          <a:p>
            <a:r>
              <a:rPr lang="en-US" sz="900" dirty="0"/>
              <a:t>This graph depicts the plasma venous nicotine concentrations achieved with the various nicotine delivery systems. Peak plasma concentrations are higher and are achieved more rapidly when nicotine is delivered via cigarette smoke compared to the available NRT formulations. </a:t>
            </a:r>
          </a:p>
          <a:p>
            <a:endParaRPr lang="en-US" sz="900" dirty="0"/>
          </a:p>
          <a:p>
            <a:r>
              <a:rPr lang="en-US" sz="900" dirty="0"/>
              <a:t>Among the NRT formulations, the nasal spray has the most rapid absorption, followed by the gum, lozenge, and inhaler; absorption is slowest with the </a:t>
            </a:r>
            <a:r>
              <a:rPr lang="en-US" sz="900" dirty="0" err="1"/>
              <a:t>transdermal</a:t>
            </a:r>
            <a:r>
              <a:rPr lang="en-US" sz="900" dirty="0"/>
              <a:t> formulations. The concentration time curves in this slide depict levels achieved after administration of a single dose of nicotine following a period of overnight abstinence. The administration of nicotine varied across the studies as follows: the cigarette was smoked over 5 minutes, the moist snuff (2 grams Copenhagen) was placed between the check and gum for 30 minutes, the inhaler was used over 20 minutes (80 puffs), the gum was chewed over 30 minutes, the lozenge was held in the mouth for approximately 30 minutes, and the patch was applied to the skin for 1 hour. The data presented in the graph derive from multiple studies and are meant to illustrate the differences between nicotine absorption from tobacco and NRT (</a:t>
            </a:r>
            <a:r>
              <a:rPr lang="en-US" sz="900" dirty="0" err="1"/>
              <a:t>Choi</a:t>
            </a:r>
            <a:r>
              <a:rPr lang="en-US" sz="900" dirty="0"/>
              <a:t> et al., 2003; </a:t>
            </a:r>
            <a:r>
              <a:rPr lang="en-US" sz="900" dirty="0" err="1"/>
              <a:t>Fant</a:t>
            </a:r>
            <a:r>
              <a:rPr lang="en-US" sz="900" dirty="0"/>
              <a:t> et al., 1999; Schneider et al., 2001).</a:t>
            </a:r>
          </a:p>
          <a:p>
            <a:endParaRPr lang="en-US" sz="900" dirty="0"/>
          </a:p>
          <a:p>
            <a:r>
              <a:rPr lang="en-US" sz="900" dirty="0"/>
              <a:t>Because NRT formulations deliver nicotine more slowly and at lower levels (e.g., 30–75% of those achieved by smoking), these agents are far less likely to be associated with dependence when compared to tobacco products.</a:t>
            </a:r>
          </a:p>
          <a:p>
            <a:endParaRPr lang="en-US" dirty="0" smtClean="0"/>
          </a:p>
          <a:p>
            <a:r>
              <a:rPr lang="en-US" sz="800" dirty="0" err="1"/>
              <a:t>Choi</a:t>
            </a:r>
            <a:r>
              <a:rPr lang="en-US" sz="800" dirty="0"/>
              <a:t> JH, </a:t>
            </a:r>
            <a:r>
              <a:rPr lang="en-US" sz="800" dirty="0" err="1"/>
              <a:t>Dresler</a:t>
            </a:r>
            <a:r>
              <a:rPr lang="en-US" sz="800" dirty="0"/>
              <a:t> CM, Norton MR, </a:t>
            </a:r>
            <a:r>
              <a:rPr lang="en-US" sz="800" dirty="0" err="1"/>
              <a:t>Strahs</a:t>
            </a:r>
            <a:r>
              <a:rPr lang="en-US" sz="800" dirty="0"/>
              <a:t> KR. (2003). Pharmacokinetics of a nicotine </a:t>
            </a:r>
            <a:r>
              <a:rPr lang="en-US" sz="800" dirty="0" err="1"/>
              <a:t>polacrilex</a:t>
            </a:r>
            <a:r>
              <a:rPr lang="en-US" sz="800" dirty="0"/>
              <a:t> lozenge. </a:t>
            </a:r>
            <a:r>
              <a:rPr lang="en-US" sz="800" i="1" dirty="0"/>
              <a:t>Nicotine </a:t>
            </a:r>
            <a:r>
              <a:rPr lang="en-US" sz="800" i="1" dirty="0" err="1"/>
              <a:t>Tob</a:t>
            </a:r>
            <a:r>
              <a:rPr lang="en-US" sz="800" i="1" dirty="0"/>
              <a:t> Res</a:t>
            </a:r>
            <a:r>
              <a:rPr lang="en-US" sz="800" dirty="0"/>
              <a:t> 5:635</a:t>
            </a:r>
            <a:r>
              <a:rPr lang="en-US" sz="800" dirty="0">
                <a:cs typeface="Arial" charset="0"/>
              </a:rPr>
              <a:t>–</a:t>
            </a:r>
            <a:r>
              <a:rPr lang="en-US" sz="800" dirty="0"/>
              <a:t>644.</a:t>
            </a:r>
          </a:p>
          <a:p>
            <a:r>
              <a:rPr lang="en-US" sz="800" dirty="0" err="1"/>
              <a:t>Fant</a:t>
            </a:r>
            <a:r>
              <a:rPr lang="en-US" sz="800" dirty="0"/>
              <a:t> RV, </a:t>
            </a:r>
            <a:r>
              <a:rPr lang="en-US" sz="800" dirty="0" err="1"/>
              <a:t>Henningfield</a:t>
            </a:r>
            <a:r>
              <a:rPr lang="en-US" sz="800" dirty="0"/>
              <a:t> JE, Nelson RA, </a:t>
            </a:r>
            <a:r>
              <a:rPr lang="en-US" sz="800" dirty="0" err="1"/>
              <a:t>Pickworth</a:t>
            </a:r>
            <a:r>
              <a:rPr lang="en-US" sz="800" dirty="0"/>
              <a:t> WB. (1999). Pharmacokinetics and </a:t>
            </a:r>
            <a:r>
              <a:rPr lang="en-US" sz="800" dirty="0" err="1"/>
              <a:t>pharmacodynamics</a:t>
            </a:r>
            <a:r>
              <a:rPr lang="en-US" sz="800" dirty="0"/>
              <a:t> of moist snuff in humans. </a:t>
            </a:r>
            <a:r>
              <a:rPr lang="en-US" sz="800" i="1" dirty="0" err="1"/>
              <a:t>Tob</a:t>
            </a:r>
            <a:r>
              <a:rPr lang="en-US" sz="800" i="1" dirty="0"/>
              <a:t> Control </a:t>
            </a:r>
            <a:r>
              <a:rPr lang="en-US" sz="800" dirty="0"/>
              <a:t>8:387</a:t>
            </a:r>
            <a:r>
              <a:rPr lang="en-US" sz="800" dirty="0">
                <a:cs typeface="Arial" charset="0"/>
              </a:rPr>
              <a:t>–</a:t>
            </a:r>
            <a:r>
              <a:rPr lang="en-US" sz="800" dirty="0"/>
              <a:t>392. </a:t>
            </a:r>
          </a:p>
          <a:p>
            <a:r>
              <a:rPr lang="en-US" sz="800" dirty="0"/>
              <a:t>Schneider NG, Olmstead RE, </a:t>
            </a:r>
            <a:r>
              <a:rPr lang="en-US" sz="800" dirty="0" err="1"/>
              <a:t>Franzon</a:t>
            </a:r>
            <a:r>
              <a:rPr lang="en-US" sz="800" dirty="0"/>
              <a:t> MA, </a:t>
            </a:r>
            <a:r>
              <a:rPr lang="en-US" sz="800" dirty="0" err="1"/>
              <a:t>Lunell</a:t>
            </a:r>
            <a:r>
              <a:rPr lang="en-US" sz="800" dirty="0"/>
              <a:t> E. (2001). The nicotine inhaler. Clinical pharmacokinetics and comparison with other nicotine treatments. </a:t>
            </a:r>
            <a:r>
              <a:rPr lang="en-US" sz="800" i="1" dirty="0" err="1"/>
              <a:t>Clin</a:t>
            </a:r>
            <a:r>
              <a:rPr lang="en-US" sz="800" i="1" dirty="0"/>
              <a:t> </a:t>
            </a:r>
            <a:r>
              <a:rPr lang="en-US" sz="800" i="1" dirty="0" err="1"/>
              <a:t>Pharmacokinet</a:t>
            </a:r>
            <a:r>
              <a:rPr lang="en-US" sz="800" i="1" dirty="0"/>
              <a:t> </a:t>
            </a:r>
            <a:r>
              <a:rPr lang="en-US" sz="800" dirty="0"/>
              <a:t>40:661–684.</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3474" name="Rectangle 7"/>
          <p:cNvSpPr>
            <a:spLocks noGrp="1" noChangeArrowheads="1"/>
          </p:cNvSpPr>
          <p:nvPr>
            <p:ph type="sldNum" sz="quarter" idx="5"/>
          </p:nvPr>
        </p:nvSpPr>
        <p:spPr>
          <a:noFill/>
        </p:spPr>
        <p:txBody>
          <a:bodyPr/>
          <a:lstStyle/>
          <a:p>
            <a:fld id="{D47B602B-7E9F-4C57-BB6F-B832BF4F709E}" type="slidenum">
              <a:rPr lang="en-US"/>
              <a:pPr/>
              <a:t>7</a:t>
            </a:fld>
            <a:endParaRPr lang="en-US"/>
          </a:p>
        </p:txBody>
      </p:sp>
      <p:sp>
        <p:nvSpPr>
          <p:cNvPr id="233475" name="Rectangle 7"/>
          <p:cNvSpPr txBox="1">
            <a:spLocks noGrp="1" noChangeArrowheads="1"/>
          </p:cNvSpPr>
          <p:nvPr/>
        </p:nvSpPr>
        <p:spPr bwMode="auto">
          <a:xfrm>
            <a:off x="3885903" y="8685893"/>
            <a:ext cx="2972097" cy="458107"/>
          </a:xfrm>
          <a:prstGeom prst="rect">
            <a:avLst/>
          </a:prstGeom>
          <a:noFill/>
          <a:ln w="9525">
            <a:noFill/>
            <a:miter lim="800000"/>
            <a:headEnd/>
            <a:tailEnd/>
          </a:ln>
        </p:spPr>
        <p:txBody>
          <a:bodyPr lIns="91380" tIns="45690" rIns="91380" bIns="45690" anchor="b"/>
          <a:lstStyle/>
          <a:p>
            <a:pPr algn="r" defTabSz="914485">
              <a:spcBef>
                <a:spcPct val="0"/>
              </a:spcBef>
            </a:pPr>
            <a:fld id="{36356836-07CD-40F6-9477-D8023BA515DF}" type="slidenum">
              <a:rPr lang="en-US" sz="1100">
                <a:latin typeface="Tahoma" charset="0"/>
                <a:cs typeface="Arial" charset="0"/>
              </a:rPr>
              <a:pPr algn="r" defTabSz="914485">
                <a:spcBef>
                  <a:spcPct val="0"/>
                </a:spcBef>
              </a:pPr>
              <a:t>7</a:t>
            </a:fld>
            <a:endParaRPr lang="en-US" sz="1100" dirty="0">
              <a:latin typeface="Tahoma" charset="0"/>
              <a:cs typeface="Arial" charset="0"/>
            </a:endParaRPr>
          </a:p>
        </p:txBody>
      </p:sp>
      <p:sp>
        <p:nvSpPr>
          <p:cNvPr id="233476" name="Rectangle 2"/>
          <p:cNvSpPr>
            <a:spLocks noGrp="1" noRot="1" noChangeAspect="1" noChangeArrowheads="1" noTextEdit="1"/>
          </p:cNvSpPr>
          <p:nvPr>
            <p:ph type="sldImg"/>
          </p:nvPr>
        </p:nvSpPr>
        <p:spPr>
          <a:xfrm>
            <a:off x="1757661" y="684893"/>
            <a:ext cx="3332261" cy="2538488"/>
          </a:xfrm>
          <a:ln/>
        </p:spPr>
      </p:sp>
      <p:sp>
        <p:nvSpPr>
          <p:cNvPr id="233477" name="Rectangle 3"/>
          <p:cNvSpPr>
            <a:spLocks noGrp="1" noChangeArrowheads="1"/>
          </p:cNvSpPr>
          <p:nvPr>
            <p:ph type="body" idx="1"/>
          </p:nvPr>
        </p:nvSpPr>
        <p:spPr>
          <a:xfrm>
            <a:off x="325934" y="3373061"/>
            <a:ext cx="6145113" cy="5099654"/>
          </a:xfrm>
          <a:noFill/>
        </p:spPr>
        <p:txBody>
          <a:bodyPr lIns="90545" tIns="45272" rIns="90545" bIns="45272"/>
          <a:lstStyle/>
          <a:p>
            <a:pPr>
              <a:spcBef>
                <a:spcPct val="20000"/>
              </a:spcBef>
            </a:pPr>
            <a:r>
              <a:rPr lang="en-US" altLang="en-US" sz="800" dirty="0"/>
              <a:t>Some general precautions to consider when recommending the use of NRT as a cessation aid: </a:t>
            </a:r>
          </a:p>
          <a:p>
            <a:pPr>
              <a:spcBef>
                <a:spcPct val="40000"/>
              </a:spcBef>
            </a:pPr>
            <a:r>
              <a:rPr lang="en-US" altLang="en-US" sz="800" dirty="0"/>
              <a:t>Nicotine activates the sympathetic nervous system leading to an increase in heart rate, blood pressure, and myocardial contractility. Nicotine may also cause coronary artery vasoconstriction (</a:t>
            </a:r>
            <a:r>
              <a:rPr lang="en-US" altLang="en-US" sz="800" dirty="0" err="1"/>
              <a:t>Benowitz</a:t>
            </a:r>
            <a:r>
              <a:rPr lang="en-US" altLang="en-US" sz="800" dirty="0"/>
              <a:t>, 2003). These known hemodynamic effects of nicotine have led to concerns about the safety of NRT use in patients with established cardiovascular disease, particularly those with serious arrhythmias, serious or worsening angina, or those patients in the immediate post-myocardial infarction period (within past 2 weeks) (Fiore et al., 2008).</a:t>
            </a:r>
          </a:p>
          <a:p>
            <a:pPr>
              <a:spcBef>
                <a:spcPct val="40000"/>
              </a:spcBef>
            </a:pPr>
            <a:r>
              <a:rPr lang="en-US" altLang="en-US" sz="800" dirty="0"/>
              <a:t>Soon after the nicotine patch was approved, anecdotal case reports appeared in the lay press linking NRT use (patch and gum) with adverse cardiovascular events (i.e., arrhythmias, myocardial infarction, stroke). Since then, several randomized, controlled trials have evaluated the safety of NRT in patients with cardiovascular disease including </a:t>
            </a:r>
            <a:r>
              <a:rPr lang="en-US" altLang="en-US" sz="800" dirty="0" err="1"/>
              <a:t>angiographically</a:t>
            </a:r>
            <a:r>
              <a:rPr lang="en-US" altLang="en-US" sz="800" dirty="0"/>
              <a:t> documented coronary artery </a:t>
            </a:r>
            <a:r>
              <a:rPr lang="en-US" altLang="en-US" sz="800" dirty="0" err="1"/>
              <a:t>stenosis</a:t>
            </a:r>
            <a:r>
              <a:rPr lang="en-US" altLang="en-US" sz="800" dirty="0"/>
              <a:t>, myocardial infarction, stable angina, and previous coronary artery bypass surgery or angioplasty (Joseph et al., 1996; </a:t>
            </a:r>
            <a:r>
              <a:rPr lang="en-US" altLang="en-US" sz="800" dirty="0" err="1"/>
              <a:t>Tzivoni</a:t>
            </a:r>
            <a:r>
              <a:rPr lang="en-US" altLang="en-US" sz="800" dirty="0"/>
              <a:t> et al., 1998; Working Group for the Study of </a:t>
            </a:r>
            <a:r>
              <a:rPr lang="en-US" altLang="en-US" sz="800" dirty="0" err="1"/>
              <a:t>Transdermal</a:t>
            </a:r>
            <a:r>
              <a:rPr lang="en-US" altLang="en-US" sz="800" dirty="0"/>
              <a:t> Nicotine in Patients with Coronary Artery Disease, 1994). </a:t>
            </a:r>
          </a:p>
          <a:p>
            <a:pPr>
              <a:spcBef>
                <a:spcPct val="40000"/>
              </a:spcBef>
            </a:pPr>
            <a:r>
              <a:rPr lang="en-US" altLang="en-US" sz="800" dirty="0"/>
              <a:t>These trials found no significant increase in the incidence of cardiovascular events or mortality among patients receiving NRT when compared to placebo. However, because the trials specifically excluded patients with unstable angina, serious arrhythmias, and recent myocardial infarction, the Clinical Practice Guideline recommends that NRT be used with caution among patients in the immediate (within 2 weeks) post</a:t>
            </a:r>
            <a:r>
              <a:rPr lang="en-US" altLang="en-US" sz="800" dirty="0">
                <a:cs typeface="Arial" charset="0"/>
              </a:rPr>
              <a:t>-</a:t>
            </a:r>
            <a:r>
              <a:rPr lang="en-US" altLang="en-US" sz="800" dirty="0"/>
              <a:t>myocardial infarction period, those with serious arrhythmias, and those with serious or worsening angina, owing to a lack of safety data in these high-risk populations (Fiore et al., 2008).</a:t>
            </a:r>
            <a:r>
              <a:rPr lang="en-US" sz="800" dirty="0"/>
              <a:t> </a:t>
            </a:r>
            <a:endParaRPr lang="en-US" altLang="en-US" sz="800" dirty="0"/>
          </a:p>
          <a:p>
            <a:pPr>
              <a:spcBef>
                <a:spcPct val="85000"/>
              </a:spcBef>
            </a:pPr>
            <a:r>
              <a:rPr lang="en-US" sz="800" dirty="0"/>
              <a:t>Although one methodologically weak, case-control study raised question regarding NRT use in intensive care settings (Lee &amp; </a:t>
            </a:r>
            <a:r>
              <a:rPr lang="en-US" sz="800" dirty="0" err="1"/>
              <a:t>Afessa</a:t>
            </a:r>
            <a:r>
              <a:rPr lang="en-US" sz="800" dirty="0"/>
              <a:t>, 2007), </a:t>
            </a:r>
            <a:r>
              <a:rPr lang="en-US" sz="800" b="1" dirty="0"/>
              <a:t>NRT use in patients with cardiovascular disease has been the subject of numerous reviews, and it is widely believed by experts in the field that the risks of NRT in this patient population are small in relation to the risks of continued tobacco </a:t>
            </a:r>
            <a:r>
              <a:rPr lang="en-US" sz="800" dirty="0"/>
              <a:t>use</a:t>
            </a:r>
            <a:r>
              <a:rPr lang="en-US" altLang="en-US" sz="800" dirty="0"/>
              <a:t> (</a:t>
            </a:r>
            <a:r>
              <a:rPr lang="en-US" altLang="en-US" sz="800" dirty="0" err="1"/>
              <a:t>Benowitz</a:t>
            </a:r>
            <a:r>
              <a:rPr lang="en-US" altLang="en-US" sz="800" dirty="0"/>
              <a:t>, 2003; </a:t>
            </a:r>
            <a:r>
              <a:rPr lang="en-US" altLang="en-US" sz="800" dirty="0" err="1"/>
              <a:t>Benowitz</a:t>
            </a:r>
            <a:r>
              <a:rPr lang="en-US" altLang="en-US" sz="800" dirty="0"/>
              <a:t> &amp; </a:t>
            </a:r>
            <a:r>
              <a:rPr lang="en-US" altLang="en-US" sz="800" dirty="0" err="1"/>
              <a:t>Gourlay</a:t>
            </a:r>
            <a:r>
              <a:rPr lang="en-US" altLang="en-US" sz="800" dirty="0"/>
              <a:t>, 1997; Joseph &amp; Fu, 2003; </a:t>
            </a:r>
            <a:r>
              <a:rPr lang="en-US" altLang="en-US" sz="800" dirty="0" err="1"/>
              <a:t>McRobbie</a:t>
            </a:r>
            <a:r>
              <a:rPr lang="en-US" altLang="en-US" sz="800" dirty="0"/>
              <a:t> &amp; </a:t>
            </a:r>
            <a:r>
              <a:rPr lang="en-US" altLang="en-US" sz="800" dirty="0" err="1"/>
              <a:t>Hajek</a:t>
            </a:r>
            <a:r>
              <a:rPr lang="en-US" altLang="en-US" sz="800" dirty="0"/>
              <a:t>, 2001; </a:t>
            </a:r>
            <a:r>
              <a:rPr lang="en-US" altLang="en-US" sz="800" dirty="0" err="1"/>
              <a:t>Meine</a:t>
            </a:r>
            <a:r>
              <a:rPr lang="en-US" altLang="en-US" sz="800" dirty="0"/>
              <a:t> et al., 2005; Stead et al., 2008)</a:t>
            </a:r>
            <a:r>
              <a:rPr lang="en-US" sz="800" dirty="0"/>
              <a:t>. The 2008 updated Clinical Practice Guideline concludes that there is no evidence of increased cardiovascular risk with these medications (Fiore et al., 2008).</a:t>
            </a:r>
          </a:p>
          <a:p>
            <a:pPr>
              <a:spcBef>
                <a:spcPct val="0"/>
              </a:spcBef>
            </a:pPr>
            <a:endParaRPr lang="en-US" altLang="en-US" sz="800" dirty="0"/>
          </a:p>
          <a:p>
            <a:pPr>
              <a:spcBef>
                <a:spcPct val="0"/>
              </a:spcBef>
            </a:pPr>
            <a:r>
              <a:rPr lang="en-US" altLang="en-US" sz="800" b="1" dirty="0">
                <a:cs typeface="Arial" charset="0"/>
                <a:sym typeface="Monotype Sorts" pitchFamily="2" charset="2"/>
              </a:rPr>
              <a:t>♪</a:t>
            </a:r>
            <a:r>
              <a:rPr lang="en-US" altLang="en-US" sz="800" b="1" dirty="0"/>
              <a:t> Note to instructor(s):</a:t>
            </a:r>
            <a:r>
              <a:rPr lang="en-US" altLang="en-US" sz="800" dirty="0"/>
              <a:t>  It is important to emphasize that in patients with NRT precautions, OTC/self-care is not appropriate.</a:t>
            </a:r>
            <a:r>
              <a:rPr lang="en-US" altLang="en-US" dirty="0" smtClean="0"/>
              <a:t> </a:t>
            </a:r>
          </a:p>
          <a:p>
            <a:pPr>
              <a:spcBef>
                <a:spcPct val="85000"/>
              </a:spcBef>
            </a:pPr>
            <a:r>
              <a:rPr lang="en-US" altLang="en-US" sz="700" dirty="0" err="1"/>
              <a:t>Benowitz</a:t>
            </a:r>
            <a:r>
              <a:rPr lang="en-US" altLang="en-US" sz="700" dirty="0"/>
              <a:t> NL. (2003). Cigarette smoking and cardiovascular disease: </a:t>
            </a:r>
            <a:r>
              <a:rPr lang="en-US" altLang="en-US" sz="700" dirty="0" err="1"/>
              <a:t>Pathophysiology</a:t>
            </a:r>
            <a:r>
              <a:rPr lang="en-US" altLang="en-US" sz="700" dirty="0"/>
              <a:t> and implications for treatment. </a:t>
            </a:r>
            <a:r>
              <a:rPr lang="en-US" altLang="en-US" sz="700" i="1" dirty="0" err="1"/>
              <a:t>Prog</a:t>
            </a:r>
            <a:r>
              <a:rPr lang="en-US" altLang="en-US" sz="700" i="1" dirty="0"/>
              <a:t> </a:t>
            </a:r>
            <a:r>
              <a:rPr lang="en-US" altLang="en-US" sz="700" i="1" dirty="0" err="1"/>
              <a:t>Cardiovasc</a:t>
            </a:r>
            <a:r>
              <a:rPr lang="en-US" altLang="en-US" sz="700" i="1" dirty="0"/>
              <a:t> </a:t>
            </a:r>
            <a:r>
              <a:rPr lang="en-US" altLang="en-US" sz="700" i="1" dirty="0" err="1"/>
              <a:t>Dis</a:t>
            </a:r>
            <a:r>
              <a:rPr lang="en-US" altLang="en-US" sz="700" dirty="0"/>
              <a:t> 46:91</a:t>
            </a:r>
            <a:r>
              <a:rPr lang="en-US" altLang="en-US" sz="700" dirty="0">
                <a:cs typeface="Arial" charset="0"/>
              </a:rPr>
              <a:t>–</a:t>
            </a:r>
            <a:r>
              <a:rPr lang="en-US" altLang="en-US" sz="700" dirty="0"/>
              <a:t>111. </a:t>
            </a:r>
          </a:p>
          <a:p>
            <a:r>
              <a:rPr lang="en-US" altLang="en-US" sz="700" dirty="0" err="1"/>
              <a:t>Benowitz</a:t>
            </a:r>
            <a:r>
              <a:rPr lang="en-US" altLang="en-US" sz="700" dirty="0"/>
              <a:t> NL, </a:t>
            </a:r>
            <a:r>
              <a:rPr lang="en-US" altLang="en-US" sz="700" dirty="0" err="1"/>
              <a:t>Gourlay</a:t>
            </a:r>
            <a:r>
              <a:rPr lang="en-US" altLang="en-US" sz="700" dirty="0"/>
              <a:t> SG. (1997). Cardiovascular toxicity of nicotine: Implications for nicotine replacement therapy. </a:t>
            </a:r>
            <a:r>
              <a:rPr lang="en-US" altLang="en-US" sz="700" i="1" dirty="0"/>
              <a:t>J Am </a:t>
            </a:r>
            <a:r>
              <a:rPr lang="en-US" altLang="en-US" sz="700" i="1" dirty="0" err="1"/>
              <a:t>Coll</a:t>
            </a:r>
            <a:r>
              <a:rPr lang="en-US" altLang="en-US" sz="700" i="1" dirty="0"/>
              <a:t> </a:t>
            </a:r>
            <a:r>
              <a:rPr lang="en-US" altLang="en-US" sz="700" i="1" dirty="0" err="1"/>
              <a:t>Cardiol</a:t>
            </a:r>
            <a:r>
              <a:rPr lang="en-US" altLang="en-US" sz="700" dirty="0"/>
              <a:t> 29:1422</a:t>
            </a:r>
            <a:r>
              <a:rPr lang="en-US" altLang="en-US" sz="700" dirty="0">
                <a:cs typeface="Arial" charset="0"/>
              </a:rPr>
              <a:t>–</a:t>
            </a:r>
            <a:r>
              <a:rPr lang="en-US" altLang="en-US" sz="700" dirty="0"/>
              <a:t>1431.</a:t>
            </a:r>
          </a:p>
          <a:p>
            <a:r>
              <a:rPr lang="en-US" sz="700" dirty="0"/>
              <a:t>Fiore MC, </a:t>
            </a:r>
            <a:r>
              <a:rPr lang="en-US" sz="700" dirty="0" err="1"/>
              <a:t>Jaén</a:t>
            </a:r>
            <a:r>
              <a:rPr lang="en-US" sz="700" dirty="0"/>
              <a:t> CR, Baker TB, et al. (2008). </a:t>
            </a:r>
            <a:r>
              <a:rPr lang="en-US" sz="700" i="1" dirty="0"/>
              <a:t>Treating Tobacco Use and Dependence: 2008 Update. Clinical Practice Guideline.</a:t>
            </a:r>
            <a:r>
              <a:rPr lang="en-US" sz="700" dirty="0"/>
              <a:t> Rockville, MD: U.S. Department of Health and Human Services. Public Health Service.</a:t>
            </a:r>
          </a:p>
          <a:p>
            <a:r>
              <a:rPr lang="en-US" altLang="en-US" sz="700" dirty="0"/>
              <a:t>Joseph AM, Fu SS. (2003). Safety issues in pharmacotherapy for smoking in patients with cardiovascular disease. </a:t>
            </a:r>
            <a:r>
              <a:rPr lang="en-US" altLang="en-US" sz="700" i="1" dirty="0" err="1"/>
              <a:t>Prog</a:t>
            </a:r>
            <a:r>
              <a:rPr lang="en-US" altLang="en-US" sz="700" i="1" dirty="0"/>
              <a:t> </a:t>
            </a:r>
            <a:r>
              <a:rPr lang="en-US" altLang="en-US" sz="700" i="1" dirty="0" err="1"/>
              <a:t>Cardiovasc</a:t>
            </a:r>
            <a:r>
              <a:rPr lang="en-US" altLang="en-US" sz="700" i="1" dirty="0"/>
              <a:t> </a:t>
            </a:r>
            <a:r>
              <a:rPr lang="en-US" altLang="en-US" sz="700" i="1" dirty="0" err="1"/>
              <a:t>Dis</a:t>
            </a:r>
            <a:r>
              <a:rPr lang="en-US" altLang="en-US" sz="700" dirty="0"/>
              <a:t> 45:429</a:t>
            </a:r>
            <a:r>
              <a:rPr lang="en-US" altLang="en-US" sz="700" dirty="0">
                <a:cs typeface="Arial" charset="0"/>
              </a:rPr>
              <a:t>–</a:t>
            </a:r>
            <a:r>
              <a:rPr lang="en-US" altLang="en-US" sz="700" dirty="0"/>
              <a:t>441. </a:t>
            </a:r>
          </a:p>
          <a:p>
            <a:r>
              <a:rPr lang="en-US" altLang="en-US" sz="700" dirty="0"/>
              <a:t>Joseph AM, Norman SM, Ferry LH, et al. (1996). The safety of </a:t>
            </a:r>
            <a:r>
              <a:rPr lang="en-US" altLang="en-US" sz="700" dirty="0" err="1"/>
              <a:t>transdermal</a:t>
            </a:r>
            <a:r>
              <a:rPr lang="en-US" altLang="en-US" sz="700" dirty="0"/>
              <a:t> nicotine as an aid to smoking cessation in patients with cardiac disease. </a:t>
            </a:r>
            <a:r>
              <a:rPr lang="en-US" altLang="en-US" sz="700" i="1" dirty="0"/>
              <a:t>N </a:t>
            </a:r>
            <a:r>
              <a:rPr lang="en-US" altLang="en-US" sz="700" i="1" dirty="0" err="1"/>
              <a:t>Engl</a:t>
            </a:r>
            <a:r>
              <a:rPr lang="en-US" altLang="en-US" sz="700" i="1" dirty="0"/>
              <a:t> J Med</a:t>
            </a:r>
            <a:r>
              <a:rPr lang="en-US" altLang="en-US" sz="700" dirty="0"/>
              <a:t> 335:1792</a:t>
            </a:r>
            <a:r>
              <a:rPr lang="en-US" altLang="en-US" sz="700" dirty="0">
                <a:cs typeface="Arial" charset="0"/>
              </a:rPr>
              <a:t>–</a:t>
            </a:r>
            <a:r>
              <a:rPr lang="en-US" altLang="en-US" sz="700" dirty="0"/>
              <a:t>1798.</a:t>
            </a:r>
          </a:p>
          <a:p>
            <a:r>
              <a:rPr lang="en-US" sz="700" dirty="0"/>
              <a:t>Lee AH, </a:t>
            </a:r>
            <a:r>
              <a:rPr lang="en-US" sz="700" dirty="0" err="1"/>
              <a:t>Afessa</a:t>
            </a:r>
            <a:r>
              <a:rPr lang="en-US" sz="700" dirty="0"/>
              <a:t> B. (2007). The association of nicotine replacement therapy with mortality in a medical intensive care unit. </a:t>
            </a:r>
            <a:r>
              <a:rPr lang="en-US" sz="700" i="1" dirty="0" err="1"/>
              <a:t>Crit</a:t>
            </a:r>
            <a:r>
              <a:rPr lang="en-US" sz="700" i="1" dirty="0"/>
              <a:t> Care Med</a:t>
            </a:r>
            <a:r>
              <a:rPr lang="en-US" sz="700" dirty="0"/>
              <a:t> 35:1517</a:t>
            </a:r>
            <a:r>
              <a:rPr lang="en-US" altLang="en-US" sz="700" dirty="0">
                <a:cs typeface="Arial" charset="0"/>
              </a:rPr>
              <a:t>–15</a:t>
            </a:r>
            <a:r>
              <a:rPr lang="en-US" sz="700" dirty="0"/>
              <a:t>21.</a:t>
            </a:r>
            <a:endParaRPr lang="en-US" altLang="en-US" sz="700" dirty="0"/>
          </a:p>
          <a:p>
            <a:r>
              <a:rPr lang="en-US" altLang="en-US" sz="700" dirty="0" err="1"/>
              <a:t>McRobbie</a:t>
            </a:r>
            <a:r>
              <a:rPr lang="en-US" altLang="en-US" sz="700" dirty="0"/>
              <a:t> H, </a:t>
            </a:r>
            <a:r>
              <a:rPr lang="en-US" altLang="en-US" sz="700" dirty="0" err="1"/>
              <a:t>Hajek</a:t>
            </a:r>
            <a:r>
              <a:rPr lang="en-US" altLang="en-US" sz="700" dirty="0"/>
              <a:t> P. (2001). Nicotine replacement therapy in patients with cardiovascular disease: guidelines for health professionals. </a:t>
            </a:r>
            <a:r>
              <a:rPr lang="en-US" altLang="en-US" sz="700" i="1" dirty="0"/>
              <a:t>Addiction</a:t>
            </a:r>
            <a:r>
              <a:rPr lang="en-US" altLang="en-US" sz="700" dirty="0"/>
              <a:t> 96:1547</a:t>
            </a:r>
            <a:r>
              <a:rPr lang="en-US" altLang="en-US" sz="700" dirty="0">
                <a:cs typeface="Arial" charset="0"/>
              </a:rPr>
              <a:t>–15</a:t>
            </a:r>
            <a:r>
              <a:rPr lang="en-US" altLang="en-US" sz="700" dirty="0"/>
              <a:t>51.</a:t>
            </a:r>
          </a:p>
          <a:p>
            <a:r>
              <a:rPr lang="en-US" sz="700" dirty="0" err="1"/>
              <a:t>Meine</a:t>
            </a:r>
            <a:r>
              <a:rPr lang="en-US" sz="700" dirty="0"/>
              <a:t> TJ, Patel MR, </a:t>
            </a:r>
            <a:r>
              <a:rPr lang="en-US" sz="700" dirty="0" err="1"/>
              <a:t>Washam</a:t>
            </a:r>
            <a:r>
              <a:rPr lang="en-US" sz="700" dirty="0"/>
              <a:t> JB, Pappas PA, </a:t>
            </a:r>
            <a:r>
              <a:rPr lang="en-US" sz="700" dirty="0" err="1"/>
              <a:t>Jollis</a:t>
            </a:r>
            <a:r>
              <a:rPr lang="en-US" sz="700" dirty="0"/>
              <a:t> JG. (2005). Safety and effectiveness of </a:t>
            </a:r>
            <a:r>
              <a:rPr lang="en-US" sz="700" dirty="0" err="1"/>
              <a:t>transdermal</a:t>
            </a:r>
            <a:r>
              <a:rPr lang="en-US" sz="700" dirty="0"/>
              <a:t> nicotine patch in smokers admitted with acute coronary syndromes. </a:t>
            </a:r>
            <a:r>
              <a:rPr lang="en-US" sz="700" i="1" dirty="0"/>
              <a:t>Am J </a:t>
            </a:r>
            <a:r>
              <a:rPr lang="en-US" sz="700" i="1" dirty="0" err="1"/>
              <a:t>Cardiol</a:t>
            </a:r>
            <a:r>
              <a:rPr lang="en-US" sz="700" dirty="0"/>
              <a:t> 15:976</a:t>
            </a:r>
            <a:r>
              <a:rPr lang="en-US" sz="700" dirty="0">
                <a:cs typeface="Arial" charset="0"/>
              </a:rPr>
              <a:t>–</a:t>
            </a:r>
            <a:r>
              <a:rPr lang="en-US" sz="700" dirty="0"/>
              <a:t>978.</a:t>
            </a:r>
          </a:p>
          <a:p>
            <a:r>
              <a:rPr lang="en-US" sz="700" dirty="0"/>
              <a:t>Stead LF, </a:t>
            </a:r>
            <a:r>
              <a:rPr lang="en-US" sz="700" dirty="0" err="1"/>
              <a:t>Perera</a:t>
            </a:r>
            <a:r>
              <a:rPr lang="en-US" sz="700" dirty="0"/>
              <a:t> R, </a:t>
            </a:r>
            <a:r>
              <a:rPr lang="en-US" sz="700" dirty="0" err="1"/>
              <a:t>Bullen</a:t>
            </a:r>
            <a:r>
              <a:rPr lang="en-US" sz="700" dirty="0"/>
              <a:t> C, </a:t>
            </a:r>
            <a:r>
              <a:rPr lang="en-US" sz="700" dirty="0" err="1"/>
              <a:t>Mant</a:t>
            </a:r>
            <a:r>
              <a:rPr lang="en-US" sz="700" dirty="0"/>
              <a:t> D, Lancaster T. (2008). Nicotine replacement therapy for smoking cessation. </a:t>
            </a:r>
            <a:r>
              <a:rPr lang="en-US" sz="700" i="1" dirty="0"/>
              <a:t>Cochrane Database </a:t>
            </a:r>
            <a:r>
              <a:rPr lang="en-US" sz="700" i="1" dirty="0" err="1"/>
              <a:t>Syst</a:t>
            </a:r>
            <a:r>
              <a:rPr lang="en-US" sz="700" i="1" dirty="0"/>
              <a:t> Rev</a:t>
            </a:r>
            <a:r>
              <a:rPr lang="en-US" sz="700" dirty="0"/>
              <a:t> 1:CD000146.</a:t>
            </a:r>
          </a:p>
          <a:p>
            <a:r>
              <a:rPr lang="en-US" sz="700" dirty="0" err="1"/>
              <a:t>Tzivoni</a:t>
            </a:r>
            <a:r>
              <a:rPr lang="en-US" sz="700" dirty="0"/>
              <a:t> D, </a:t>
            </a:r>
            <a:r>
              <a:rPr lang="en-US" sz="700" dirty="0" err="1"/>
              <a:t>Keren</a:t>
            </a:r>
            <a:r>
              <a:rPr lang="en-US" sz="700" dirty="0"/>
              <a:t> A, </a:t>
            </a:r>
            <a:r>
              <a:rPr lang="en-US" sz="700" dirty="0" err="1"/>
              <a:t>Meyler</a:t>
            </a:r>
            <a:r>
              <a:rPr lang="en-US" sz="700" dirty="0"/>
              <a:t> S, et al. (1998). Cardiovascular safety of </a:t>
            </a:r>
            <a:r>
              <a:rPr lang="en-US" sz="700" dirty="0" err="1"/>
              <a:t>transdermal</a:t>
            </a:r>
            <a:r>
              <a:rPr lang="en-US" sz="700" dirty="0"/>
              <a:t> nicotine patches in patients with coronary artery disease who try to quit smoking. </a:t>
            </a:r>
            <a:r>
              <a:rPr lang="en-US" sz="700" i="1" dirty="0" err="1"/>
              <a:t>Cardiovasc</a:t>
            </a:r>
            <a:r>
              <a:rPr lang="en-US" sz="700" i="1" dirty="0"/>
              <a:t> Drugs </a:t>
            </a:r>
            <a:r>
              <a:rPr lang="en-US" sz="700" i="1" dirty="0" err="1"/>
              <a:t>Ther</a:t>
            </a:r>
            <a:r>
              <a:rPr lang="en-US" sz="700" dirty="0"/>
              <a:t> 12:239</a:t>
            </a:r>
            <a:r>
              <a:rPr lang="en-US" sz="700" dirty="0">
                <a:cs typeface="Arial" charset="0"/>
              </a:rPr>
              <a:t>–</a:t>
            </a:r>
            <a:r>
              <a:rPr lang="en-US" sz="700" dirty="0"/>
              <a:t>244.</a:t>
            </a:r>
          </a:p>
          <a:p>
            <a:r>
              <a:rPr lang="en-US" altLang="en-US" sz="700" dirty="0"/>
              <a:t>Working Group for the Study of </a:t>
            </a:r>
            <a:r>
              <a:rPr lang="en-US" altLang="en-US" sz="700" dirty="0" err="1"/>
              <a:t>Transdermal</a:t>
            </a:r>
            <a:r>
              <a:rPr lang="en-US" altLang="en-US" sz="700" dirty="0"/>
              <a:t> Nicotine in Patients with Coronary Artery Disease. (1994). Nicotine replacement therapy for patients with coronary artery disease. </a:t>
            </a:r>
            <a:r>
              <a:rPr lang="en-US" altLang="en-US" sz="700" i="1" dirty="0"/>
              <a:t>Arch Intern Med</a:t>
            </a:r>
            <a:r>
              <a:rPr lang="en-US" altLang="en-US" sz="700" dirty="0"/>
              <a:t> 154:989</a:t>
            </a:r>
            <a:r>
              <a:rPr lang="en-US" sz="700" dirty="0">
                <a:cs typeface="Arial" charset="0"/>
              </a:rPr>
              <a:t>–</a:t>
            </a:r>
            <a:r>
              <a:rPr lang="en-US" altLang="en-US" sz="700" dirty="0"/>
              <a:t>995.</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4498" name="Rectangle 7"/>
          <p:cNvSpPr>
            <a:spLocks noGrp="1" noChangeArrowheads="1"/>
          </p:cNvSpPr>
          <p:nvPr>
            <p:ph type="sldNum" sz="quarter" idx="5"/>
          </p:nvPr>
        </p:nvSpPr>
        <p:spPr>
          <a:noFill/>
        </p:spPr>
        <p:txBody>
          <a:bodyPr/>
          <a:lstStyle/>
          <a:p>
            <a:fld id="{3A50D1F5-8C53-4B7D-B7FA-5E99CB06D5DD}" type="slidenum">
              <a:rPr lang="en-US"/>
              <a:pPr/>
              <a:t>8</a:t>
            </a:fld>
            <a:endParaRPr lang="en-US"/>
          </a:p>
        </p:txBody>
      </p:sp>
      <p:sp>
        <p:nvSpPr>
          <p:cNvPr id="234499" name="Rectangle 7"/>
          <p:cNvSpPr txBox="1">
            <a:spLocks noGrp="1" noChangeArrowheads="1"/>
          </p:cNvSpPr>
          <p:nvPr/>
        </p:nvSpPr>
        <p:spPr bwMode="auto">
          <a:xfrm>
            <a:off x="3885903" y="8685893"/>
            <a:ext cx="2972097" cy="458107"/>
          </a:xfrm>
          <a:prstGeom prst="rect">
            <a:avLst/>
          </a:prstGeom>
          <a:noFill/>
          <a:ln w="9525">
            <a:noFill/>
            <a:miter lim="800000"/>
            <a:headEnd/>
            <a:tailEnd/>
          </a:ln>
        </p:spPr>
        <p:txBody>
          <a:bodyPr lIns="91380" tIns="45690" rIns="91380" bIns="45690" anchor="b"/>
          <a:lstStyle/>
          <a:p>
            <a:pPr algn="r" defTabSz="914485">
              <a:spcBef>
                <a:spcPct val="0"/>
              </a:spcBef>
            </a:pPr>
            <a:fld id="{7CE472CD-BF73-4057-A25A-6F16C7081799}" type="slidenum">
              <a:rPr lang="en-US" sz="1100">
                <a:latin typeface="Tahoma" charset="0"/>
                <a:cs typeface="Arial" charset="0"/>
              </a:rPr>
              <a:pPr algn="r" defTabSz="914485">
                <a:spcBef>
                  <a:spcPct val="0"/>
                </a:spcBef>
              </a:pPr>
              <a:t>8</a:t>
            </a:fld>
            <a:endParaRPr lang="en-US" sz="1100" dirty="0">
              <a:latin typeface="Tahoma" charset="0"/>
              <a:cs typeface="Arial" charset="0"/>
            </a:endParaRPr>
          </a:p>
        </p:txBody>
      </p:sp>
      <p:sp>
        <p:nvSpPr>
          <p:cNvPr id="234500" name="Rectangle 2"/>
          <p:cNvSpPr>
            <a:spLocks noGrp="1" noRot="1" noChangeAspect="1" noChangeArrowheads="1" noTextEdit="1"/>
          </p:cNvSpPr>
          <p:nvPr>
            <p:ph type="sldImg"/>
          </p:nvPr>
        </p:nvSpPr>
        <p:spPr>
          <a:xfrm>
            <a:off x="1797844" y="678846"/>
            <a:ext cx="3332262" cy="2538488"/>
          </a:xfrm>
          <a:ln/>
        </p:spPr>
      </p:sp>
      <p:sp>
        <p:nvSpPr>
          <p:cNvPr id="234501" name="Rectangle 3"/>
          <p:cNvSpPr>
            <a:spLocks noGrp="1" noChangeArrowheads="1"/>
          </p:cNvSpPr>
          <p:nvPr>
            <p:ph type="body" idx="1"/>
          </p:nvPr>
        </p:nvSpPr>
        <p:spPr>
          <a:xfrm>
            <a:off x="564060" y="3368524"/>
            <a:ext cx="5795367" cy="4984750"/>
          </a:xfrm>
          <a:noFill/>
        </p:spPr>
        <p:txBody>
          <a:bodyPr lIns="91265" tIns="45632" rIns="91265" bIns="45632"/>
          <a:lstStyle/>
          <a:p>
            <a:pPr>
              <a:tabLst>
                <a:tab pos="205722" algn="l"/>
              </a:tabLst>
            </a:pPr>
            <a:r>
              <a:rPr lang="en-US" sz="900" dirty="0"/>
              <a:t>FDA approved: 1984	</a:t>
            </a:r>
          </a:p>
          <a:p>
            <a:pPr>
              <a:tabLst>
                <a:tab pos="205722" algn="l"/>
              </a:tabLst>
            </a:pPr>
            <a:r>
              <a:rPr lang="en-US" sz="900" dirty="0"/>
              <a:t>Switched to OTC status: 1996</a:t>
            </a:r>
          </a:p>
          <a:p>
            <a:pPr>
              <a:tabLst>
                <a:tab pos="205722" algn="l"/>
              </a:tabLst>
            </a:pPr>
            <a:r>
              <a:rPr lang="en-US" sz="900" dirty="0"/>
              <a:t>Available strengths: 2 mg, 4 mg (for persons who smoke heavily)</a:t>
            </a:r>
          </a:p>
          <a:p>
            <a:pPr>
              <a:tabLst>
                <a:tab pos="205722" algn="l"/>
              </a:tabLst>
            </a:pPr>
            <a:r>
              <a:rPr lang="en-US" sz="900" dirty="0"/>
              <a:t>Available flavors:  </a:t>
            </a:r>
            <a:r>
              <a:rPr lang="en-US" sz="900" b="1" i="1" dirty="0" err="1"/>
              <a:t>Nicorette</a:t>
            </a:r>
            <a:r>
              <a:rPr lang="en-US" sz="900" b="1" i="1" dirty="0"/>
              <a:t> gum</a:t>
            </a:r>
            <a:r>
              <a:rPr lang="en-US" sz="900" dirty="0"/>
              <a:t>: original; mint (released 1998); </a:t>
            </a:r>
            <a:r>
              <a:rPr lang="en-US" sz="900" dirty="0" err="1"/>
              <a:t>FreshMint</a:t>
            </a:r>
            <a:r>
              <a:rPr lang="en-US" sz="900" dirty="0"/>
              <a:t> (coated formulation, released 2005); Fruit Chill (coated formulation, released 2006); Cinnamon Surge (coated formulation, released 2007); White Ice Mint (coated formulation, released 2008).  </a:t>
            </a:r>
            <a:r>
              <a:rPr lang="en-US" sz="900" b="1" i="1" dirty="0"/>
              <a:t>Generic gum</a:t>
            </a:r>
            <a:r>
              <a:rPr lang="en-US" sz="900" dirty="0"/>
              <a:t>: original; mint; coated-mint, orange (previously available as </a:t>
            </a:r>
            <a:r>
              <a:rPr lang="en-US" sz="900" dirty="0" err="1"/>
              <a:t>Nicorette</a:t>
            </a:r>
            <a:r>
              <a:rPr lang="en-US" sz="900" dirty="0"/>
              <a:t> Orange; discontinued by GlaxoSmithKline 12/2005)</a:t>
            </a:r>
          </a:p>
          <a:p>
            <a:pPr>
              <a:tabLst>
                <a:tab pos="205722" algn="l"/>
              </a:tabLst>
            </a:pPr>
            <a:r>
              <a:rPr lang="en-US" sz="900" b="1" dirty="0">
                <a:solidFill>
                  <a:srgbClr val="000000"/>
                </a:solidFill>
                <a:cs typeface="Times New Roman" pitchFamily="18" charset="0"/>
              </a:rPr>
              <a:t>Description of Product</a:t>
            </a:r>
            <a:endParaRPr lang="en-US" sz="900" dirty="0">
              <a:cs typeface="Times New Roman" pitchFamily="18" charset="0"/>
            </a:endParaRPr>
          </a:p>
          <a:p>
            <a:pPr>
              <a:tabLst>
                <a:tab pos="205722" algn="l"/>
              </a:tabLst>
            </a:pPr>
            <a:r>
              <a:rPr lang="en-US" sz="900" dirty="0"/>
              <a:t>Nicotine </a:t>
            </a:r>
            <a:r>
              <a:rPr lang="en-US" sz="900" dirty="0" err="1"/>
              <a:t>polacrilex</a:t>
            </a:r>
            <a:r>
              <a:rPr lang="en-US" sz="900" dirty="0"/>
              <a:t> (</a:t>
            </a:r>
            <a:r>
              <a:rPr lang="en-US" sz="900" i="1" dirty="0" err="1"/>
              <a:t>pol</a:t>
            </a:r>
            <a:r>
              <a:rPr lang="en-US" sz="900" i="1" dirty="0" err="1">
                <a:cs typeface="Arial" charset="0"/>
              </a:rPr>
              <a:t>é</a:t>
            </a:r>
            <a:r>
              <a:rPr lang="en-US" sz="900" i="1" dirty="0"/>
              <a:t>-ah-</a:t>
            </a:r>
            <a:r>
              <a:rPr lang="en-US" sz="900" i="1" dirty="0" err="1"/>
              <a:t>kril</a:t>
            </a:r>
            <a:r>
              <a:rPr lang="en-US" sz="900" i="1" dirty="0"/>
              <a:t>-ex</a:t>
            </a:r>
            <a:r>
              <a:rPr lang="en-US" sz="900" dirty="0"/>
              <a:t>) is a </a:t>
            </a:r>
            <a:r>
              <a:rPr lang="en-US" sz="900" dirty="0">
                <a:cs typeface="Times New Roman" pitchFamily="18" charset="0"/>
              </a:rPr>
              <a:t>resin complex of nicotine and </a:t>
            </a:r>
            <a:r>
              <a:rPr lang="en-US" sz="900" dirty="0" err="1">
                <a:cs typeface="Times New Roman" pitchFamily="18" charset="0"/>
              </a:rPr>
              <a:t>polacrilin</a:t>
            </a:r>
            <a:r>
              <a:rPr lang="en-US" sz="900" dirty="0">
                <a:cs typeface="Times New Roman" pitchFamily="18" charset="0"/>
              </a:rPr>
              <a:t> in a sugar-free chewing gum base. </a:t>
            </a:r>
            <a:r>
              <a:rPr lang="en-US" sz="900" dirty="0"/>
              <a:t>The original flavor gum has a distinct, tobacco-like, slightly peppery taste.  Newer, softer to chew formulations, in a variety of flavors, have been released over the years to increase palatability. All gum formulations contain buffering agents (sodium carbonate and sodium bicarbonate) to increase salivary pH, thereby enhancing </a:t>
            </a:r>
            <a:r>
              <a:rPr lang="en-US" sz="900" dirty="0" err="1"/>
              <a:t>buccal</a:t>
            </a:r>
            <a:r>
              <a:rPr lang="en-US" sz="900" dirty="0"/>
              <a:t> absorption of nicotine.</a:t>
            </a:r>
          </a:p>
          <a:p>
            <a:pPr>
              <a:tabLst>
                <a:tab pos="205722" algn="l"/>
              </a:tabLst>
            </a:pPr>
            <a:r>
              <a:rPr lang="en-US" altLang="en-US" sz="900" b="1" dirty="0"/>
              <a:t>Clinical Efficacy </a:t>
            </a:r>
            <a:r>
              <a:rPr lang="en-US" altLang="en-US" sz="900" dirty="0"/>
              <a:t>(Fiore et al., 2008)</a:t>
            </a:r>
            <a:endParaRPr lang="en-US" altLang="en-US" sz="900" b="1" dirty="0"/>
          </a:p>
          <a:p>
            <a:pPr>
              <a:tabLst>
                <a:tab pos="205722" algn="l"/>
              </a:tabLst>
            </a:pPr>
            <a:r>
              <a:rPr lang="en-US" altLang="en-US" sz="900" dirty="0"/>
              <a:t>In a meta-analysis of 13 trials, nicotine gum was found to significantly improve quit rates compared to placebo. The effectiveness and abstinence rates at 6-months post-quit date are shown in the table below. The</a:t>
            </a:r>
            <a:r>
              <a:rPr lang="en-US" sz="900" dirty="0"/>
              <a:t> 4-mg gum is more efficacious than the 2-mg gum as a cessation aid in highly dependent smokers (Fiore et al., 2008).</a:t>
            </a:r>
          </a:p>
          <a:p>
            <a:pPr>
              <a:tabLst>
                <a:tab pos="205722" algn="l"/>
              </a:tabLst>
            </a:pPr>
            <a:endParaRPr lang="en-US" altLang="en-US" sz="900" dirty="0"/>
          </a:p>
          <a:p>
            <a:pPr>
              <a:tabLst>
                <a:tab pos="205722" algn="l"/>
              </a:tabLst>
            </a:pPr>
            <a:r>
              <a:rPr lang="en-US" sz="800" dirty="0"/>
              <a:t>Fiore MC, </a:t>
            </a:r>
            <a:r>
              <a:rPr lang="en-US" sz="800" dirty="0" err="1"/>
              <a:t>Jaén</a:t>
            </a:r>
            <a:r>
              <a:rPr lang="en-US" sz="800" dirty="0"/>
              <a:t> CR, Baker TB, et al. (2008). </a:t>
            </a:r>
            <a:r>
              <a:rPr lang="en-US" sz="800" i="1" dirty="0"/>
              <a:t>Treating Tobacco Use and Dependence: 2008 Update. Clinical Practice Guideline.</a:t>
            </a:r>
            <a:r>
              <a:rPr lang="en-US" sz="800" dirty="0"/>
              <a:t> Rockville, MD: U.S. Department of Health and Human Services. Public Health Service.</a:t>
            </a:r>
          </a:p>
        </p:txBody>
      </p:sp>
      <p:graphicFrame>
        <p:nvGraphicFramePr>
          <p:cNvPr id="1986594" name="Group 34"/>
          <p:cNvGraphicFramePr>
            <a:graphicFrameLocks noGrp="1"/>
          </p:cNvGraphicFramePr>
          <p:nvPr/>
        </p:nvGraphicFramePr>
        <p:xfrm>
          <a:off x="878086" y="7003143"/>
          <a:ext cx="5118200" cy="1038976"/>
        </p:xfrm>
        <a:graphic>
          <a:graphicData uri="http://schemas.openxmlformats.org/drawingml/2006/table">
            <a:tbl>
              <a:tblPr/>
              <a:tblGrid>
                <a:gridCol w="2082106"/>
                <a:gridCol w="1651992"/>
                <a:gridCol w="1384102"/>
              </a:tblGrid>
              <a:tr h="349550">
                <a:tc>
                  <a:txBody>
                    <a:bodyPr/>
                    <a:lstStyle/>
                    <a:p>
                      <a:pPr marL="0" marR="0" lvl="0" indent="0" algn="l" defTabSz="957263" rtl="0" eaLnBrk="1" fontAlgn="base" latinLnBrk="0" hangingPunct="1">
                        <a:lnSpc>
                          <a:spcPct val="100000"/>
                        </a:lnSpc>
                        <a:spcBef>
                          <a:spcPct val="0"/>
                        </a:spcBef>
                        <a:spcAft>
                          <a:spcPct val="0"/>
                        </a:spcAft>
                        <a:buClrTx/>
                        <a:buSzTx/>
                        <a:buFontTx/>
                        <a:buNone/>
                        <a:tabLst/>
                      </a:pPr>
                      <a:r>
                        <a:rPr kumimoji="1" lang="en-US" sz="900" b="1" i="0" u="none" strike="noStrike" cap="none" normalizeH="0" baseline="0" smtClean="0">
                          <a:ln>
                            <a:noFill/>
                          </a:ln>
                          <a:solidFill>
                            <a:schemeClr val="tx1"/>
                          </a:solidFill>
                          <a:effectLst/>
                          <a:latin typeface="Arial" charset="0"/>
                          <a:cs typeface="Arial" charset="0"/>
                        </a:rPr>
                        <a:t>Treatment</a:t>
                      </a:r>
                    </a:p>
                  </a:txBody>
                  <a:tcPr marL="84153" marR="84153" marT="44147" marB="44147" horzOverflow="overflow">
                    <a:lnL w="1270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2F2F2"/>
                    </a:solidFill>
                  </a:tcPr>
                </a:tc>
                <a:tc>
                  <a:txBody>
                    <a:bodyPr/>
                    <a:lstStyle/>
                    <a:p>
                      <a:pPr marL="0" marR="0" lvl="0" indent="0" algn="ctr" defTabSz="957263" rtl="0" eaLnBrk="1" fontAlgn="base" latinLnBrk="0" hangingPunct="1">
                        <a:lnSpc>
                          <a:spcPct val="100000"/>
                        </a:lnSpc>
                        <a:spcBef>
                          <a:spcPct val="0"/>
                        </a:spcBef>
                        <a:spcAft>
                          <a:spcPct val="0"/>
                        </a:spcAft>
                        <a:buClrTx/>
                        <a:buSzTx/>
                        <a:buFontTx/>
                        <a:buNone/>
                        <a:tabLst/>
                      </a:pPr>
                      <a:r>
                        <a:rPr kumimoji="1" lang="en-US" sz="900" b="1" i="0" u="none" strike="noStrike" cap="none" normalizeH="0" baseline="0" smtClean="0">
                          <a:ln>
                            <a:noFill/>
                          </a:ln>
                          <a:solidFill>
                            <a:schemeClr val="tx1"/>
                          </a:solidFill>
                          <a:effectLst/>
                          <a:latin typeface="Arial" charset="0"/>
                          <a:cs typeface="Arial" charset="0"/>
                        </a:rPr>
                        <a:t>Estimated odds ratio </a:t>
                      </a:r>
                    </a:p>
                    <a:p>
                      <a:pPr marL="0" marR="0" lvl="0" indent="0" algn="ctr" defTabSz="957263" rtl="0" eaLnBrk="1" fontAlgn="base" latinLnBrk="0" hangingPunct="1">
                        <a:lnSpc>
                          <a:spcPct val="100000"/>
                        </a:lnSpc>
                        <a:spcBef>
                          <a:spcPct val="0"/>
                        </a:spcBef>
                        <a:spcAft>
                          <a:spcPct val="0"/>
                        </a:spcAft>
                        <a:buClrTx/>
                        <a:buSzTx/>
                        <a:buFontTx/>
                        <a:buNone/>
                        <a:tabLst/>
                      </a:pPr>
                      <a:r>
                        <a:rPr kumimoji="1" lang="en-US" sz="900" b="1" i="0" u="none" strike="noStrike" cap="none" normalizeH="0" baseline="0" smtClean="0">
                          <a:ln>
                            <a:noFill/>
                          </a:ln>
                          <a:solidFill>
                            <a:schemeClr val="tx1"/>
                          </a:solidFill>
                          <a:effectLst/>
                          <a:latin typeface="Arial" charset="0"/>
                          <a:cs typeface="Arial" charset="0"/>
                        </a:rPr>
                        <a:t>(95% CI)</a:t>
                      </a:r>
                    </a:p>
                  </a:txBody>
                  <a:tcPr marL="84153" marR="84153" marT="44147" marB="44147" horzOverflow="overflow">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2F2F2"/>
                    </a:solidFill>
                  </a:tcPr>
                </a:tc>
                <a:tc>
                  <a:txBody>
                    <a:bodyPr/>
                    <a:lstStyle/>
                    <a:p>
                      <a:pPr marL="0" marR="0" lvl="0" indent="0" algn="ctr" defTabSz="957263" rtl="0" eaLnBrk="1" fontAlgn="base" latinLnBrk="0" hangingPunct="1">
                        <a:lnSpc>
                          <a:spcPct val="100000"/>
                        </a:lnSpc>
                        <a:spcBef>
                          <a:spcPct val="0"/>
                        </a:spcBef>
                        <a:spcAft>
                          <a:spcPct val="0"/>
                        </a:spcAft>
                        <a:buClrTx/>
                        <a:buSzTx/>
                        <a:buFontTx/>
                        <a:buNone/>
                        <a:tabLst/>
                      </a:pPr>
                      <a:r>
                        <a:rPr kumimoji="1" lang="en-US" sz="900" b="1" i="0" u="none" strike="noStrike" cap="none" normalizeH="0" baseline="0" smtClean="0">
                          <a:ln>
                            <a:noFill/>
                          </a:ln>
                          <a:solidFill>
                            <a:schemeClr val="tx1"/>
                          </a:solidFill>
                          <a:effectLst/>
                          <a:latin typeface="Arial" charset="0"/>
                          <a:cs typeface="Arial" charset="0"/>
                        </a:rPr>
                        <a:t>Estimated abstinence rate (95% CI)</a:t>
                      </a:r>
                    </a:p>
                  </a:txBody>
                  <a:tcPr marL="84153" marR="84153" marT="44147" marB="44147" horzOverflow="overflow">
                    <a:lnL w="635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2F2F2"/>
                    </a:solidFill>
                  </a:tcPr>
                </a:tc>
              </a:tr>
              <a:tr h="218922">
                <a:tc>
                  <a:txBody>
                    <a:bodyPr/>
                    <a:lstStyle/>
                    <a:p>
                      <a:pPr marL="0" marR="0" lvl="0" indent="0" algn="l" defTabSz="957263" rtl="0" eaLnBrk="1" fontAlgn="base" latinLnBrk="0" hangingPunct="1">
                        <a:lnSpc>
                          <a:spcPct val="100000"/>
                        </a:lnSpc>
                        <a:spcBef>
                          <a:spcPct val="0"/>
                        </a:spcBef>
                        <a:spcAft>
                          <a:spcPct val="0"/>
                        </a:spcAft>
                        <a:buClrTx/>
                        <a:buSzTx/>
                        <a:buFontTx/>
                        <a:buNone/>
                        <a:tabLst/>
                      </a:pPr>
                      <a:r>
                        <a:rPr kumimoji="1" lang="en-US" sz="900" b="0" i="0" u="none" strike="noStrike" cap="none" normalizeH="0" baseline="0" smtClean="0">
                          <a:ln>
                            <a:noFill/>
                          </a:ln>
                          <a:solidFill>
                            <a:schemeClr val="tx1"/>
                          </a:solidFill>
                          <a:effectLst/>
                          <a:latin typeface="Arial" charset="0"/>
                          <a:cs typeface="Arial" charset="0"/>
                        </a:rPr>
                        <a:t>Placebo</a:t>
                      </a:r>
                    </a:p>
                  </a:txBody>
                  <a:tcPr marL="84153" marR="84153" marT="44147" marB="44147" horzOverflow="overflow">
                    <a:lnL w="1270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57263" rtl="0" eaLnBrk="1" fontAlgn="base" latinLnBrk="0" hangingPunct="1">
                        <a:lnSpc>
                          <a:spcPct val="100000"/>
                        </a:lnSpc>
                        <a:spcBef>
                          <a:spcPct val="0"/>
                        </a:spcBef>
                        <a:spcAft>
                          <a:spcPct val="0"/>
                        </a:spcAft>
                        <a:buClrTx/>
                        <a:buSzTx/>
                        <a:buFontTx/>
                        <a:buNone/>
                        <a:tabLst/>
                      </a:pPr>
                      <a:r>
                        <a:rPr kumimoji="1" lang="en-US" sz="900" b="0" i="0" u="none" strike="noStrike" cap="none" normalizeH="0" baseline="0" smtClean="0">
                          <a:ln>
                            <a:noFill/>
                          </a:ln>
                          <a:solidFill>
                            <a:schemeClr val="tx1"/>
                          </a:solidFill>
                          <a:effectLst/>
                          <a:latin typeface="Arial" charset="0"/>
                          <a:cs typeface="Arial" charset="0"/>
                        </a:rPr>
                        <a:t>1.0</a:t>
                      </a:r>
                    </a:p>
                  </a:txBody>
                  <a:tcPr marL="84153" marR="84153" marT="44147" marB="44147" horzOverflow="overflow">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57263" rtl="0" eaLnBrk="1" fontAlgn="base" latinLnBrk="0" hangingPunct="1">
                        <a:lnSpc>
                          <a:spcPct val="100000"/>
                        </a:lnSpc>
                        <a:spcBef>
                          <a:spcPct val="0"/>
                        </a:spcBef>
                        <a:spcAft>
                          <a:spcPct val="0"/>
                        </a:spcAft>
                        <a:buClrTx/>
                        <a:buSzTx/>
                        <a:buFontTx/>
                        <a:buNone/>
                        <a:tabLst/>
                      </a:pPr>
                      <a:r>
                        <a:rPr kumimoji="1" lang="en-US" sz="900" b="0" i="0" u="none" strike="noStrike" cap="none" normalizeH="0" baseline="0" smtClean="0">
                          <a:ln>
                            <a:noFill/>
                          </a:ln>
                          <a:solidFill>
                            <a:schemeClr val="tx1"/>
                          </a:solidFill>
                          <a:effectLst/>
                          <a:latin typeface="Arial" charset="0"/>
                          <a:cs typeface="Arial" charset="0"/>
                        </a:rPr>
                        <a:t>13.8%</a:t>
                      </a:r>
                    </a:p>
                  </a:txBody>
                  <a:tcPr marL="84153" marR="84153" marT="44147" marB="44147" horzOverflow="overflow">
                    <a:lnL w="635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a:noFill/>
                    </a:lnTlToBr>
                    <a:lnBlToTr>
                      <a:noFill/>
                    </a:lnBlToTr>
                    <a:noFill/>
                  </a:tcPr>
                </a:tc>
              </a:tr>
              <a:tr h="218922">
                <a:tc>
                  <a:txBody>
                    <a:bodyPr/>
                    <a:lstStyle/>
                    <a:p>
                      <a:pPr marL="0" marR="0" lvl="0" indent="0" algn="l" defTabSz="957263" rtl="0" eaLnBrk="1" fontAlgn="base" latinLnBrk="0" hangingPunct="1">
                        <a:lnSpc>
                          <a:spcPct val="100000"/>
                        </a:lnSpc>
                        <a:spcBef>
                          <a:spcPct val="0"/>
                        </a:spcBef>
                        <a:spcAft>
                          <a:spcPct val="0"/>
                        </a:spcAft>
                        <a:buClrTx/>
                        <a:buSzTx/>
                        <a:buFontTx/>
                        <a:buNone/>
                        <a:tabLst/>
                      </a:pPr>
                      <a:r>
                        <a:rPr kumimoji="1" lang="en-US" sz="900" b="0" i="0" u="none" strike="noStrike" cap="none" normalizeH="0" baseline="0" smtClean="0">
                          <a:ln>
                            <a:noFill/>
                          </a:ln>
                          <a:solidFill>
                            <a:schemeClr val="tx1"/>
                          </a:solidFill>
                          <a:effectLst/>
                          <a:latin typeface="Arial" charset="0"/>
                          <a:cs typeface="Arial" charset="0"/>
                        </a:rPr>
                        <a:t>Nicotine gum (6</a:t>
                      </a:r>
                      <a:r>
                        <a:rPr kumimoji="1" lang="en-US" altLang="en-US" sz="800" b="0" i="0" u="none" strike="noStrike" cap="none" normalizeH="0" baseline="0" smtClean="0">
                          <a:ln>
                            <a:noFill/>
                          </a:ln>
                          <a:solidFill>
                            <a:schemeClr val="tx1"/>
                          </a:solidFill>
                          <a:effectLst/>
                          <a:latin typeface="Arial" charset="0"/>
                          <a:cs typeface="Arial" charset="0"/>
                        </a:rPr>
                        <a:t>–</a:t>
                      </a:r>
                      <a:r>
                        <a:rPr kumimoji="1" lang="en-US" sz="900" b="0" i="0" u="none" strike="noStrike" cap="none" normalizeH="0" baseline="0" smtClean="0">
                          <a:ln>
                            <a:noFill/>
                          </a:ln>
                          <a:solidFill>
                            <a:schemeClr val="tx1"/>
                          </a:solidFill>
                          <a:effectLst/>
                          <a:latin typeface="Arial" charset="0"/>
                          <a:cs typeface="Arial" charset="0"/>
                        </a:rPr>
                        <a:t>14 weeks)</a:t>
                      </a:r>
                    </a:p>
                  </a:txBody>
                  <a:tcPr marL="84153" marR="84153" marT="44147" marB="44147" horzOverflow="overflow">
                    <a:lnL w="1270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57263" rtl="0" eaLnBrk="1" fontAlgn="base" latinLnBrk="0" hangingPunct="1">
                        <a:lnSpc>
                          <a:spcPct val="100000"/>
                        </a:lnSpc>
                        <a:spcBef>
                          <a:spcPct val="0"/>
                        </a:spcBef>
                        <a:spcAft>
                          <a:spcPct val="0"/>
                        </a:spcAft>
                        <a:buClrTx/>
                        <a:buSzTx/>
                        <a:buFontTx/>
                        <a:buNone/>
                        <a:tabLst/>
                      </a:pPr>
                      <a:r>
                        <a:rPr kumimoji="1" lang="en-US" sz="900" b="0" i="0" u="none" strike="noStrike" cap="none" normalizeH="0" baseline="0" smtClean="0">
                          <a:ln>
                            <a:noFill/>
                          </a:ln>
                          <a:solidFill>
                            <a:schemeClr val="tx1"/>
                          </a:solidFill>
                          <a:effectLst/>
                          <a:latin typeface="Arial" charset="0"/>
                          <a:cs typeface="Arial" charset="0"/>
                        </a:rPr>
                        <a:t>1.5 (1.2–1.7)</a:t>
                      </a:r>
                    </a:p>
                  </a:txBody>
                  <a:tcPr marL="84153" marR="84153" marT="44147" marB="44147" horzOverflow="overflow">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57263" rtl="0" eaLnBrk="1" fontAlgn="base" latinLnBrk="0" hangingPunct="1">
                        <a:lnSpc>
                          <a:spcPct val="100000"/>
                        </a:lnSpc>
                        <a:spcBef>
                          <a:spcPct val="0"/>
                        </a:spcBef>
                        <a:spcAft>
                          <a:spcPct val="0"/>
                        </a:spcAft>
                        <a:buClrTx/>
                        <a:buSzTx/>
                        <a:buFontTx/>
                        <a:buNone/>
                        <a:tabLst/>
                      </a:pPr>
                      <a:r>
                        <a:rPr kumimoji="1" lang="en-US" altLang="en-US" sz="900" b="0" i="0" u="none" strike="noStrike" cap="none" normalizeH="0" baseline="0" smtClean="0">
                          <a:ln>
                            <a:noFill/>
                          </a:ln>
                          <a:solidFill>
                            <a:schemeClr val="tx1"/>
                          </a:solidFill>
                          <a:effectLst/>
                          <a:latin typeface="Arial" charset="0"/>
                          <a:cs typeface="Arial" charset="0"/>
                          <a:sym typeface="Symbol" pitchFamily="18" charset="2"/>
                        </a:rPr>
                        <a:t>19.0% (16.5</a:t>
                      </a:r>
                      <a:r>
                        <a:rPr kumimoji="1" lang="en-US" sz="900" b="0" i="0" u="none" strike="noStrike" cap="none" normalizeH="0" baseline="0" smtClean="0">
                          <a:ln>
                            <a:noFill/>
                          </a:ln>
                          <a:solidFill>
                            <a:schemeClr val="tx1"/>
                          </a:solidFill>
                          <a:effectLst/>
                          <a:latin typeface="Arial" charset="0"/>
                          <a:cs typeface="Arial" charset="0"/>
                        </a:rPr>
                        <a:t>–</a:t>
                      </a:r>
                      <a:r>
                        <a:rPr kumimoji="1" lang="en-US" altLang="en-US" sz="900" b="0" i="0" u="none" strike="noStrike" cap="none" normalizeH="0" baseline="0" smtClean="0">
                          <a:ln>
                            <a:noFill/>
                          </a:ln>
                          <a:solidFill>
                            <a:schemeClr val="tx1"/>
                          </a:solidFill>
                          <a:effectLst/>
                          <a:latin typeface="Arial" charset="0"/>
                          <a:cs typeface="Arial" charset="0"/>
                          <a:sym typeface="Symbol" pitchFamily="18" charset="2"/>
                        </a:rPr>
                        <a:t>21.9)</a:t>
                      </a:r>
                      <a:endParaRPr kumimoji="1" lang="en-US" sz="900" b="0" i="0" u="none" strike="noStrike" cap="none" normalizeH="0" baseline="0" smtClean="0">
                        <a:ln>
                          <a:noFill/>
                        </a:ln>
                        <a:solidFill>
                          <a:schemeClr val="tx1"/>
                        </a:solidFill>
                        <a:effectLst/>
                        <a:latin typeface="Arial" charset="0"/>
                        <a:cs typeface="Arial" charset="0"/>
                      </a:endParaRPr>
                    </a:p>
                  </a:txBody>
                  <a:tcPr marL="84153" marR="84153" marT="44147" marB="44147" horzOverflow="overflow">
                    <a:lnL w="635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a:noFill/>
                    </a:lnTlToBr>
                    <a:lnBlToTr>
                      <a:noFill/>
                    </a:lnBlToTr>
                    <a:noFill/>
                  </a:tcPr>
                </a:tc>
              </a:tr>
              <a:tr h="218922">
                <a:tc>
                  <a:txBody>
                    <a:bodyPr/>
                    <a:lstStyle/>
                    <a:p>
                      <a:pPr marL="0" marR="0" lvl="0" indent="0" algn="l" defTabSz="957263" rtl="0" eaLnBrk="1" fontAlgn="base" latinLnBrk="0" hangingPunct="1">
                        <a:lnSpc>
                          <a:spcPct val="100000"/>
                        </a:lnSpc>
                        <a:spcBef>
                          <a:spcPct val="0"/>
                        </a:spcBef>
                        <a:spcAft>
                          <a:spcPct val="0"/>
                        </a:spcAft>
                        <a:buClrTx/>
                        <a:buSzTx/>
                        <a:buFontTx/>
                        <a:buNone/>
                        <a:tabLst/>
                      </a:pPr>
                      <a:r>
                        <a:rPr kumimoji="1" lang="en-US" altLang="en-US" sz="900" b="0" i="0" u="none" strike="noStrike" cap="none" normalizeH="0" baseline="0" smtClean="0">
                          <a:ln>
                            <a:noFill/>
                          </a:ln>
                          <a:solidFill>
                            <a:schemeClr val="tx1"/>
                          </a:solidFill>
                          <a:effectLst/>
                          <a:latin typeface="Arial" charset="0"/>
                          <a:cs typeface="Arial" charset="0"/>
                          <a:sym typeface="Symbol" pitchFamily="18" charset="2"/>
                        </a:rPr>
                        <a:t>Nicotine gum, long-term (&gt;14 weeks)</a:t>
                      </a:r>
                      <a:endParaRPr kumimoji="1" lang="en-US" sz="900" b="0" i="0" u="none" strike="noStrike" cap="none" normalizeH="0" baseline="0" smtClean="0">
                        <a:ln>
                          <a:noFill/>
                        </a:ln>
                        <a:solidFill>
                          <a:schemeClr val="tx1"/>
                        </a:solidFill>
                        <a:effectLst/>
                        <a:latin typeface="Arial" charset="0"/>
                        <a:cs typeface="Arial" charset="0"/>
                      </a:endParaRPr>
                    </a:p>
                  </a:txBody>
                  <a:tcPr marL="84153" marR="84153" marT="44147" marB="44147" horzOverflow="overflow">
                    <a:lnL w="1270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57263" rtl="0" eaLnBrk="1" fontAlgn="base" latinLnBrk="0" hangingPunct="1">
                        <a:lnSpc>
                          <a:spcPct val="100000"/>
                        </a:lnSpc>
                        <a:spcBef>
                          <a:spcPct val="0"/>
                        </a:spcBef>
                        <a:spcAft>
                          <a:spcPct val="0"/>
                        </a:spcAft>
                        <a:buClrTx/>
                        <a:buSzTx/>
                        <a:buFontTx/>
                        <a:buNone/>
                        <a:tabLst/>
                      </a:pPr>
                      <a:r>
                        <a:rPr kumimoji="1" lang="en-US" sz="900" b="0" i="0" u="none" strike="noStrike" cap="none" normalizeH="0" baseline="0" smtClean="0">
                          <a:ln>
                            <a:noFill/>
                          </a:ln>
                          <a:solidFill>
                            <a:schemeClr val="tx1"/>
                          </a:solidFill>
                          <a:effectLst/>
                          <a:latin typeface="Arial" charset="0"/>
                          <a:cs typeface="Arial" charset="0"/>
                        </a:rPr>
                        <a:t>2.2 (1.5–3.2)</a:t>
                      </a:r>
                    </a:p>
                  </a:txBody>
                  <a:tcPr marL="84153" marR="84153" marT="44147" marB="44147" horzOverflow="overflow">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57263" rtl="0" eaLnBrk="1" fontAlgn="base" latinLnBrk="0" hangingPunct="1">
                        <a:lnSpc>
                          <a:spcPct val="100000"/>
                        </a:lnSpc>
                        <a:spcBef>
                          <a:spcPct val="0"/>
                        </a:spcBef>
                        <a:spcAft>
                          <a:spcPct val="0"/>
                        </a:spcAft>
                        <a:buClrTx/>
                        <a:buSzTx/>
                        <a:buFontTx/>
                        <a:buNone/>
                        <a:tabLst/>
                      </a:pPr>
                      <a:r>
                        <a:rPr kumimoji="1" lang="en-US" altLang="en-US" sz="900" b="0" i="0" u="none" strike="noStrike" cap="none" normalizeH="0" baseline="0" smtClean="0">
                          <a:ln>
                            <a:noFill/>
                          </a:ln>
                          <a:solidFill>
                            <a:schemeClr val="tx1"/>
                          </a:solidFill>
                          <a:effectLst/>
                          <a:latin typeface="Arial" charset="0"/>
                          <a:cs typeface="Arial" charset="0"/>
                          <a:sym typeface="Symbol" pitchFamily="18" charset="2"/>
                        </a:rPr>
                        <a:t>26.1% (19.7</a:t>
                      </a:r>
                      <a:r>
                        <a:rPr kumimoji="1" lang="en-US" sz="900" b="0" i="0" u="none" strike="noStrike" cap="none" normalizeH="0" baseline="0" smtClean="0">
                          <a:ln>
                            <a:noFill/>
                          </a:ln>
                          <a:solidFill>
                            <a:schemeClr val="tx1"/>
                          </a:solidFill>
                          <a:effectLst/>
                          <a:latin typeface="Arial" charset="0"/>
                          <a:cs typeface="Arial" charset="0"/>
                        </a:rPr>
                        <a:t>–</a:t>
                      </a:r>
                      <a:r>
                        <a:rPr kumimoji="1" lang="en-US" altLang="en-US" sz="900" b="0" i="0" u="none" strike="noStrike" cap="none" normalizeH="0" baseline="0" smtClean="0">
                          <a:ln>
                            <a:noFill/>
                          </a:ln>
                          <a:solidFill>
                            <a:schemeClr val="tx1"/>
                          </a:solidFill>
                          <a:effectLst/>
                          <a:latin typeface="Arial" charset="0"/>
                          <a:cs typeface="Arial" charset="0"/>
                          <a:sym typeface="Symbol" pitchFamily="18" charset="2"/>
                        </a:rPr>
                        <a:t>33.6)</a:t>
                      </a:r>
                      <a:endParaRPr kumimoji="1" lang="en-US" sz="900" b="0" i="0" u="none" strike="noStrike" cap="none" normalizeH="0" baseline="0" smtClean="0">
                        <a:ln>
                          <a:noFill/>
                        </a:ln>
                        <a:solidFill>
                          <a:schemeClr val="tx1"/>
                        </a:solidFill>
                        <a:effectLst/>
                        <a:latin typeface="Arial" charset="0"/>
                        <a:cs typeface="Arial" charset="0"/>
                      </a:endParaRPr>
                    </a:p>
                  </a:txBody>
                  <a:tcPr marL="84153" marR="84153" marT="44147" marB="44147" horzOverflow="overflow">
                    <a:lnL w="635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22" name="Rectangle 7"/>
          <p:cNvSpPr>
            <a:spLocks noGrp="1" noChangeArrowheads="1"/>
          </p:cNvSpPr>
          <p:nvPr>
            <p:ph type="sldNum" sz="quarter" idx="5"/>
          </p:nvPr>
        </p:nvSpPr>
        <p:spPr>
          <a:noFill/>
        </p:spPr>
        <p:txBody>
          <a:bodyPr/>
          <a:lstStyle/>
          <a:p>
            <a:fld id="{68E729BC-3631-4B32-AD54-F533D3A01C6D}" type="slidenum">
              <a:rPr lang="en-US"/>
              <a:pPr/>
              <a:t>9</a:t>
            </a:fld>
            <a:endParaRPr lang="en-US"/>
          </a:p>
        </p:txBody>
      </p:sp>
      <p:sp>
        <p:nvSpPr>
          <p:cNvPr id="235523" name="Rectangle 7"/>
          <p:cNvSpPr txBox="1">
            <a:spLocks noGrp="1" noChangeArrowheads="1"/>
          </p:cNvSpPr>
          <p:nvPr/>
        </p:nvSpPr>
        <p:spPr bwMode="auto">
          <a:xfrm>
            <a:off x="3885903" y="8685893"/>
            <a:ext cx="2972097" cy="458107"/>
          </a:xfrm>
          <a:prstGeom prst="rect">
            <a:avLst/>
          </a:prstGeom>
          <a:noFill/>
          <a:ln w="9525">
            <a:noFill/>
            <a:miter lim="800000"/>
            <a:headEnd/>
            <a:tailEnd/>
          </a:ln>
        </p:spPr>
        <p:txBody>
          <a:bodyPr lIns="91380" tIns="45690" rIns="91380" bIns="45690" anchor="b"/>
          <a:lstStyle/>
          <a:p>
            <a:pPr algn="r" defTabSz="914485">
              <a:spcBef>
                <a:spcPct val="0"/>
              </a:spcBef>
            </a:pPr>
            <a:fld id="{40601007-F680-4C8D-8095-F2E4A62C0CAF}" type="slidenum">
              <a:rPr lang="en-US" sz="1100">
                <a:latin typeface="Tahoma" charset="0"/>
                <a:cs typeface="Arial" charset="0"/>
              </a:rPr>
              <a:pPr algn="r" defTabSz="914485">
                <a:spcBef>
                  <a:spcPct val="0"/>
                </a:spcBef>
              </a:pPr>
              <a:t>9</a:t>
            </a:fld>
            <a:endParaRPr lang="en-US" sz="1100" dirty="0">
              <a:latin typeface="Tahoma" charset="0"/>
              <a:cs typeface="Arial" charset="0"/>
            </a:endParaRPr>
          </a:p>
        </p:txBody>
      </p:sp>
      <p:sp>
        <p:nvSpPr>
          <p:cNvPr id="235524" name="Rectangle 2"/>
          <p:cNvSpPr>
            <a:spLocks noGrp="1" noRot="1" noChangeAspect="1" noChangeArrowheads="1" noTextEdit="1"/>
          </p:cNvSpPr>
          <p:nvPr>
            <p:ph type="sldImg"/>
          </p:nvPr>
        </p:nvSpPr>
        <p:spPr>
          <a:xfrm>
            <a:off x="1757661" y="684893"/>
            <a:ext cx="3332261" cy="2538488"/>
          </a:xfrm>
          <a:ln/>
        </p:spPr>
      </p:sp>
      <p:sp>
        <p:nvSpPr>
          <p:cNvPr id="235525" name="Rectangle 3"/>
          <p:cNvSpPr>
            <a:spLocks noGrp="1" noChangeArrowheads="1"/>
          </p:cNvSpPr>
          <p:nvPr>
            <p:ph type="body" idx="1"/>
          </p:nvPr>
        </p:nvSpPr>
        <p:spPr>
          <a:xfrm>
            <a:off x="522387" y="3374572"/>
            <a:ext cx="5802808" cy="5084536"/>
          </a:xfrm>
          <a:noFill/>
        </p:spPr>
        <p:txBody>
          <a:bodyPr lIns="91380" tIns="45690" rIns="91380" bIns="45690"/>
          <a:lstStyle/>
          <a:p>
            <a:r>
              <a:rPr lang="en-US" sz="900" dirty="0">
                <a:solidFill>
                  <a:srgbClr val="000000"/>
                </a:solidFill>
                <a:cs typeface="Times New Roman" pitchFamily="18" charset="0"/>
              </a:rPr>
              <a:t>The dosage of nicotine gum is based on the patient’s current level of smoking:</a:t>
            </a:r>
          </a:p>
          <a:p>
            <a:endParaRPr lang="en-US" sz="900" dirty="0">
              <a:solidFill>
                <a:srgbClr val="000000"/>
              </a:solidFill>
              <a:cs typeface="Times New Roman" pitchFamily="18" charset="0"/>
            </a:endParaRPr>
          </a:p>
          <a:p>
            <a:pPr marL="309333" lvl="1" indent="-102110">
              <a:buFontTx/>
              <a:buChar char="•"/>
            </a:pPr>
            <a:r>
              <a:rPr lang="en-US" sz="900" dirty="0">
                <a:solidFill>
                  <a:srgbClr val="000000"/>
                </a:solidFill>
                <a:cs typeface="Times New Roman" pitchFamily="18" charset="0"/>
              </a:rPr>
              <a:t>Patients who smoke 25 cigarettes a day or more should use the 4-mg strength.</a:t>
            </a:r>
            <a:endParaRPr lang="en-US" sz="900" dirty="0">
              <a:cs typeface="Times New Roman" pitchFamily="18" charset="0"/>
            </a:endParaRPr>
          </a:p>
          <a:p>
            <a:pPr marL="309333" lvl="1" indent="-102110">
              <a:buFontTx/>
              <a:buChar char="•"/>
            </a:pPr>
            <a:r>
              <a:rPr lang="en-US" sz="900" dirty="0">
                <a:solidFill>
                  <a:srgbClr val="000000"/>
                </a:solidFill>
                <a:cs typeface="Times New Roman" pitchFamily="18" charset="0"/>
              </a:rPr>
              <a:t>Patients who smoke fewer than </a:t>
            </a:r>
            <a:r>
              <a:rPr lang="en-US" sz="900" dirty="0">
                <a:solidFill>
                  <a:srgbClr val="000000"/>
                </a:solidFill>
                <a:cs typeface="Times New Roman" pitchFamily="18" charset="0"/>
                <a:sym typeface="Symbol" pitchFamily="18" charset="2"/>
              </a:rPr>
              <a:t>25</a:t>
            </a:r>
            <a:r>
              <a:rPr lang="en-US" sz="900" dirty="0">
                <a:solidFill>
                  <a:srgbClr val="000000"/>
                </a:solidFill>
                <a:cs typeface="Times New Roman" pitchFamily="18" charset="0"/>
              </a:rPr>
              <a:t> cigarettes a day should use the 2-mg strength.</a:t>
            </a:r>
          </a:p>
          <a:p>
            <a:endParaRPr lang="en-US" sz="900" dirty="0">
              <a:solidFill>
                <a:srgbClr val="000000"/>
              </a:solidFill>
              <a:cs typeface="Times New Roman" pitchFamily="18" charset="0"/>
            </a:endParaRPr>
          </a:p>
          <a:p>
            <a:r>
              <a:rPr lang="en-US" altLang="en-US" sz="900" dirty="0"/>
              <a:t>When the 2-mg gum is used properly, ~0.9 mg of nicotine is absorbed from each piece (</a:t>
            </a:r>
            <a:r>
              <a:rPr lang="en-US" altLang="en-US" sz="900" dirty="0" err="1"/>
              <a:t>Benowitz</a:t>
            </a:r>
            <a:r>
              <a:rPr lang="en-US" altLang="en-US" sz="900" dirty="0"/>
              <a:t> et al., 1987). In comparison, approximately 1 mg of nicotine is absorbed from each cigarette (</a:t>
            </a:r>
            <a:r>
              <a:rPr lang="en-US" altLang="en-US" sz="900" dirty="0" err="1"/>
              <a:t>Benowitz</a:t>
            </a:r>
            <a:r>
              <a:rPr lang="en-US" altLang="en-US" sz="900" dirty="0"/>
              <a:t> &amp; Jacob, 1984). Nicotine plasma levels are lower (~8 mcg/L) and peak approximately 30 minutes after chewing a 2-mg piece of nicotine gum compared to smoking a single cigarette with peak nicotine levels of ~26 mcg/L, which are achieved within 10 minutes (Schneider et al., 1996).</a:t>
            </a:r>
            <a:endParaRPr lang="en-US" sz="900" dirty="0">
              <a:solidFill>
                <a:srgbClr val="000000"/>
              </a:solidFill>
              <a:cs typeface="Times New Roman" pitchFamily="18" charset="0"/>
            </a:endParaRPr>
          </a:p>
          <a:p>
            <a:endParaRPr lang="en-US" sz="900" dirty="0">
              <a:cs typeface="Times New Roman" pitchFamily="18" charset="0"/>
            </a:endParaRPr>
          </a:p>
          <a:p>
            <a:r>
              <a:rPr lang="en-US" altLang="en-US" sz="800" dirty="0" err="1"/>
              <a:t>Benowitz</a:t>
            </a:r>
            <a:r>
              <a:rPr lang="en-US" altLang="en-US" sz="800" dirty="0"/>
              <a:t> NL, Jacob P III. (1984). Daily intake of nicotine during cigarette smoking. </a:t>
            </a:r>
            <a:r>
              <a:rPr lang="en-US" altLang="en-US" sz="800" i="1" dirty="0" err="1"/>
              <a:t>Clin</a:t>
            </a:r>
            <a:r>
              <a:rPr lang="en-US" altLang="en-US" sz="800" i="1" dirty="0"/>
              <a:t> </a:t>
            </a:r>
            <a:r>
              <a:rPr lang="en-US" altLang="en-US" sz="800" i="1" dirty="0" err="1"/>
              <a:t>Pharmacol</a:t>
            </a:r>
            <a:r>
              <a:rPr lang="en-US" altLang="en-US" sz="800" i="1" dirty="0"/>
              <a:t> </a:t>
            </a:r>
            <a:r>
              <a:rPr lang="en-US" altLang="en-US" sz="800" i="1" dirty="0" err="1"/>
              <a:t>Ther</a:t>
            </a:r>
            <a:r>
              <a:rPr lang="en-US" altLang="en-US" sz="800" dirty="0"/>
              <a:t> 35:499</a:t>
            </a:r>
            <a:r>
              <a:rPr lang="en-US" sz="800" dirty="0">
                <a:cs typeface="Arial" charset="0"/>
              </a:rPr>
              <a:t>–</a:t>
            </a:r>
            <a:r>
              <a:rPr lang="en-US" altLang="en-US" sz="800" dirty="0"/>
              <a:t>504.</a:t>
            </a:r>
          </a:p>
          <a:p>
            <a:r>
              <a:rPr lang="en-US" altLang="en-US" sz="800" dirty="0" err="1"/>
              <a:t>Benowitz</a:t>
            </a:r>
            <a:r>
              <a:rPr lang="en-US" altLang="en-US" sz="800" dirty="0"/>
              <a:t> NL, Jacob P, </a:t>
            </a:r>
            <a:r>
              <a:rPr lang="en-US" altLang="en-US" sz="800" dirty="0" err="1"/>
              <a:t>Savanapridi</a:t>
            </a:r>
            <a:r>
              <a:rPr lang="en-US" altLang="en-US" sz="800" dirty="0"/>
              <a:t> C. (1987). Determinants of nicotine intake while chewing nicotine </a:t>
            </a:r>
            <a:r>
              <a:rPr lang="en-US" altLang="en-US" sz="800" dirty="0" err="1"/>
              <a:t>polacrilex</a:t>
            </a:r>
            <a:r>
              <a:rPr lang="en-US" altLang="en-US" sz="800" dirty="0"/>
              <a:t> gum. </a:t>
            </a:r>
            <a:r>
              <a:rPr lang="en-US" altLang="en-US" sz="800" i="1" dirty="0" err="1"/>
              <a:t>Clin</a:t>
            </a:r>
            <a:r>
              <a:rPr lang="en-US" altLang="en-US" sz="800" i="1" dirty="0"/>
              <a:t> </a:t>
            </a:r>
            <a:r>
              <a:rPr lang="en-US" altLang="en-US" sz="800" i="1" dirty="0" err="1"/>
              <a:t>Pharmacol</a:t>
            </a:r>
            <a:r>
              <a:rPr lang="en-US" altLang="en-US" sz="800" i="1" dirty="0"/>
              <a:t> </a:t>
            </a:r>
            <a:r>
              <a:rPr lang="en-US" altLang="en-US" sz="800" i="1" dirty="0" err="1"/>
              <a:t>Ther</a:t>
            </a:r>
            <a:r>
              <a:rPr lang="en-US" altLang="en-US" sz="800" dirty="0"/>
              <a:t> 41:467</a:t>
            </a:r>
            <a:r>
              <a:rPr lang="en-US" altLang="en-US" sz="800" dirty="0">
                <a:cs typeface="Arial" charset="0"/>
              </a:rPr>
              <a:t>–</a:t>
            </a:r>
            <a:r>
              <a:rPr lang="en-US" altLang="en-US" sz="800" dirty="0"/>
              <a:t>473.</a:t>
            </a:r>
          </a:p>
          <a:p>
            <a:r>
              <a:rPr lang="en-US" altLang="en-US" sz="800" dirty="0"/>
              <a:t>Schneider NG, </a:t>
            </a:r>
            <a:r>
              <a:rPr lang="en-US" altLang="en-US" sz="800" dirty="0" err="1"/>
              <a:t>Lunell</a:t>
            </a:r>
            <a:r>
              <a:rPr lang="en-US" altLang="en-US" sz="800" dirty="0"/>
              <a:t> E, Olmstead RE, </a:t>
            </a:r>
            <a:r>
              <a:rPr lang="en-US" altLang="en-US" sz="800" dirty="0" err="1"/>
              <a:t>Fagerstr</a:t>
            </a:r>
            <a:r>
              <a:rPr lang="en-US" altLang="en-US" sz="800" dirty="0" err="1">
                <a:cs typeface="Arial" charset="0"/>
              </a:rPr>
              <a:t>ö</a:t>
            </a:r>
            <a:r>
              <a:rPr lang="en-US" altLang="en-US" sz="800" dirty="0" err="1"/>
              <a:t>m</a:t>
            </a:r>
            <a:r>
              <a:rPr lang="en-US" altLang="en-US" sz="800" dirty="0"/>
              <a:t> KO. (1996). Clinical pharmacokinetics of nasal nicotine delivery. A review and comparison to other nicotine systems. </a:t>
            </a:r>
            <a:r>
              <a:rPr lang="en-US" altLang="en-US" sz="800" i="1" dirty="0" err="1"/>
              <a:t>Clin</a:t>
            </a:r>
            <a:r>
              <a:rPr lang="en-US" altLang="en-US" sz="800" i="1" dirty="0"/>
              <a:t> </a:t>
            </a:r>
            <a:r>
              <a:rPr lang="en-US" altLang="en-US" sz="800" i="1" dirty="0" err="1"/>
              <a:t>Pharmacokinet</a:t>
            </a:r>
            <a:r>
              <a:rPr lang="en-US" altLang="en-US" sz="800" dirty="0"/>
              <a:t> 31:65</a:t>
            </a:r>
            <a:r>
              <a:rPr lang="en-US" altLang="en-US" sz="800" dirty="0">
                <a:cs typeface="Arial" charset="0"/>
              </a:rPr>
              <a:t>–</a:t>
            </a:r>
            <a:r>
              <a:rPr lang="en-US" altLang="en-US" sz="800" dirty="0"/>
              <a:t>80.</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1586E4A-ED6B-431A-B60F-A860C5C0F324}" type="datetimeFigureOut">
              <a:rPr lang="en-US" smtClean="0"/>
              <a:pPr/>
              <a:t>1/14/2010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241F1EB-96AD-4C63-AE66-83CE68B6CF74}"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1586E4A-ED6B-431A-B60F-A860C5C0F324}" type="datetimeFigureOut">
              <a:rPr lang="en-US" smtClean="0"/>
              <a:pPr/>
              <a:t>1/14/2010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241F1EB-96AD-4C63-AE66-83CE68B6CF74}"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1586E4A-ED6B-431A-B60F-A860C5C0F324}" type="datetimeFigureOut">
              <a:rPr lang="en-US" smtClean="0"/>
              <a:pPr/>
              <a:t>1/14/2010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241F1EB-96AD-4C63-AE66-83CE68B6CF74}"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ClipArt">
  <p:cSld name="Title, Text and Clip Ar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600200"/>
            <a:ext cx="4038600" cy="45307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lipArt Placeholder 3"/>
          <p:cNvSpPr>
            <a:spLocks noGrp="1"/>
          </p:cNvSpPr>
          <p:nvPr>
            <p:ph type="clipArt" sz="half" idx="2"/>
          </p:nvPr>
        </p:nvSpPr>
        <p:spPr>
          <a:xfrm>
            <a:off x="4648200" y="1600200"/>
            <a:ext cx="4038600" cy="4530725"/>
          </a:xfrm>
        </p:spPr>
        <p:txBody>
          <a:bodyPr rtlCol="0">
            <a:normAutofit/>
          </a:bodyPr>
          <a:lstStyle/>
          <a:p>
            <a:pPr lvl="0"/>
            <a:endParaRPr lang="en-US" noProof="0" smtClean="0"/>
          </a:p>
        </p:txBody>
      </p:sp>
      <p:sp>
        <p:nvSpPr>
          <p:cNvPr id="5" name="Rectangle 9"/>
          <p:cNvSpPr>
            <a:spLocks noGrp="1" noChangeArrowheads="1"/>
          </p:cNvSpPr>
          <p:nvPr>
            <p:ph type="dt" sz="half" idx="10"/>
          </p:nvPr>
        </p:nvSpPr>
        <p:spPr/>
        <p:txBody>
          <a:bodyPr/>
          <a:lstStyle>
            <a:lvl1pPr>
              <a:defRPr/>
            </a:lvl1pPr>
          </a:lstStyle>
          <a:p>
            <a:endParaRPr lang="en-US"/>
          </a:p>
        </p:txBody>
      </p:sp>
      <p:sp>
        <p:nvSpPr>
          <p:cNvPr id="6" name="Rectangle 10"/>
          <p:cNvSpPr>
            <a:spLocks noGrp="1" noChangeArrowheads="1"/>
          </p:cNvSpPr>
          <p:nvPr>
            <p:ph type="ftr" sz="quarter" idx="11"/>
          </p:nvPr>
        </p:nvSpPr>
        <p:spPr/>
        <p:txBody>
          <a:bodyPr/>
          <a:lstStyle>
            <a:lvl1pPr>
              <a:defRPr/>
            </a:lvl1pPr>
          </a:lstStyle>
          <a:p>
            <a:endParaRPr lang="en-US"/>
          </a:p>
        </p:txBody>
      </p:sp>
      <p:sp>
        <p:nvSpPr>
          <p:cNvPr id="7" name="Rectangle 11"/>
          <p:cNvSpPr>
            <a:spLocks noGrp="1" noChangeArrowheads="1"/>
          </p:cNvSpPr>
          <p:nvPr>
            <p:ph type="sldNum" sz="quarter" idx="12"/>
          </p:nvPr>
        </p:nvSpPr>
        <p:spPr/>
        <p:txBody>
          <a:bodyPr/>
          <a:lstStyle>
            <a:lvl1pPr>
              <a:defRPr/>
            </a:lvl1pPr>
          </a:lstStyle>
          <a:p>
            <a:fld id="{E8EFF569-9A83-4558-84F7-3EB073C85795}" type="slidenum">
              <a:rPr lang="en-US"/>
              <a:pPr/>
              <a:t>‹#›</a:t>
            </a:fld>
            <a:endParaRPr lang="en-US"/>
          </a:p>
        </p:txBody>
      </p:sp>
    </p:spTree>
  </p:cSld>
  <p:clrMapOvr>
    <a:masterClrMapping/>
  </p:clrMapOvr>
  <p:transition spd="med">
    <p:fade thruBlk="1"/>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1586E4A-ED6B-431A-B60F-A860C5C0F324}" type="datetimeFigureOut">
              <a:rPr lang="en-US" smtClean="0"/>
              <a:pPr/>
              <a:t>1/14/2010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241F1EB-96AD-4C63-AE66-83CE68B6CF74}"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1586E4A-ED6B-431A-B60F-A860C5C0F324}" type="datetimeFigureOut">
              <a:rPr lang="en-US" smtClean="0"/>
              <a:pPr/>
              <a:t>1/14/2010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241F1EB-96AD-4C63-AE66-83CE68B6CF74}"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1586E4A-ED6B-431A-B60F-A860C5C0F324}" type="datetimeFigureOut">
              <a:rPr lang="en-US" smtClean="0"/>
              <a:pPr/>
              <a:t>1/14/2010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241F1EB-96AD-4C63-AE66-83CE68B6CF74}"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1586E4A-ED6B-431A-B60F-A860C5C0F324}" type="datetimeFigureOut">
              <a:rPr lang="en-US" smtClean="0"/>
              <a:pPr/>
              <a:t>1/14/2010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241F1EB-96AD-4C63-AE66-83CE68B6CF74}"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1586E4A-ED6B-431A-B60F-A860C5C0F324}" type="datetimeFigureOut">
              <a:rPr lang="en-US" smtClean="0"/>
              <a:pPr/>
              <a:t>1/14/2010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241F1EB-96AD-4C63-AE66-83CE68B6CF74}"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1586E4A-ED6B-431A-B60F-A860C5C0F324}" type="datetimeFigureOut">
              <a:rPr lang="en-US" smtClean="0"/>
              <a:pPr/>
              <a:t>1/14/2010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241F1EB-96AD-4C63-AE66-83CE68B6CF74}"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1586E4A-ED6B-431A-B60F-A860C5C0F324}" type="datetimeFigureOut">
              <a:rPr lang="en-US" smtClean="0"/>
              <a:pPr/>
              <a:t>1/14/2010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241F1EB-96AD-4C63-AE66-83CE68B6CF74}"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1586E4A-ED6B-431A-B60F-A860C5C0F324}" type="datetimeFigureOut">
              <a:rPr lang="en-US" smtClean="0"/>
              <a:pPr/>
              <a:t>1/14/2010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241F1EB-96AD-4C63-AE66-83CE68B6CF74}"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1586E4A-ED6B-431A-B60F-A860C5C0F324}" type="datetimeFigureOut">
              <a:rPr lang="en-US" smtClean="0"/>
              <a:pPr/>
              <a:t>1/14/2010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241F1EB-96AD-4C63-AE66-83CE68B6CF74}"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5.png"/><Relationship Id="rId13" Type="http://schemas.openxmlformats.org/officeDocument/2006/relationships/image" Target="../media/image7.jpeg"/><Relationship Id="rId3" Type="http://schemas.openxmlformats.org/officeDocument/2006/relationships/image" Target="../media/image1.jpeg"/><Relationship Id="rId7" Type="http://schemas.openxmlformats.org/officeDocument/2006/relationships/hyperlink" Target="http://commitlozenge.quit.com/buynow/default.aspx" TargetMode="External"/><Relationship Id="rId12" Type="http://schemas.openxmlformats.org/officeDocument/2006/relationships/hyperlink" Target="http://www.nysmokefree.com/newweb/CME2Images/Nicotine_Nasal_Spray.jpg" TargetMode="External"/><Relationship Id="rId2" Type="http://schemas.openxmlformats.org/officeDocument/2006/relationships/notesSlide" Target="../notesSlides/notesSlide1.xml"/><Relationship Id="rId1" Type="http://schemas.openxmlformats.org/officeDocument/2006/relationships/slideLayout" Target="../slideLayouts/slideLayout12.xml"/><Relationship Id="rId6" Type="http://schemas.openxmlformats.org/officeDocument/2006/relationships/image" Target="../media/image4.png"/><Relationship Id="rId11" Type="http://schemas.openxmlformats.org/officeDocument/2006/relationships/image" Target="../media/image6.png"/><Relationship Id="rId5" Type="http://schemas.openxmlformats.org/officeDocument/2006/relationships/image" Target="../media/image3.jpeg"/><Relationship Id="rId10" Type="http://schemas.openxmlformats.org/officeDocument/2006/relationships/hyperlink" Target="http://en.wikipedia.org/wiki/Norepinephrine" TargetMode="External"/><Relationship Id="rId4" Type="http://schemas.openxmlformats.org/officeDocument/2006/relationships/image" Target="../media/image2.jpeg"/><Relationship Id="rId9" Type="http://schemas.openxmlformats.org/officeDocument/2006/relationships/hyperlink" Target="http://www.chantixmd.com/content/index.jsp" TargetMode="Externa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4.xml"/><Relationship Id="rId1" Type="http://schemas.openxmlformats.org/officeDocument/2006/relationships/slideLayout" Target="../slideLayouts/slideLayout7.xml"/><Relationship Id="rId6" Type="http://schemas.openxmlformats.org/officeDocument/2006/relationships/image" Target="../media/image16.jpeg"/><Relationship Id="rId5" Type="http://schemas.openxmlformats.org/officeDocument/2006/relationships/image" Target="../media/image15.png"/><Relationship Id="rId4" Type="http://schemas.openxmlformats.org/officeDocument/2006/relationships/image" Target="../media/image14.jpeg"/></Relationships>
</file>

<file path=ppt/slides/_rels/slide15.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5.xml"/><Relationship Id="rId1" Type="http://schemas.openxmlformats.org/officeDocument/2006/relationships/slideLayout" Target="../slideLayouts/slideLayout7.xml"/><Relationship Id="rId5" Type="http://schemas.openxmlformats.org/officeDocument/2006/relationships/image" Target="../media/image19.jpeg"/><Relationship Id="rId4" Type="http://schemas.openxmlformats.org/officeDocument/2006/relationships/image" Target="../media/image18.jpe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19.xml"/><Relationship Id="rId1" Type="http://schemas.openxmlformats.org/officeDocument/2006/relationships/slideLayout" Target="../slideLayouts/slideLayout7.xml"/><Relationship Id="rId5" Type="http://schemas.openxmlformats.org/officeDocument/2006/relationships/image" Target="../media/image23.jpeg"/><Relationship Id="rId4" Type="http://schemas.openxmlformats.org/officeDocument/2006/relationships/image" Target="../media/image22.jpe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notesSlide" Target="../notesSlides/notesSlide27.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notesSlide" Target="../notesSlides/notesSlide29.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notesSlide" Target="../notesSlides/notesSlide30.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notesSlide" Target="../notesSlides/notesSlide32.xml"/><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34.xml"/><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notesSlide" Target="../notesSlides/notesSlide35.xml"/><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notesSlide" Target="../notesSlides/notesSlide36.xml"/><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3" Type="http://schemas.openxmlformats.org/officeDocument/2006/relationships/notesSlide" Target="../notesSlides/notesSlide37.xml"/><Relationship Id="rId2" Type="http://schemas.openxmlformats.org/officeDocument/2006/relationships/slideLayout" Target="../slideLayouts/slideLayout7.xml"/><Relationship Id="rId1" Type="http://schemas.openxmlformats.org/officeDocument/2006/relationships/vmlDrawing" Target="../drawings/vmlDrawing2.vml"/><Relationship Id="rId4" Type="http://schemas.openxmlformats.org/officeDocument/2006/relationships/oleObject" Target="../embeddings/oleObject2.bin"/></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notesSlide" Target="../notesSlides/notesSlide40.xml"/><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3" Type="http://schemas.openxmlformats.org/officeDocument/2006/relationships/image" Target="../media/image35.wmf"/><Relationship Id="rId2" Type="http://schemas.openxmlformats.org/officeDocument/2006/relationships/notesSlide" Target="../notesSlides/notesSlide41.xml"/><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notesSlide" Target="../notesSlides/notesSlide46.xml"/><Relationship Id="rId1" Type="http://schemas.openxmlformats.org/officeDocument/2006/relationships/slideLayout" Target="../slideLayouts/slideLayout7.xml"/><Relationship Id="rId6" Type="http://schemas.openxmlformats.org/officeDocument/2006/relationships/image" Target="../media/image39.jpeg"/><Relationship Id="rId5" Type="http://schemas.openxmlformats.org/officeDocument/2006/relationships/image" Target="../media/image38.jpeg"/><Relationship Id="rId4" Type="http://schemas.openxmlformats.org/officeDocument/2006/relationships/image" Target="../media/image37.jpeg"/></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3" Type="http://schemas.openxmlformats.org/officeDocument/2006/relationships/image" Target="../media/image40.jpeg"/><Relationship Id="rId2" Type="http://schemas.openxmlformats.org/officeDocument/2006/relationships/notesSlide" Target="../notesSlides/notesSlide49.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3" Type="http://schemas.openxmlformats.org/officeDocument/2006/relationships/image" Target="../media/image41.jpeg"/><Relationship Id="rId2" Type="http://schemas.openxmlformats.org/officeDocument/2006/relationships/notesSlide" Target="../notesSlides/notesSlide50.xml"/><Relationship Id="rId1" Type="http://schemas.openxmlformats.org/officeDocument/2006/relationships/slideLayout" Target="../slideLayouts/slideLayout7.xml"/><Relationship Id="rId4" Type="http://schemas.openxmlformats.org/officeDocument/2006/relationships/image" Target="../media/image42.jpeg"/></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3" Type="http://schemas.openxmlformats.org/officeDocument/2006/relationships/notesSlide" Target="../notesSlides/notesSlide52.xml"/><Relationship Id="rId2" Type="http://schemas.openxmlformats.org/officeDocument/2006/relationships/slideLayout" Target="../slideLayouts/slideLayout7.xml"/><Relationship Id="rId1" Type="http://schemas.openxmlformats.org/officeDocument/2006/relationships/vmlDrawing" Target="../drawings/vmlDrawing3.vml"/><Relationship Id="rId4" Type="http://schemas.openxmlformats.org/officeDocument/2006/relationships/oleObject" Target="../embeddings/oleObject3.bin"/></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7.xml"/><Relationship Id="rId1" Type="http://schemas.openxmlformats.org/officeDocument/2006/relationships/vmlDrawing" Target="../drawings/vmlDrawing1.vml"/><Relationship Id="rId4" Type="http://schemas.openxmlformats.org/officeDocument/2006/relationships/oleObject" Target="../embeddings/oleObject1.bin"/></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8.xml"/><Relationship Id="rId1" Type="http://schemas.openxmlformats.org/officeDocument/2006/relationships/slideLayout" Target="../slideLayouts/slideLayout7.xml"/><Relationship Id="rId4" Type="http://schemas.openxmlformats.org/officeDocument/2006/relationships/image" Target="../media/image11.pn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Rectangle 2"/>
          <p:cNvSpPr>
            <a:spLocks noGrp="1" noChangeArrowheads="1"/>
          </p:cNvSpPr>
          <p:nvPr>
            <p:ph type="title"/>
          </p:nvPr>
        </p:nvSpPr>
        <p:spPr/>
        <p:txBody>
          <a:bodyPr/>
          <a:lstStyle/>
          <a:p>
            <a:pPr eaLnBrk="1" hangingPunct="1"/>
            <a:r>
              <a:rPr lang="en-US" sz="5700" dirty="0" smtClean="0"/>
              <a:t>Cessations Medications</a:t>
            </a:r>
          </a:p>
        </p:txBody>
      </p:sp>
      <p:pic>
        <p:nvPicPr>
          <p:cNvPr id="217091" name="Picture 3" descr="86_nicogum4mg"/>
          <p:cNvPicPr>
            <a:picLocks noChangeAspect="1" noChangeArrowheads="1"/>
          </p:cNvPicPr>
          <p:nvPr/>
        </p:nvPicPr>
        <p:blipFill>
          <a:blip r:embed="rId3" cstate="print"/>
          <a:srcRect/>
          <a:stretch>
            <a:fillRect/>
          </a:stretch>
        </p:blipFill>
        <p:spPr bwMode="auto">
          <a:xfrm>
            <a:off x="4038600" y="3429000"/>
            <a:ext cx="982663" cy="1325563"/>
          </a:xfrm>
          <a:prstGeom prst="rect">
            <a:avLst/>
          </a:prstGeom>
          <a:noFill/>
          <a:ln w="9525">
            <a:noFill/>
            <a:miter lim="800000"/>
            <a:headEnd/>
            <a:tailEnd/>
          </a:ln>
        </p:spPr>
      </p:pic>
      <p:grpSp>
        <p:nvGrpSpPr>
          <p:cNvPr id="2" name="Group 4"/>
          <p:cNvGrpSpPr>
            <a:grpSpLocks/>
          </p:cNvGrpSpPr>
          <p:nvPr/>
        </p:nvGrpSpPr>
        <p:grpSpPr bwMode="auto">
          <a:xfrm>
            <a:off x="1868488" y="2868613"/>
            <a:ext cx="5407025" cy="1112837"/>
            <a:chOff x="0" y="0"/>
            <a:chExt cx="3406" cy="701"/>
          </a:xfrm>
        </p:grpSpPr>
        <p:sp>
          <p:nvSpPr>
            <p:cNvPr id="97303" name="Rectangle 5"/>
            <p:cNvSpPr>
              <a:spLocks noChangeArrowheads="1"/>
            </p:cNvSpPr>
            <p:nvPr/>
          </p:nvSpPr>
          <p:spPr bwMode="auto">
            <a:xfrm>
              <a:off x="0" y="0"/>
              <a:ext cx="3406" cy="0"/>
            </a:xfrm>
            <a:prstGeom prst="rect">
              <a:avLst/>
            </a:prstGeom>
            <a:noFill/>
            <a:ln w="9525">
              <a:noFill/>
              <a:miter lim="800000"/>
              <a:headEnd/>
              <a:tailEnd/>
            </a:ln>
          </p:spPr>
          <p:txBody>
            <a:bodyPr>
              <a:spAutoFit/>
            </a:bodyPr>
            <a:lstStyle/>
            <a:p>
              <a:endParaRPr lang="en-US"/>
            </a:p>
          </p:txBody>
        </p:sp>
        <p:sp>
          <p:nvSpPr>
            <p:cNvPr id="97304" name="Rectangle 6"/>
            <p:cNvSpPr>
              <a:spLocks noChangeArrowheads="1"/>
            </p:cNvSpPr>
            <p:nvPr/>
          </p:nvSpPr>
          <p:spPr bwMode="auto">
            <a:xfrm>
              <a:off x="0" y="0"/>
              <a:ext cx="3406" cy="701"/>
            </a:xfrm>
            <a:prstGeom prst="rect">
              <a:avLst/>
            </a:prstGeom>
            <a:noFill/>
            <a:ln w="9525">
              <a:noFill/>
              <a:miter lim="800000"/>
              <a:headEnd/>
              <a:tailEnd/>
            </a:ln>
          </p:spPr>
          <p:txBody>
            <a:bodyPr/>
            <a:lstStyle/>
            <a:p>
              <a:pPr eaLnBrk="1" hangingPunct="1"/>
              <a:r>
                <a:rPr lang="en-US" sz="1000">
                  <a:solidFill>
                    <a:srgbClr val="000000"/>
                  </a:solidFill>
                  <a:cs typeface="Arial" charset="0"/>
                </a:rPr>
                <a:t>  </a:t>
              </a:r>
              <a:r>
                <a:rPr lang="en-US" sz="6700">
                  <a:solidFill>
                    <a:srgbClr val="000000"/>
                  </a:solidFill>
                  <a:cs typeface="Arial" charset="0"/>
                </a:rPr>
                <a:t> </a:t>
              </a:r>
              <a:r>
                <a:rPr lang="en-US" sz="1000">
                  <a:solidFill>
                    <a:srgbClr val="000000"/>
                  </a:solidFill>
                  <a:cs typeface="Arial" charset="0"/>
                </a:rPr>
                <a:t>                           </a:t>
              </a:r>
            </a:p>
          </p:txBody>
        </p:sp>
      </p:grpSp>
      <p:pic>
        <p:nvPicPr>
          <p:cNvPr id="217095" name="Picture 7" descr="86_nicopatch15"/>
          <p:cNvPicPr>
            <a:picLocks noChangeAspect="1" noChangeArrowheads="1"/>
          </p:cNvPicPr>
          <p:nvPr/>
        </p:nvPicPr>
        <p:blipFill>
          <a:blip r:embed="rId4" cstate="print"/>
          <a:srcRect/>
          <a:stretch>
            <a:fillRect/>
          </a:stretch>
        </p:blipFill>
        <p:spPr bwMode="auto">
          <a:xfrm>
            <a:off x="1828800" y="4724400"/>
            <a:ext cx="1114425" cy="1219200"/>
          </a:xfrm>
          <a:prstGeom prst="rect">
            <a:avLst/>
          </a:prstGeom>
          <a:noFill/>
          <a:ln w="9525">
            <a:noFill/>
            <a:miter lim="800000"/>
            <a:headEnd/>
            <a:tailEnd/>
          </a:ln>
        </p:spPr>
      </p:pic>
      <p:sp>
        <p:nvSpPr>
          <p:cNvPr id="97286" name="Rectangle 8"/>
          <p:cNvSpPr>
            <a:spLocks noChangeArrowheads="1"/>
          </p:cNvSpPr>
          <p:nvPr/>
        </p:nvSpPr>
        <p:spPr bwMode="auto">
          <a:xfrm>
            <a:off x="0" y="3140075"/>
            <a:ext cx="9144000" cy="0"/>
          </a:xfrm>
          <a:prstGeom prst="rect">
            <a:avLst/>
          </a:prstGeom>
          <a:noFill/>
          <a:ln w="9525">
            <a:noFill/>
            <a:miter lim="800000"/>
            <a:headEnd/>
            <a:tailEnd/>
          </a:ln>
        </p:spPr>
        <p:txBody>
          <a:bodyPr>
            <a:spAutoFit/>
          </a:bodyPr>
          <a:lstStyle/>
          <a:p>
            <a:endParaRPr lang="en-US"/>
          </a:p>
        </p:txBody>
      </p:sp>
      <p:grpSp>
        <p:nvGrpSpPr>
          <p:cNvPr id="3" name="Group 9"/>
          <p:cNvGrpSpPr>
            <a:grpSpLocks/>
          </p:cNvGrpSpPr>
          <p:nvPr/>
        </p:nvGrpSpPr>
        <p:grpSpPr bwMode="auto">
          <a:xfrm>
            <a:off x="3351213" y="3140075"/>
            <a:ext cx="2441575" cy="579438"/>
            <a:chOff x="0" y="0"/>
            <a:chExt cx="1538" cy="365"/>
          </a:xfrm>
        </p:grpSpPr>
        <p:sp>
          <p:nvSpPr>
            <p:cNvPr id="97301" name="Rectangle 10"/>
            <p:cNvSpPr>
              <a:spLocks noChangeArrowheads="1"/>
            </p:cNvSpPr>
            <p:nvPr/>
          </p:nvSpPr>
          <p:spPr bwMode="auto">
            <a:xfrm>
              <a:off x="0" y="0"/>
              <a:ext cx="0" cy="0"/>
            </a:xfrm>
            <a:prstGeom prst="rect">
              <a:avLst/>
            </a:prstGeom>
            <a:noFill/>
            <a:ln w="9525">
              <a:noFill/>
              <a:miter lim="800000"/>
              <a:headEnd/>
              <a:tailEnd/>
            </a:ln>
          </p:spPr>
          <p:txBody>
            <a:bodyPr>
              <a:spAutoFit/>
            </a:bodyPr>
            <a:lstStyle/>
            <a:p>
              <a:endParaRPr lang="en-US"/>
            </a:p>
          </p:txBody>
        </p:sp>
        <p:sp>
          <p:nvSpPr>
            <p:cNvPr id="97302" name="Rectangle 11"/>
            <p:cNvSpPr>
              <a:spLocks noChangeArrowheads="1"/>
            </p:cNvSpPr>
            <p:nvPr/>
          </p:nvSpPr>
          <p:spPr bwMode="auto">
            <a:xfrm>
              <a:off x="0" y="0"/>
              <a:ext cx="1538" cy="365"/>
            </a:xfrm>
            <a:prstGeom prst="rect">
              <a:avLst/>
            </a:prstGeom>
            <a:noFill/>
            <a:ln w="9525">
              <a:noFill/>
              <a:miter lim="800000"/>
              <a:headEnd/>
              <a:tailEnd/>
            </a:ln>
          </p:spPr>
          <p:txBody>
            <a:bodyPr anchor="ctr"/>
            <a:lstStyle/>
            <a:p>
              <a:pPr eaLnBrk="1" hangingPunct="1"/>
              <a:r>
                <a:rPr lang="en-US" sz="600">
                  <a:solidFill>
                    <a:srgbClr val="009933"/>
                  </a:solidFill>
                </a:rPr>
                <a:t>  </a:t>
              </a:r>
              <a:r>
                <a:rPr lang="en-US" sz="3200">
                  <a:solidFill>
                    <a:srgbClr val="009933"/>
                  </a:solidFill>
                </a:rPr>
                <a:t> </a:t>
              </a:r>
              <a:r>
                <a:rPr lang="en-US" sz="600">
                  <a:solidFill>
                    <a:srgbClr val="009933"/>
                  </a:solidFill>
                </a:rPr>
                <a:t>                                                                                                      </a:t>
              </a:r>
            </a:p>
          </p:txBody>
        </p:sp>
      </p:grpSp>
      <p:sp>
        <p:nvSpPr>
          <p:cNvPr id="97288" name="Rectangle 12"/>
          <p:cNvSpPr>
            <a:spLocks noChangeArrowheads="1"/>
          </p:cNvSpPr>
          <p:nvPr/>
        </p:nvSpPr>
        <p:spPr bwMode="auto">
          <a:xfrm>
            <a:off x="130175" y="2536825"/>
            <a:ext cx="9144000" cy="0"/>
          </a:xfrm>
          <a:prstGeom prst="rect">
            <a:avLst/>
          </a:prstGeom>
          <a:noFill/>
          <a:ln w="9525">
            <a:noFill/>
            <a:miter lim="800000"/>
            <a:headEnd/>
            <a:tailEnd/>
          </a:ln>
        </p:spPr>
        <p:txBody>
          <a:bodyPr>
            <a:spAutoFit/>
          </a:bodyPr>
          <a:lstStyle/>
          <a:p>
            <a:endParaRPr lang="en-US"/>
          </a:p>
        </p:txBody>
      </p:sp>
      <p:sp>
        <p:nvSpPr>
          <p:cNvPr id="97289" name="Rectangle 13"/>
          <p:cNvSpPr>
            <a:spLocks noChangeArrowheads="1"/>
          </p:cNvSpPr>
          <p:nvPr/>
        </p:nvSpPr>
        <p:spPr bwMode="auto">
          <a:xfrm>
            <a:off x="1262063" y="2536825"/>
            <a:ext cx="6880225" cy="0"/>
          </a:xfrm>
          <a:prstGeom prst="rect">
            <a:avLst/>
          </a:prstGeom>
          <a:noFill/>
          <a:ln w="9525">
            <a:noFill/>
            <a:miter lim="800000"/>
            <a:headEnd/>
            <a:tailEnd/>
          </a:ln>
        </p:spPr>
        <p:txBody>
          <a:bodyPr>
            <a:spAutoFit/>
          </a:bodyPr>
          <a:lstStyle/>
          <a:p>
            <a:endParaRPr lang="en-US"/>
          </a:p>
        </p:txBody>
      </p:sp>
      <p:grpSp>
        <p:nvGrpSpPr>
          <p:cNvPr id="4" name="Group 14"/>
          <p:cNvGrpSpPr>
            <a:grpSpLocks/>
          </p:cNvGrpSpPr>
          <p:nvPr/>
        </p:nvGrpSpPr>
        <p:grpSpPr bwMode="auto">
          <a:xfrm>
            <a:off x="2381250" y="2536825"/>
            <a:ext cx="4640263" cy="0"/>
            <a:chOff x="0" y="0"/>
            <a:chExt cx="2923" cy="0"/>
          </a:xfrm>
        </p:grpSpPr>
        <p:sp>
          <p:nvSpPr>
            <p:cNvPr id="97299" name="Rectangle 15"/>
            <p:cNvSpPr>
              <a:spLocks noChangeArrowheads="1"/>
            </p:cNvSpPr>
            <p:nvPr/>
          </p:nvSpPr>
          <p:spPr bwMode="auto">
            <a:xfrm>
              <a:off x="0" y="0"/>
              <a:ext cx="2923" cy="0"/>
            </a:xfrm>
            <a:prstGeom prst="rect">
              <a:avLst/>
            </a:prstGeom>
            <a:noFill/>
            <a:ln w="9525">
              <a:noFill/>
              <a:miter lim="800000"/>
              <a:headEnd/>
              <a:tailEnd/>
            </a:ln>
          </p:spPr>
          <p:txBody>
            <a:bodyPr>
              <a:spAutoFit/>
            </a:bodyPr>
            <a:lstStyle/>
            <a:p>
              <a:endParaRPr lang="en-US"/>
            </a:p>
          </p:txBody>
        </p:sp>
        <p:sp>
          <p:nvSpPr>
            <p:cNvPr id="97300" name="Rectangle 16"/>
            <p:cNvSpPr>
              <a:spLocks noChangeArrowheads="1"/>
            </p:cNvSpPr>
            <p:nvPr/>
          </p:nvSpPr>
          <p:spPr bwMode="auto">
            <a:xfrm>
              <a:off x="0" y="0"/>
              <a:ext cx="2923" cy="0"/>
            </a:xfrm>
            <a:prstGeom prst="rect">
              <a:avLst/>
            </a:prstGeom>
            <a:noFill/>
            <a:ln w="9525">
              <a:noFill/>
              <a:miter lim="800000"/>
              <a:headEnd/>
              <a:tailEnd/>
            </a:ln>
          </p:spPr>
          <p:txBody>
            <a:bodyPr>
              <a:spAutoFit/>
            </a:bodyPr>
            <a:lstStyle/>
            <a:p>
              <a:endParaRPr lang="en-US"/>
            </a:p>
          </p:txBody>
        </p:sp>
      </p:grpSp>
      <p:pic>
        <p:nvPicPr>
          <p:cNvPr id="217105" name="Picture 17" descr="187-1"/>
          <p:cNvPicPr>
            <a:picLocks noChangeAspect="1" noChangeArrowheads="1"/>
          </p:cNvPicPr>
          <p:nvPr/>
        </p:nvPicPr>
        <p:blipFill>
          <a:blip r:embed="rId5" cstate="print"/>
          <a:srcRect/>
          <a:stretch>
            <a:fillRect/>
          </a:stretch>
        </p:blipFill>
        <p:spPr bwMode="auto">
          <a:xfrm>
            <a:off x="706438" y="2381250"/>
            <a:ext cx="2057400" cy="1692275"/>
          </a:xfrm>
          <a:prstGeom prst="rect">
            <a:avLst/>
          </a:prstGeom>
          <a:noFill/>
          <a:ln w="9525">
            <a:noFill/>
            <a:miter lim="800000"/>
            <a:headEnd/>
            <a:tailEnd/>
          </a:ln>
        </p:spPr>
      </p:pic>
      <p:pic>
        <p:nvPicPr>
          <p:cNvPr id="217106" name="Picture 18" descr="zp_mm_logo_02"/>
          <p:cNvPicPr>
            <a:picLocks noChangeAspect="1" noChangeArrowheads="1"/>
          </p:cNvPicPr>
          <p:nvPr/>
        </p:nvPicPr>
        <p:blipFill>
          <a:blip r:embed="rId6" cstate="print"/>
          <a:srcRect/>
          <a:stretch>
            <a:fillRect/>
          </a:stretch>
        </p:blipFill>
        <p:spPr bwMode="auto">
          <a:xfrm>
            <a:off x="6705600" y="2057400"/>
            <a:ext cx="1897063" cy="1096963"/>
          </a:xfrm>
          <a:prstGeom prst="rect">
            <a:avLst/>
          </a:prstGeom>
          <a:noFill/>
          <a:ln w="9525">
            <a:noFill/>
            <a:miter lim="800000"/>
            <a:headEnd/>
            <a:tailEnd/>
          </a:ln>
        </p:spPr>
      </p:pic>
      <p:pic>
        <p:nvPicPr>
          <p:cNvPr id="217107" name="Picture 19" descr="Buy Commit online and in stores to quit smoking today">
            <a:hlinkClick r:id="rId7"/>
          </p:cNvPr>
          <p:cNvPicPr>
            <a:picLocks noChangeAspect="1" noChangeArrowheads="1"/>
          </p:cNvPicPr>
          <p:nvPr/>
        </p:nvPicPr>
        <p:blipFill>
          <a:blip r:embed="rId8" cstate="print"/>
          <a:srcRect t="15509" r="32076" b="6136"/>
          <a:stretch>
            <a:fillRect/>
          </a:stretch>
        </p:blipFill>
        <p:spPr bwMode="auto">
          <a:xfrm>
            <a:off x="6400800" y="4038600"/>
            <a:ext cx="2057400" cy="1844675"/>
          </a:xfrm>
          <a:prstGeom prst="rect">
            <a:avLst/>
          </a:prstGeom>
          <a:noFill/>
          <a:ln w="9525">
            <a:noFill/>
            <a:miter lim="800000"/>
            <a:headEnd/>
            <a:tailEnd/>
          </a:ln>
        </p:spPr>
      </p:pic>
      <p:sp>
        <p:nvSpPr>
          <p:cNvPr id="97294" name="AutoShape 21" descr="Chantix logo">
            <a:hlinkClick r:id="rId9" tooltip="Chantix (varenicline) TABLETS"/>
          </p:cNvPr>
          <p:cNvSpPr>
            <a:spLocks noChangeAspect="1" noChangeArrowheads="1"/>
          </p:cNvSpPr>
          <p:nvPr/>
        </p:nvSpPr>
        <p:spPr bwMode="auto">
          <a:xfrm>
            <a:off x="3571875" y="3160713"/>
            <a:ext cx="2000250" cy="536575"/>
          </a:xfrm>
          <a:prstGeom prst="rect">
            <a:avLst/>
          </a:prstGeom>
          <a:noFill/>
          <a:ln w="9525">
            <a:noFill/>
            <a:miter lim="800000"/>
            <a:headEnd/>
            <a:tailEnd/>
          </a:ln>
        </p:spPr>
        <p:txBody>
          <a:bodyPr/>
          <a:lstStyle/>
          <a:p>
            <a:endParaRPr lang="en-US"/>
          </a:p>
        </p:txBody>
      </p:sp>
      <p:sp>
        <p:nvSpPr>
          <p:cNvPr id="97295" name="AutoShape 23" descr="Chantix logo">
            <a:hlinkClick r:id="rId9" tooltip="Chantix (varenicline) TABLETS"/>
          </p:cNvPr>
          <p:cNvSpPr>
            <a:spLocks noChangeAspect="1" noChangeArrowheads="1"/>
          </p:cNvSpPr>
          <p:nvPr/>
        </p:nvSpPr>
        <p:spPr bwMode="auto">
          <a:xfrm>
            <a:off x="3571875" y="3160713"/>
            <a:ext cx="2000250" cy="536575"/>
          </a:xfrm>
          <a:prstGeom prst="rect">
            <a:avLst/>
          </a:prstGeom>
          <a:noFill/>
          <a:ln w="9525">
            <a:noFill/>
            <a:miter lim="800000"/>
            <a:headEnd/>
            <a:tailEnd/>
          </a:ln>
        </p:spPr>
        <p:txBody>
          <a:bodyPr/>
          <a:lstStyle/>
          <a:p>
            <a:endParaRPr lang="en-US"/>
          </a:p>
        </p:txBody>
      </p:sp>
      <p:sp>
        <p:nvSpPr>
          <p:cNvPr id="97296" name="AutoShape 25" descr="Chantix logo">
            <a:hlinkClick r:id="rId10" tooltip="Chantix (varenicline) TABLETS"/>
          </p:cNvPr>
          <p:cNvSpPr>
            <a:spLocks noChangeAspect="1" noChangeArrowheads="1"/>
          </p:cNvSpPr>
          <p:nvPr/>
        </p:nvSpPr>
        <p:spPr bwMode="auto">
          <a:xfrm>
            <a:off x="3571875" y="3160713"/>
            <a:ext cx="2000250" cy="536575"/>
          </a:xfrm>
          <a:prstGeom prst="rect">
            <a:avLst/>
          </a:prstGeom>
          <a:noFill/>
          <a:ln w="9525">
            <a:noFill/>
            <a:miter lim="800000"/>
            <a:headEnd/>
            <a:tailEnd/>
          </a:ln>
        </p:spPr>
        <p:txBody>
          <a:bodyPr/>
          <a:lstStyle/>
          <a:p>
            <a:endParaRPr lang="en-US"/>
          </a:p>
        </p:txBody>
      </p:sp>
      <p:pic>
        <p:nvPicPr>
          <p:cNvPr id="97297" name="Picture 27" descr="CHANTIX (varenicline tartrate)">
            <a:hlinkClick r:id="rId9"/>
          </p:cNvPr>
          <p:cNvPicPr>
            <a:picLocks noChangeAspect="1" noChangeArrowheads="1"/>
          </p:cNvPicPr>
          <p:nvPr/>
        </p:nvPicPr>
        <p:blipFill>
          <a:blip r:embed="rId11" cstate="print"/>
          <a:srcRect/>
          <a:stretch>
            <a:fillRect/>
          </a:stretch>
        </p:blipFill>
        <p:spPr bwMode="auto">
          <a:xfrm>
            <a:off x="3505200" y="2362200"/>
            <a:ext cx="2114550" cy="525463"/>
          </a:xfrm>
          <a:prstGeom prst="rect">
            <a:avLst/>
          </a:prstGeom>
          <a:noFill/>
          <a:ln w="9525">
            <a:noFill/>
            <a:miter lim="800000"/>
            <a:headEnd/>
            <a:tailEnd/>
          </a:ln>
        </p:spPr>
      </p:pic>
      <p:pic>
        <p:nvPicPr>
          <p:cNvPr id="97298" name="Picture 31" descr="http://tbn0.google.com/images?q=tbn:sddUBgUUGN_5GM:http://www.nysmokefree.com/newweb/CME2Images/Nicotine_Nasal_Spray.jpg">
            <a:hlinkClick r:id="rId12"/>
          </p:cNvPr>
          <p:cNvPicPr>
            <a:picLocks noChangeAspect="1" noChangeArrowheads="1"/>
          </p:cNvPicPr>
          <p:nvPr/>
        </p:nvPicPr>
        <p:blipFill>
          <a:blip r:embed="rId13" cstate="print"/>
          <a:srcRect/>
          <a:stretch>
            <a:fillRect/>
          </a:stretch>
        </p:blipFill>
        <p:spPr bwMode="auto">
          <a:xfrm>
            <a:off x="4343400" y="5257800"/>
            <a:ext cx="1352550" cy="1352550"/>
          </a:xfrm>
          <a:prstGeom prst="rect">
            <a:avLst/>
          </a:prstGeom>
          <a:noFill/>
          <a:ln w="9525">
            <a:noFill/>
            <a:miter lim="800000"/>
            <a:headEnd/>
            <a:tailEnd/>
          </a:ln>
        </p:spPr>
      </p:pic>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217091"/>
                                        </p:tgtEl>
                                        <p:attrNameLst>
                                          <p:attrName>style.visibility</p:attrName>
                                        </p:attrNameLst>
                                      </p:cBhvr>
                                      <p:to>
                                        <p:strVal val="visible"/>
                                      </p:to>
                                    </p:set>
                                    <p:anim calcmode="lin" valueType="num">
                                      <p:cBhvr additive="base">
                                        <p:cTn id="7" dur="500" fill="hold"/>
                                        <p:tgtEl>
                                          <p:spTgt spid="217091"/>
                                        </p:tgtEl>
                                        <p:attrNameLst>
                                          <p:attrName>ppt_x</p:attrName>
                                        </p:attrNameLst>
                                      </p:cBhvr>
                                      <p:tavLst>
                                        <p:tav tm="0">
                                          <p:val>
                                            <p:strVal val="0-#ppt_w/2"/>
                                          </p:val>
                                        </p:tav>
                                        <p:tav tm="100000">
                                          <p:val>
                                            <p:strVal val="#ppt_x"/>
                                          </p:val>
                                        </p:tav>
                                      </p:tavLst>
                                    </p:anim>
                                    <p:anim calcmode="lin" valueType="num">
                                      <p:cBhvr additive="base">
                                        <p:cTn id="8" dur="500" fill="hold"/>
                                        <p:tgtEl>
                                          <p:spTgt spid="217091"/>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nodeType="clickEffect">
                                  <p:stCondLst>
                                    <p:cond delay="0"/>
                                  </p:stCondLst>
                                  <p:childTnLst>
                                    <p:set>
                                      <p:cBhvr>
                                        <p:cTn id="12" dur="1" fill="hold">
                                          <p:stCondLst>
                                            <p:cond delay="0"/>
                                          </p:stCondLst>
                                        </p:cTn>
                                        <p:tgtEl>
                                          <p:spTgt spid="217095"/>
                                        </p:tgtEl>
                                        <p:attrNameLst>
                                          <p:attrName>style.visibility</p:attrName>
                                        </p:attrNameLst>
                                      </p:cBhvr>
                                      <p:to>
                                        <p:strVal val="visible"/>
                                      </p:to>
                                    </p:set>
                                    <p:anim calcmode="lin" valueType="num">
                                      <p:cBhvr additive="base">
                                        <p:cTn id="13" dur="500" fill="hold"/>
                                        <p:tgtEl>
                                          <p:spTgt spid="217095"/>
                                        </p:tgtEl>
                                        <p:attrNameLst>
                                          <p:attrName>ppt_x</p:attrName>
                                        </p:attrNameLst>
                                      </p:cBhvr>
                                      <p:tavLst>
                                        <p:tav tm="0">
                                          <p:val>
                                            <p:strVal val="0-#ppt_w/2"/>
                                          </p:val>
                                        </p:tav>
                                        <p:tav tm="100000">
                                          <p:val>
                                            <p:strVal val="#ppt_x"/>
                                          </p:val>
                                        </p:tav>
                                      </p:tavLst>
                                    </p:anim>
                                    <p:anim calcmode="lin" valueType="num">
                                      <p:cBhvr additive="base">
                                        <p:cTn id="14" dur="500" fill="hold"/>
                                        <p:tgtEl>
                                          <p:spTgt spid="217095"/>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nodeType="clickEffect">
                                  <p:stCondLst>
                                    <p:cond delay="0"/>
                                  </p:stCondLst>
                                  <p:childTnLst>
                                    <p:set>
                                      <p:cBhvr>
                                        <p:cTn id="18" dur="1" fill="hold">
                                          <p:stCondLst>
                                            <p:cond delay="0"/>
                                          </p:stCondLst>
                                        </p:cTn>
                                        <p:tgtEl>
                                          <p:spTgt spid="217105"/>
                                        </p:tgtEl>
                                        <p:attrNameLst>
                                          <p:attrName>style.visibility</p:attrName>
                                        </p:attrNameLst>
                                      </p:cBhvr>
                                      <p:to>
                                        <p:strVal val="visible"/>
                                      </p:to>
                                    </p:set>
                                    <p:anim calcmode="lin" valueType="num">
                                      <p:cBhvr additive="base">
                                        <p:cTn id="19" dur="500" fill="hold"/>
                                        <p:tgtEl>
                                          <p:spTgt spid="217105"/>
                                        </p:tgtEl>
                                        <p:attrNameLst>
                                          <p:attrName>ppt_x</p:attrName>
                                        </p:attrNameLst>
                                      </p:cBhvr>
                                      <p:tavLst>
                                        <p:tav tm="0">
                                          <p:val>
                                            <p:strVal val="0-#ppt_w/2"/>
                                          </p:val>
                                        </p:tav>
                                        <p:tav tm="100000">
                                          <p:val>
                                            <p:strVal val="#ppt_x"/>
                                          </p:val>
                                        </p:tav>
                                      </p:tavLst>
                                    </p:anim>
                                    <p:anim calcmode="lin" valueType="num">
                                      <p:cBhvr additive="base">
                                        <p:cTn id="20" dur="500" fill="hold"/>
                                        <p:tgtEl>
                                          <p:spTgt spid="217105"/>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nodeType="clickEffect">
                                  <p:stCondLst>
                                    <p:cond delay="0"/>
                                  </p:stCondLst>
                                  <p:childTnLst>
                                    <p:set>
                                      <p:cBhvr>
                                        <p:cTn id="24" dur="1" fill="hold">
                                          <p:stCondLst>
                                            <p:cond delay="0"/>
                                          </p:stCondLst>
                                        </p:cTn>
                                        <p:tgtEl>
                                          <p:spTgt spid="217106"/>
                                        </p:tgtEl>
                                        <p:attrNameLst>
                                          <p:attrName>style.visibility</p:attrName>
                                        </p:attrNameLst>
                                      </p:cBhvr>
                                      <p:to>
                                        <p:strVal val="visible"/>
                                      </p:to>
                                    </p:set>
                                    <p:anim calcmode="lin" valueType="num">
                                      <p:cBhvr additive="base">
                                        <p:cTn id="25" dur="500" fill="hold"/>
                                        <p:tgtEl>
                                          <p:spTgt spid="217106"/>
                                        </p:tgtEl>
                                        <p:attrNameLst>
                                          <p:attrName>ppt_x</p:attrName>
                                        </p:attrNameLst>
                                      </p:cBhvr>
                                      <p:tavLst>
                                        <p:tav tm="0">
                                          <p:val>
                                            <p:strVal val="0-#ppt_w/2"/>
                                          </p:val>
                                        </p:tav>
                                        <p:tav tm="100000">
                                          <p:val>
                                            <p:strVal val="#ppt_x"/>
                                          </p:val>
                                        </p:tav>
                                      </p:tavLst>
                                    </p:anim>
                                    <p:anim calcmode="lin" valueType="num">
                                      <p:cBhvr additive="base">
                                        <p:cTn id="26" dur="500" fill="hold"/>
                                        <p:tgtEl>
                                          <p:spTgt spid="217106"/>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nodeType="clickEffect">
                                  <p:stCondLst>
                                    <p:cond delay="0"/>
                                  </p:stCondLst>
                                  <p:childTnLst>
                                    <p:set>
                                      <p:cBhvr>
                                        <p:cTn id="30" dur="1" fill="hold">
                                          <p:stCondLst>
                                            <p:cond delay="0"/>
                                          </p:stCondLst>
                                        </p:cTn>
                                        <p:tgtEl>
                                          <p:spTgt spid="217107"/>
                                        </p:tgtEl>
                                        <p:attrNameLst>
                                          <p:attrName>style.visibility</p:attrName>
                                        </p:attrNameLst>
                                      </p:cBhvr>
                                      <p:to>
                                        <p:strVal val="visible"/>
                                      </p:to>
                                    </p:set>
                                    <p:anim calcmode="lin" valueType="num">
                                      <p:cBhvr additive="base">
                                        <p:cTn id="31" dur="500" fill="hold"/>
                                        <p:tgtEl>
                                          <p:spTgt spid="217107"/>
                                        </p:tgtEl>
                                        <p:attrNameLst>
                                          <p:attrName>ppt_x</p:attrName>
                                        </p:attrNameLst>
                                      </p:cBhvr>
                                      <p:tavLst>
                                        <p:tav tm="0">
                                          <p:val>
                                            <p:strVal val="0-#ppt_w/2"/>
                                          </p:val>
                                        </p:tav>
                                        <p:tav tm="100000">
                                          <p:val>
                                            <p:strVal val="#ppt_x"/>
                                          </p:val>
                                        </p:tav>
                                      </p:tavLst>
                                    </p:anim>
                                    <p:anim calcmode="lin" valueType="num">
                                      <p:cBhvr additive="base">
                                        <p:cTn id="32" dur="500" fill="hold"/>
                                        <p:tgtEl>
                                          <p:spTgt spid="21710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4" name="Rectangle 2"/>
          <p:cNvSpPr>
            <a:spLocks noGrp="1" noChangeArrowheads="1"/>
          </p:cNvSpPr>
          <p:nvPr>
            <p:ph type="title" idx="4294967295"/>
          </p:nvPr>
        </p:nvSpPr>
        <p:spPr>
          <a:xfrm>
            <a:off x="1079500" y="636588"/>
            <a:ext cx="7402513" cy="1143000"/>
          </a:xfrm>
        </p:spPr>
        <p:txBody>
          <a:bodyPr/>
          <a:lstStyle/>
          <a:p>
            <a:pPr eaLnBrk="1" hangingPunct="1"/>
            <a:r>
              <a:rPr lang="en-US" smtClean="0"/>
              <a:t>NICOTINE GUM: DOSING </a:t>
            </a:r>
            <a:r>
              <a:rPr lang="en-US" sz="2200" smtClean="0"/>
              <a:t>(cont’d)</a:t>
            </a:r>
            <a:endParaRPr lang="en-US" sz="2000" smtClean="0"/>
          </a:p>
        </p:txBody>
      </p:sp>
      <p:graphicFrame>
        <p:nvGraphicFramePr>
          <p:cNvPr id="2357251" name="Group 3"/>
          <p:cNvGraphicFramePr>
            <a:graphicFrameLocks noGrp="1"/>
          </p:cNvGraphicFramePr>
          <p:nvPr/>
        </p:nvGraphicFramePr>
        <p:xfrm>
          <a:off x="781050" y="2419350"/>
          <a:ext cx="7848600" cy="2291334"/>
        </p:xfrm>
        <a:graphic>
          <a:graphicData uri="http://schemas.openxmlformats.org/drawingml/2006/table">
            <a:tbl>
              <a:tblPr/>
              <a:tblGrid>
                <a:gridCol w="2565400"/>
                <a:gridCol w="2641600"/>
                <a:gridCol w="2641600"/>
              </a:tblGrid>
              <a:tr h="495300">
                <a:tc gridSpan="3">
                  <a:txBody>
                    <a:bodyPr/>
                    <a:lstStyle/>
                    <a:p>
                      <a:pPr marL="0" marR="0" lvl="0" indent="0" algn="ctr" defTabSz="914400" rtl="0" eaLnBrk="1" fontAlgn="base" latinLnBrk="0" hangingPunct="1">
                        <a:lnSpc>
                          <a:spcPct val="130000"/>
                        </a:lnSpc>
                        <a:spcBef>
                          <a:spcPct val="0"/>
                        </a:spcBef>
                        <a:spcAft>
                          <a:spcPct val="0"/>
                        </a:spcAft>
                        <a:buClr>
                          <a:schemeClr val="tx1"/>
                        </a:buClr>
                        <a:buSzPct val="60000"/>
                        <a:buFont typeface="Wingdings" pitchFamily="2" charset="2"/>
                        <a:buNone/>
                        <a:tabLst/>
                      </a:pPr>
                      <a:r>
                        <a:rPr kumimoji="0" lang="en-US" sz="2400" b="1" i="0" u="none" strike="noStrike" cap="none" normalizeH="0" baseline="0" smtClean="0">
                          <a:ln>
                            <a:noFill/>
                          </a:ln>
                          <a:solidFill>
                            <a:schemeClr val="bg1"/>
                          </a:solidFill>
                          <a:effectLst/>
                          <a:latin typeface="Tahoma" charset="0"/>
                          <a:cs typeface="Arial" charset="0"/>
                        </a:rPr>
                        <a:t>Recommended Usage Schedule for Nicotine Gum</a:t>
                      </a: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tx1"/>
                    </a:solidFill>
                  </a:tcPr>
                </a:tc>
                <a:tc hMerge="1">
                  <a:txBody>
                    <a:bodyPr/>
                    <a:lstStyle/>
                    <a:p>
                      <a:endParaRPr lang="en-US"/>
                    </a:p>
                  </a:txBody>
                  <a:tcPr/>
                </a:tc>
                <a:tc hMerge="1">
                  <a:txBody>
                    <a:bodyPr/>
                    <a:lstStyle/>
                    <a:p>
                      <a:endParaRPr lang="en-US"/>
                    </a:p>
                  </a:txBody>
                  <a:tcPr/>
                </a:tc>
              </a:tr>
              <a:tr h="495300">
                <a:tc>
                  <a:txBody>
                    <a:bodyPr/>
                    <a:lstStyle/>
                    <a:p>
                      <a:pPr marL="0" marR="0" lvl="0" indent="0" algn="ctr" defTabSz="914400" rtl="0" eaLnBrk="1" fontAlgn="base" latinLnBrk="0" hangingPunct="1">
                        <a:lnSpc>
                          <a:spcPct val="130000"/>
                        </a:lnSpc>
                        <a:spcBef>
                          <a:spcPct val="0"/>
                        </a:spcBef>
                        <a:spcAft>
                          <a:spcPct val="0"/>
                        </a:spcAft>
                        <a:buClr>
                          <a:schemeClr val="tx1"/>
                        </a:buClr>
                        <a:buSzPct val="60000"/>
                        <a:buFont typeface="Wingdings" pitchFamily="2" charset="2"/>
                        <a:buNone/>
                        <a:tabLst/>
                      </a:pPr>
                      <a:r>
                        <a:rPr kumimoji="0" lang="en-US" sz="2400" b="1" i="0" u="none" strike="noStrike" cap="none" normalizeH="0" baseline="0" smtClean="0">
                          <a:ln>
                            <a:noFill/>
                          </a:ln>
                          <a:solidFill>
                            <a:schemeClr val="tx1"/>
                          </a:solidFill>
                          <a:effectLst/>
                          <a:latin typeface="Tahoma" charset="0"/>
                          <a:cs typeface="Arial" charset="0"/>
                        </a:rPr>
                        <a:t>Weeks 1–6</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6464CC"/>
                    </a:solidFill>
                  </a:tcPr>
                </a:tc>
                <a:tc>
                  <a:txBody>
                    <a:bodyPr/>
                    <a:lstStyle/>
                    <a:p>
                      <a:pPr marL="0" marR="0" lvl="0" indent="0" algn="ctr" defTabSz="914400" rtl="0" eaLnBrk="1" fontAlgn="base" latinLnBrk="0" hangingPunct="1">
                        <a:lnSpc>
                          <a:spcPct val="130000"/>
                        </a:lnSpc>
                        <a:spcBef>
                          <a:spcPct val="0"/>
                        </a:spcBef>
                        <a:spcAft>
                          <a:spcPct val="0"/>
                        </a:spcAft>
                        <a:buClr>
                          <a:schemeClr val="tx1"/>
                        </a:buClr>
                        <a:buSzPct val="60000"/>
                        <a:buFont typeface="Wingdings" pitchFamily="2" charset="2"/>
                        <a:buNone/>
                        <a:tabLst/>
                      </a:pPr>
                      <a:r>
                        <a:rPr kumimoji="0" lang="en-US" sz="2400" b="1" i="0" u="none" strike="noStrike" cap="none" normalizeH="0" baseline="0" smtClean="0">
                          <a:ln>
                            <a:noFill/>
                          </a:ln>
                          <a:solidFill>
                            <a:schemeClr val="tx1"/>
                          </a:solidFill>
                          <a:effectLst/>
                          <a:latin typeface="Tahoma" charset="0"/>
                          <a:cs typeface="Arial" charset="0"/>
                        </a:rPr>
                        <a:t>Weeks 7–9</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9393DB"/>
                    </a:solidFill>
                  </a:tcPr>
                </a:tc>
                <a:tc>
                  <a:txBody>
                    <a:bodyPr/>
                    <a:lstStyle/>
                    <a:p>
                      <a:pPr marL="0" marR="0" lvl="0" indent="0" algn="ctr" defTabSz="914400" rtl="0" eaLnBrk="1" fontAlgn="base" latinLnBrk="0" hangingPunct="1">
                        <a:lnSpc>
                          <a:spcPct val="130000"/>
                        </a:lnSpc>
                        <a:spcBef>
                          <a:spcPct val="0"/>
                        </a:spcBef>
                        <a:spcAft>
                          <a:spcPct val="0"/>
                        </a:spcAft>
                        <a:buClr>
                          <a:schemeClr val="tx1"/>
                        </a:buClr>
                        <a:buSzPct val="60000"/>
                        <a:buFont typeface="Wingdings" pitchFamily="2" charset="2"/>
                        <a:buNone/>
                        <a:tabLst/>
                      </a:pPr>
                      <a:r>
                        <a:rPr kumimoji="0" lang="en-US" sz="2400" b="1" i="0" u="none" strike="noStrike" cap="none" normalizeH="0" baseline="0" smtClean="0">
                          <a:ln>
                            <a:noFill/>
                          </a:ln>
                          <a:solidFill>
                            <a:schemeClr val="tx1"/>
                          </a:solidFill>
                          <a:effectLst/>
                          <a:latin typeface="Tahoma" charset="0"/>
                          <a:cs typeface="Arial" charset="0"/>
                        </a:rPr>
                        <a:t>Weeks 10–12</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BDBDE9"/>
                    </a:solidFill>
                  </a:tcPr>
                </a:tc>
              </a:tr>
              <a:tr h="590550">
                <a:tc>
                  <a:txBody>
                    <a:bodyPr/>
                    <a:lstStyle/>
                    <a:p>
                      <a:pPr marL="0" marR="0" lvl="0" indent="0" algn="ctr" defTabSz="914400" rtl="0" eaLnBrk="1" fontAlgn="base" latinLnBrk="0" hangingPunct="1">
                        <a:lnSpc>
                          <a:spcPct val="130000"/>
                        </a:lnSpc>
                        <a:spcBef>
                          <a:spcPct val="0"/>
                        </a:spcBef>
                        <a:spcAft>
                          <a:spcPct val="0"/>
                        </a:spcAft>
                        <a:buClr>
                          <a:schemeClr val="tx1"/>
                        </a:buClr>
                        <a:buSzPct val="60000"/>
                        <a:buFont typeface="Wingdings" pitchFamily="2" charset="2"/>
                        <a:buNone/>
                        <a:tabLst/>
                      </a:pPr>
                      <a:r>
                        <a:rPr kumimoji="0" lang="en-US" sz="2400" b="1" i="0" u="none" strike="noStrike" cap="none" normalizeH="0" baseline="0" smtClean="0">
                          <a:ln>
                            <a:noFill/>
                          </a:ln>
                          <a:solidFill>
                            <a:schemeClr val="tx1"/>
                          </a:solidFill>
                          <a:effectLst/>
                          <a:latin typeface="Tahoma" charset="0"/>
                          <a:cs typeface="Arial" charset="0"/>
                        </a:rPr>
                        <a:t>1 piece q 1–2 h</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6464CC"/>
                    </a:solidFill>
                  </a:tcPr>
                </a:tc>
                <a:tc>
                  <a:txBody>
                    <a:bodyPr/>
                    <a:lstStyle/>
                    <a:p>
                      <a:pPr marL="0" marR="0" lvl="0" indent="0" algn="ctr" defTabSz="914400" rtl="0" eaLnBrk="1" fontAlgn="base" latinLnBrk="0" hangingPunct="1">
                        <a:lnSpc>
                          <a:spcPct val="130000"/>
                        </a:lnSpc>
                        <a:spcBef>
                          <a:spcPct val="0"/>
                        </a:spcBef>
                        <a:spcAft>
                          <a:spcPct val="0"/>
                        </a:spcAft>
                        <a:buClr>
                          <a:schemeClr val="tx1"/>
                        </a:buClr>
                        <a:buSzPct val="60000"/>
                        <a:buFont typeface="Wingdings" pitchFamily="2" charset="2"/>
                        <a:buNone/>
                        <a:tabLst/>
                      </a:pPr>
                      <a:r>
                        <a:rPr kumimoji="0" lang="en-US" sz="2400" b="1" i="0" u="none" strike="noStrike" cap="none" normalizeH="0" baseline="0" smtClean="0">
                          <a:ln>
                            <a:noFill/>
                          </a:ln>
                          <a:solidFill>
                            <a:schemeClr val="tx1"/>
                          </a:solidFill>
                          <a:effectLst/>
                          <a:latin typeface="Tahoma" charset="0"/>
                          <a:cs typeface="Arial" charset="0"/>
                        </a:rPr>
                        <a:t>1 piece q 2–4 h</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9393DB"/>
                    </a:solidFill>
                  </a:tcPr>
                </a:tc>
                <a:tc>
                  <a:txBody>
                    <a:bodyPr/>
                    <a:lstStyle/>
                    <a:p>
                      <a:pPr marL="0" marR="0" lvl="0" indent="0" algn="ctr" defTabSz="914400" rtl="0" eaLnBrk="1" fontAlgn="base" latinLnBrk="0" hangingPunct="1">
                        <a:lnSpc>
                          <a:spcPct val="130000"/>
                        </a:lnSpc>
                        <a:spcBef>
                          <a:spcPct val="0"/>
                        </a:spcBef>
                        <a:spcAft>
                          <a:spcPct val="0"/>
                        </a:spcAft>
                        <a:buClr>
                          <a:schemeClr val="tx1"/>
                        </a:buClr>
                        <a:buSzPct val="60000"/>
                        <a:buFont typeface="Wingdings" pitchFamily="2" charset="2"/>
                        <a:buNone/>
                        <a:tabLst/>
                      </a:pPr>
                      <a:r>
                        <a:rPr kumimoji="0" lang="en-US" sz="2400" b="1" i="0" u="none" strike="noStrike" cap="none" normalizeH="0" baseline="0" smtClean="0">
                          <a:ln>
                            <a:noFill/>
                          </a:ln>
                          <a:solidFill>
                            <a:schemeClr val="tx1"/>
                          </a:solidFill>
                          <a:effectLst/>
                          <a:latin typeface="Tahoma" charset="0"/>
                          <a:cs typeface="Arial" charset="0"/>
                        </a:rPr>
                        <a:t>1 piece q 4–8 h</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BDBDE9"/>
                    </a:solidFill>
                  </a:tcPr>
                </a:tc>
              </a:tr>
              <a:tr h="539750">
                <a:tc gridSpan="3">
                  <a:txBody>
                    <a:bodyPr/>
                    <a:lstStyle/>
                    <a:p>
                      <a:pPr marL="0" marR="0" lvl="0" indent="0" algn="ctr" defTabSz="914400" rtl="0" eaLnBrk="1" fontAlgn="base" latinLnBrk="0" hangingPunct="1">
                        <a:lnSpc>
                          <a:spcPct val="130000"/>
                        </a:lnSpc>
                        <a:spcBef>
                          <a:spcPct val="0"/>
                        </a:spcBef>
                        <a:spcAft>
                          <a:spcPct val="0"/>
                        </a:spcAft>
                        <a:buClr>
                          <a:schemeClr val="tx1"/>
                        </a:buClr>
                        <a:buSzPct val="60000"/>
                        <a:buFont typeface="Wingdings" pitchFamily="2" charset="2"/>
                        <a:buNone/>
                        <a:tabLst/>
                      </a:pPr>
                      <a:r>
                        <a:rPr kumimoji="0" lang="en-US" sz="2400" b="1" i="0" u="none" strike="noStrike" cap="none" normalizeH="0" baseline="0" smtClean="0">
                          <a:ln>
                            <a:noFill/>
                          </a:ln>
                          <a:solidFill>
                            <a:schemeClr val="hlink"/>
                          </a:solidFill>
                          <a:effectLst/>
                          <a:latin typeface="Tahoma" charset="0"/>
                          <a:cs typeface="Arial" charset="0"/>
                        </a:rPr>
                        <a:t>DO NOT USE MORE THAN 24 PIECES PER DAY.</a:t>
                      </a: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tx1"/>
                    </a:solidFill>
                  </a:tcPr>
                </a:tc>
                <a:tc hMerge="1">
                  <a:txBody>
                    <a:bodyPr/>
                    <a:lstStyle/>
                    <a:p>
                      <a:endParaRPr lang="en-US"/>
                    </a:p>
                  </a:txBody>
                  <a:tcPr/>
                </a:tc>
                <a:tc hMerge="1">
                  <a:txBody>
                    <a:bodyPr/>
                    <a:lstStyle/>
                    <a:p>
                      <a:endParaRPr lang="en-US"/>
                    </a:p>
                  </a:txBody>
                  <a:tcPr/>
                </a:tc>
              </a:tr>
            </a:tbl>
          </a:graphicData>
        </a:graphic>
      </p:graphicFrame>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6" name="Rectangle 2"/>
          <p:cNvSpPr>
            <a:spLocks noGrp="1" noChangeArrowheads="1"/>
          </p:cNvSpPr>
          <p:nvPr>
            <p:ph type="title" idx="4294967295"/>
          </p:nvPr>
        </p:nvSpPr>
        <p:spPr>
          <a:xfrm>
            <a:off x="981075" y="588963"/>
            <a:ext cx="7267575" cy="1143000"/>
          </a:xfrm>
        </p:spPr>
        <p:txBody>
          <a:bodyPr>
            <a:normAutofit/>
          </a:bodyPr>
          <a:lstStyle/>
          <a:p>
            <a:pPr eaLnBrk="1" hangingPunct="1"/>
            <a:r>
              <a:rPr lang="en-US" sz="3200" smtClean="0"/>
              <a:t>NICOTINE GUM:</a:t>
            </a:r>
            <a:r>
              <a:rPr lang="en-US" sz="3200" baseline="30000" smtClean="0"/>
              <a:t> </a:t>
            </a:r>
            <a:r>
              <a:rPr lang="en-US" sz="3200" smtClean="0"/>
              <a:t/>
            </a:r>
            <a:br>
              <a:rPr lang="en-US" sz="3200" smtClean="0"/>
            </a:br>
            <a:r>
              <a:rPr lang="en-US" sz="3200" smtClean="0"/>
              <a:t>CHEWING TECHNIQUE SUMMARY</a:t>
            </a:r>
          </a:p>
        </p:txBody>
      </p:sp>
      <p:sp>
        <p:nvSpPr>
          <p:cNvPr id="106499" name="Rectangle 3"/>
          <p:cNvSpPr>
            <a:spLocks noGrp="1" noChangeArrowheads="1"/>
          </p:cNvSpPr>
          <p:nvPr>
            <p:ph type="body" idx="4294967295"/>
          </p:nvPr>
        </p:nvSpPr>
        <p:spPr>
          <a:xfrm>
            <a:off x="1219200" y="2133600"/>
            <a:ext cx="7924800" cy="3998913"/>
          </a:xfrm>
          <a:solidFill>
            <a:schemeClr val="bg1"/>
          </a:solidFill>
        </p:spPr>
        <p:txBody>
          <a:bodyPr/>
          <a:lstStyle/>
          <a:p>
            <a:pPr eaLnBrk="1" hangingPunct="1">
              <a:buFont typeface="Wingdings" pitchFamily="2" charset="2"/>
              <a:buNone/>
            </a:pPr>
            <a:r>
              <a:rPr lang="en-US" smtClean="0"/>
              <a:t> </a:t>
            </a:r>
          </a:p>
        </p:txBody>
      </p:sp>
      <p:pic>
        <p:nvPicPr>
          <p:cNvPr id="106500" name="Picture 4" descr="3"/>
          <p:cNvPicPr>
            <a:picLocks noChangeAspect="1" noChangeArrowheads="1"/>
          </p:cNvPicPr>
          <p:nvPr/>
        </p:nvPicPr>
        <p:blipFill>
          <a:blip r:embed="rId3" cstate="print"/>
          <a:srcRect/>
          <a:stretch>
            <a:fillRect/>
          </a:stretch>
        </p:blipFill>
        <p:spPr bwMode="auto">
          <a:xfrm>
            <a:off x="12700" y="2012950"/>
            <a:ext cx="9131300" cy="4491038"/>
          </a:xfrm>
          <a:prstGeom prst="rect">
            <a:avLst/>
          </a:prstGeom>
          <a:solidFill>
            <a:schemeClr val="bg1"/>
          </a:solidFill>
          <a:ln w="9525">
            <a:noFill/>
            <a:miter lim="800000"/>
            <a:headEnd/>
            <a:tailEnd/>
          </a:ln>
        </p:spPr>
      </p:pic>
      <p:sp>
        <p:nvSpPr>
          <p:cNvPr id="106501" name="Text Box 5"/>
          <p:cNvSpPr txBox="1">
            <a:spLocks noChangeArrowheads="1"/>
          </p:cNvSpPr>
          <p:nvPr/>
        </p:nvSpPr>
        <p:spPr bwMode="auto">
          <a:xfrm>
            <a:off x="3305175" y="5441950"/>
            <a:ext cx="2109788" cy="1001713"/>
          </a:xfrm>
          <a:prstGeom prst="rect">
            <a:avLst/>
          </a:prstGeom>
          <a:solidFill>
            <a:schemeClr val="bg1"/>
          </a:solidFill>
          <a:ln w="9525">
            <a:noFill/>
            <a:miter lim="800000"/>
            <a:headEnd/>
            <a:tailEnd/>
          </a:ln>
        </p:spPr>
        <p:txBody>
          <a:bodyPr wrap="none"/>
          <a:lstStyle/>
          <a:p>
            <a:pPr eaLnBrk="1" hangingPunct="1">
              <a:lnSpc>
                <a:spcPct val="90000"/>
              </a:lnSpc>
              <a:spcBef>
                <a:spcPct val="50000"/>
              </a:spcBef>
              <a:buClr>
                <a:schemeClr val="tx1"/>
              </a:buClr>
              <a:buSzPct val="60000"/>
              <a:buFont typeface="Wingdings" pitchFamily="2" charset="2"/>
              <a:buNone/>
            </a:pPr>
            <a:r>
              <a:rPr kumimoji="0" lang="en-US" sz="2400">
                <a:solidFill>
                  <a:srgbClr val="000066"/>
                </a:solidFill>
                <a:latin typeface="Tahoma" charset="0"/>
                <a:cs typeface="Arial" charset="0"/>
              </a:rPr>
              <a:t>Park between </a:t>
            </a:r>
          </a:p>
          <a:p>
            <a:pPr eaLnBrk="1" hangingPunct="1">
              <a:lnSpc>
                <a:spcPct val="90000"/>
              </a:lnSpc>
              <a:spcBef>
                <a:spcPct val="0"/>
              </a:spcBef>
              <a:buClr>
                <a:schemeClr val="tx1"/>
              </a:buClr>
              <a:buSzPct val="60000"/>
              <a:buFont typeface="Wingdings" pitchFamily="2" charset="2"/>
              <a:buNone/>
            </a:pPr>
            <a:r>
              <a:rPr kumimoji="0" lang="en-US" sz="2400">
                <a:solidFill>
                  <a:srgbClr val="000066"/>
                </a:solidFill>
                <a:latin typeface="Tahoma" charset="0"/>
                <a:cs typeface="Arial" charset="0"/>
              </a:rPr>
              <a:t>cheek &amp; gum</a:t>
            </a:r>
          </a:p>
        </p:txBody>
      </p:sp>
      <p:sp>
        <p:nvSpPr>
          <p:cNvPr id="106502" name="Text Box 6"/>
          <p:cNvSpPr txBox="1">
            <a:spLocks noChangeArrowheads="1"/>
          </p:cNvSpPr>
          <p:nvPr/>
        </p:nvSpPr>
        <p:spPr bwMode="auto">
          <a:xfrm>
            <a:off x="5640388" y="3414713"/>
            <a:ext cx="3270250" cy="1325562"/>
          </a:xfrm>
          <a:prstGeom prst="rect">
            <a:avLst/>
          </a:prstGeom>
          <a:solidFill>
            <a:schemeClr val="bg1"/>
          </a:solidFill>
          <a:ln w="9525">
            <a:noFill/>
            <a:miter lim="800000"/>
            <a:headEnd/>
            <a:tailEnd/>
          </a:ln>
        </p:spPr>
        <p:txBody>
          <a:bodyPr/>
          <a:lstStyle/>
          <a:p>
            <a:pPr marL="342900" eaLnBrk="1" hangingPunct="1">
              <a:lnSpc>
                <a:spcPct val="90000"/>
              </a:lnSpc>
              <a:spcBef>
                <a:spcPct val="50000"/>
              </a:spcBef>
              <a:buClr>
                <a:schemeClr val="tx1"/>
              </a:buClr>
              <a:buSzPct val="60000"/>
              <a:buFont typeface="Wingdings" pitchFamily="2" charset="2"/>
              <a:buNone/>
            </a:pPr>
            <a:r>
              <a:rPr kumimoji="0" lang="en-US" sz="2400">
                <a:solidFill>
                  <a:srgbClr val="000066"/>
                </a:solidFill>
                <a:latin typeface="Tahoma" charset="0"/>
                <a:cs typeface="Arial" charset="0"/>
              </a:rPr>
              <a:t>Stop chewing at first sign of peppery taste or tingling sensation</a:t>
            </a:r>
          </a:p>
        </p:txBody>
      </p:sp>
      <p:sp>
        <p:nvSpPr>
          <p:cNvPr id="106503" name="Text Box 7"/>
          <p:cNvSpPr txBox="1">
            <a:spLocks noChangeArrowheads="1"/>
          </p:cNvSpPr>
          <p:nvPr/>
        </p:nvSpPr>
        <p:spPr bwMode="auto">
          <a:xfrm>
            <a:off x="3468688" y="2219325"/>
            <a:ext cx="1985962" cy="715963"/>
          </a:xfrm>
          <a:prstGeom prst="rect">
            <a:avLst/>
          </a:prstGeom>
          <a:solidFill>
            <a:schemeClr val="bg1"/>
          </a:solidFill>
          <a:ln w="9525">
            <a:noFill/>
            <a:miter lim="800000"/>
            <a:headEnd/>
            <a:tailEnd/>
          </a:ln>
        </p:spPr>
        <p:txBody>
          <a:bodyPr wrap="none"/>
          <a:lstStyle/>
          <a:p>
            <a:pPr eaLnBrk="1" hangingPunct="1">
              <a:lnSpc>
                <a:spcPct val="90000"/>
              </a:lnSpc>
              <a:spcBef>
                <a:spcPct val="50000"/>
              </a:spcBef>
              <a:buClr>
                <a:schemeClr val="tx1"/>
              </a:buClr>
              <a:buSzPct val="60000"/>
              <a:buFont typeface="Wingdings" pitchFamily="2" charset="2"/>
              <a:buNone/>
            </a:pPr>
            <a:r>
              <a:rPr kumimoji="0" lang="en-US" sz="2400">
                <a:solidFill>
                  <a:srgbClr val="000066"/>
                </a:solidFill>
                <a:latin typeface="Tahoma" charset="0"/>
                <a:cs typeface="Arial" charset="0"/>
              </a:rPr>
              <a:t>Chew slowly</a:t>
            </a:r>
          </a:p>
        </p:txBody>
      </p:sp>
      <p:sp>
        <p:nvSpPr>
          <p:cNvPr id="106504" name="Text Box 8"/>
          <p:cNvSpPr txBox="1">
            <a:spLocks noChangeArrowheads="1"/>
          </p:cNvSpPr>
          <p:nvPr/>
        </p:nvSpPr>
        <p:spPr bwMode="auto">
          <a:xfrm>
            <a:off x="100013" y="3600450"/>
            <a:ext cx="2795587" cy="1058863"/>
          </a:xfrm>
          <a:prstGeom prst="rect">
            <a:avLst/>
          </a:prstGeom>
          <a:solidFill>
            <a:schemeClr val="bg1"/>
          </a:solidFill>
          <a:ln w="9525">
            <a:noFill/>
            <a:miter lim="800000"/>
            <a:headEnd/>
            <a:tailEnd/>
          </a:ln>
        </p:spPr>
        <p:txBody>
          <a:bodyPr/>
          <a:lstStyle/>
          <a:p>
            <a:pPr marL="342900" eaLnBrk="1" hangingPunct="1">
              <a:lnSpc>
                <a:spcPct val="90000"/>
              </a:lnSpc>
              <a:spcBef>
                <a:spcPct val="50000"/>
              </a:spcBef>
              <a:buClr>
                <a:schemeClr val="tx1"/>
              </a:buClr>
              <a:buSzPct val="60000"/>
              <a:buFont typeface="Wingdings" pitchFamily="2" charset="2"/>
              <a:buNone/>
            </a:pPr>
            <a:r>
              <a:rPr kumimoji="0" lang="en-US" sz="2400">
                <a:solidFill>
                  <a:srgbClr val="000066"/>
                </a:solidFill>
                <a:latin typeface="Tahoma" charset="0"/>
                <a:cs typeface="Arial" charset="0"/>
              </a:rPr>
              <a:t>Chew again when peppery taste or tingle fades</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930" name="Rectangle 2"/>
          <p:cNvSpPr>
            <a:spLocks noGrp="1" noChangeArrowheads="1"/>
          </p:cNvSpPr>
          <p:nvPr>
            <p:ph type="title" idx="4294967295"/>
          </p:nvPr>
        </p:nvSpPr>
        <p:spPr>
          <a:xfrm>
            <a:off x="1136650" y="617538"/>
            <a:ext cx="7267575" cy="1143000"/>
          </a:xfrm>
        </p:spPr>
        <p:txBody>
          <a:bodyPr rtlCol="0">
            <a:normAutofit fontScale="90000"/>
          </a:bodyPr>
          <a:lstStyle/>
          <a:p>
            <a:pPr eaLnBrk="1" fontAlgn="auto" hangingPunct="1">
              <a:spcAft>
                <a:spcPts val="0"/>
              </a:spcAft>
              <a:defRPr/>
            </a:pPr>
            <a:r>
              <a:rPr lang="en-US" dirty="0" smtClean="0"/>
              <a:t>NICOTINE GUM: ADDITIONAL PATIENT EDUCATION</a:t>
            </a:r>
          </a:p>
        </p:txBody>
      </p:sp>
      <p:sp>
        <p:nvSpPr>
          <p:cNvPr id="107523" name="Rectangle 3"/>
          <p:cNvSpPr>
            <a:spLocks noGrp="1" noChangeArrowheads="1"/>
          </p:cNvSpPr>
          <p:nvPr>
            <p:ph type="body" idx="4294967295"/>
          </p:nvPr>
        </p:nvSpPr>
        <p:spPr>
          <a:xfrm>
            <a:off x="655638" y="2095500"/>
            <a:ext cx="7924800" cy="3040063"/>
          </a:xfrm>
        </p:spPr>
        <p:txBody>
          <a:bodyPr tIns="91440" bIns="91440"/>
          <a:lstStyle/>
          <a:p>
            <a:pPr marL="285750" indent="-285750" eaLnBrk="1" hangingPunct="1">
              <a:tabLst>
                <a:tab pos="2743200" algn="l"/>
              </a:tabLst>
            </a:pPr>
            <a:r>
              <a:rPr lang="en-US" sz="2600" smtClean="0"/>
              <a:t>To improve chances of quitting, use at least nine pieces of gum daily</a:t>
            </a:r>
          </a:p>
          <a:p>
            <a:pPr marL="285750" indent="-285750" eaLnBrk="1" hangingPunct="1">
              <a:tabLst>
                <a:tab pos="2743200" algn="l"/>
              </a:tabLst>
            </a:pPr>
            <a:r>
              <a:rPr lang="en-US" sz="2600" smtClean="0"/>
              <a:t>The effectiveness of nicotine gum may be reduced by some foods and beverages:</a:t>
            </a:r>
          </a:p>
          <a:p>
            <a:pPr marL="1371600" lvl="2" indent="0" eaLnBrk="1" hangingPunct="1">
              <a:buFont typeface="Wingdings" pitchFamily="2" charset="2"/>
              <a:buNone/>
              <a:tabLst>
                <a:tab pos="2743200" algn="l"/>
              </a:tabLst>
            </a:pPr>
            <a:r>
              <a:rPr lang="en-US" sz="2200" smtClean="0">
                <a:solidFill>
                  <a:schemeClr val="hlink"/>
                </a:solidFill>
                <a:sym typeface="Symbol" pitchFamily="18" charset="2"/>
              </a:rPr>
              <a:t> </a:t>
            </a:r>
            <a:r>
              <a:rPr lang="en-US" smtClean="0"/>
              <a:t>Coffee	 	</a:t>
            </a:r>
            <a:r>
              <a:rPr lang="en-US" sz="2100" smtClean="0">
                <a:solidFill>
                  <a:schemeClr val="hlink"/>
                </a:solidFill>
                <a:sym typeface="Symbol" pitchFamily="18" charset="2"/>
              </a:rPr>
              <a:t></a:t>
            </a:r>
            <a:r>
              <a:rPr lang="en-US" sz="2200" smtClean="0">
                <a:sym typeface="Symbol" pitchFamily="18" charset="2"/>
              </a:rPr>
              <a:t> </a:t>
            </a:r>
            <a:r>
              <a:rPr lang="en-US" smtClean="0"/>
              <a:t>Juices</a:t>
            </a:r>
          </a:p>
          <a:p>
            <a:pPr marL="1371600" lvl="2" indent="0" eaLnBrk="1" hangingPunct="1">
              <a:buFont typeface="Wingdings" pitchFamily="2" charset="2"/>
              <a:buNone/>
              <a:tabLst>
                <a:tab pos="2743200" algn="l"/>
              </a:tabLst>
            </a:pPr>
            <a:r>
              <a:rPr lang="en-US" sz="2100" smtClean="0">
                <a:solidFill>
                  <a:schemeClr val="hlink"/>
                </a:solidFill>
                <a:sym typeface="Symbol" pitchFamily="18" charset="2"/>
              </a:rPr>
              <a:t></a:t>
            </a:r>
            <a:r>
              <a:rPr lang="en-US" smtClean="0">
                <a:sym typeface="Symbol" pitchFamily="18" charset="2"/>
              </a:rPr>
              <a:t> </a:t>
            </a:r>
            <a:r>
              <a:rPr lang="en-US" smtClean="0"/>
              <a:t>Wine		</a:t>
            </a:r>
            <a:r>
              <a:rPr lang="en-US" sz="2100" smtClean="0">
                <a:solidFill>
                  <a:schemeClr val="hlink"/>
                </a:solidFill>
                <a:sym typeface="Symbol" pitchFamily="18" charset="2"/>
              </a:rPr>
              <a:t></a:t>
            </a:r>
            <a:r>
              <a:rPr lang="en-US" sz="2200" smtClean="0">
                <a:solidFill>
                  <a:schemeClr val="hlink"/>
                </a:solidFill>
                <a:sym typeface="Symbol" pitchFamily="18" charset="2"/>
              </a:rPr>
              <a:t> </a:t>
            </a:r>
            <a:r>
              <a:rPr lang="en-US" smtClean="0"/>
              <a:t>Soft drinks</a:t>
            </a:r>
          </a:p>
        </p:txBody>
      </p:sp>
      <p:sp>
        <p:nvSpPr>
          <p:cNvPr id="2363396" name="Rectangle 4"/>
          <p:cNvSpPr>
            <a:spLocks noChangeArrowheads="1"/>
          </p:cNvSpPr>
          <p:nvPr/>
        </p:nvSpPr>
        <p:spPr bwMode="auto">
          <a:xfrm>
            <a:off x="857250" y="5743575"/>
            <a:ext cx="7581900" cy="885825"/>
          </a:xfrm>
          <a:prstGeom prst="rect">
            <a:avLst/>
          </a:prstGeom>
          <a:noFill/>
          <a:ln w="9525">
            <a:noFill/>
            <a:miter lim="800000"/>
            <a:headEnd/>
            <a:tailEnd/>
          </a:ln>
        </p:spPr>
        <p:txBody>
          <a:bodyPr>
            <a:spAutoFit/>
          </a:bodyPr>
          <a:lstStyle/>
          <a:p>
            <a:pPr algn="ctr" eaLnBrk="1" hangingPunct="1">
              <a:lnSpc>
                <a:spcPct val="100000"/>
              </a:lnSpc>
              <a:spcBef>
                <a:spcPct val="100000"/>
              </a:spcBef>
              <a:buClr>
                <a:schemeClr val="tx1"/>
              </a:buClr>
              <a:buSzPct val="60000"/>
              <a:buFont typeface="Wingdings" pitchFamily="2" charset="2"/>
              <a:buNone/>
            </a:pPr>
            <a:r>
              <a:rPr kumimoji="0" lang="en-US" sz="2600" b="1">
                <a:solidFill>
                  <a:schemeClr val="hlink"/>
                </a:solidFill>
                <a:latin typeface="Tahoma" charset="0"/>
                <a:cs typeface="Arial" charset="0"/>
              </a:rPr>
              <a:t>Do NOT eat or drink for 15 minutes BEFORE or while using nicotine gum.</a:t>
            </a:r>
          </a:p>
        </p:txBody>
      </p:sp>
      <p:sp>
        <p:nvSpPr>
          <p:cNvPr id="107525" name="Line 5"/>
          <p:cNvSpPr>
            <a:spLocks noChangeShapeType="1"/>
          </p:cNvSpPr>
          <p:nvPr/>
        </p:nvSpPr>
        <p:spPr bwMode="auto">
          <a:xfrm>
            <a:off x="323850" y="5657850"/>
            <a:ext cx="8572500" cy="0"/>
          </a:xfrm>
          <a:prstGeom prst="line">
            <a:avLst/>
          </a:prstGeom>
          <a:noFill/>
          <a:ln w="9525">
            <a:solidFill>
              <a:srgbClr val="000080"/>
            </a:solidFill>
            <a:round/>
            <a:headEnd/>
            <a:tailEnd/>
          </a:ln>
        </p:spPr>
        <p:txBody>
          <a:bodyPr/>
          <a:lstStyle/>
          <a:p>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2363396"/>
                                        </p:tgtEl>
                                        <p:attrNameLst>
                                          <p:attrName>style.visibility</p:attrName>
                                        </p:attrNameLst>
                                      </p:cBhvr>
                                      <p:to>
                                        <p:strVal val="visible"/>
                                      </p:to>
                                    </p:set>
                                    <p:animEffect transition="in" filter="dissolve">
                                      <p:cBhvr>
                                        <p:cTn id="7" dur="500"/>
                                        <p:tgtEl>
                                          <p:spTgt spid="236339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63396"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978" name="Rectangle 2"/>
          <p:cNvSpPr>
            <a:spLocks noGrp="1" noChangeArrowheads="1"/>
          </p:cNvSpPr>
          <p:nvPr>
            <p:ph type="title" idx="4294967295"/>
          </p:nvPr>
        </p:nvSpPr>
        <p:spPr>
          <a:xfrm>
            <a:off x="1098550" y="617538"/>
            <a:ext cx="7267575" cy="1143000"/>
          </a:xfrm>
        </p:spPr>
        <p:txBody>
          <a:bodyPr rtlCol="0">
            <a:normAutofit fontScale="90000"/>
          </a:bodyPr>
          <a:lstStyle/>
          <a:p>
            <a:pPr eaLnBrk="1" fontAlgn="auto" hangingPunct="1">
              <a:spcAft>
                <a:spcPts val="0"/>
              </a:spcAft>
              <a:defRPr/>
            </a:pPr>
            <a:r>
              <a:rPr lang="en-US" dirty="0" smtClean="0"/>
              <a:t>NICOTINE GUM:</a:t>
            </a:r>
            <a:br>
              <a:rPr lang="en-US" dirty="0" smtClean="0"/>
            </a:br>
            <a:r>
              <a:rPr lang="en-US" sz="3600" dirty="0" smtClean="0"/>
              <a:t>ADD’L PATIENT EDUCATION</a:t>
            </a:r>
            <a:r>
              <a:rPr lang="en-US" dirty="0" smtClean="0"/>
              <a:t> </a:t>
            </a:r>
            <a:r>
              <a:rPr lang="en-US" sz="2200" dirty="0" smtClean="0"/>
              <a:t>(cont’d)</a:t>
            </a:r>
          </a:p>
        </p:txBody>
      </p:sp>
      <p:sp>
        <p:nvSpPr>
          <p:cNvPr id="126979" name="Rectangle 3"/>
          <p:cNvSpPr>
            <a:spLocks noGrp="1" noChangeArrowheads="1"/>
          </p:cNvSpPr>
          <p:nvPr>
            <p:ph type="body" idx="4294967295"/>
          </p:nvPr>
        </p:nvSpPr>
        <p:spPr>
          <a:xfrm>
            <a:off x="838200" y="2133600"/>
            <a:ext cx="8305800" cy="4100513"/>
          </a:xfrm>
        </p:spPr>
        <p:txBody>
          <a:bodyPr rtlCol="0">
            <a:normAutofit lnSpcReduction="10000"/>
          </a:bodyPr>
          <a:lstStyle/>
          <a:p>
            <a:pPr marL="228600" indent="-228600" eaLnBrk="1" fontAlgn="auto" hangingPunct="1">
              <a:spcBef>
                <a:spcPct val="70000"/>
              </a:spcBef>
              <a:spcAft>
                <a:spcPts val="0"/>
              </a:spcAft>
              <a:buFont typeface="Arial" pitchFamily="34" charset="0"/>
              <a:buChar char="•"/>
              <a:defRPr/>
            </a:pPr>
            <a:r>
              <a:rPr lang="en-US" smtClean="0"/>
              <a:t>Side effects of nicotine gum include</a:t>
            </a:r>
          </a:p>
          <a:p>
            <a:pPr marL="685800" lvl="1" indent="-228600" eaLnBrk="1" fontAlgn="auto" hangingPunct="1">
              <a:spcBef>
                <a:spcPct val="30000"/>
              </a:spcBef>
              <a:spcAft>
                <a:spcPts val="0"/>
              </a:spcAft>
              <a:buFont typeface="Arial" pitchFamily="34" charset="0"/>
              <a:buChar char="–"/>
              <a:defRPr/>
            </a:pPr>
            <a:r>
              <a:rPr lang="en-US" sz="2400" smtClean="0"/>
              <a:t>Mouth soreness</a:t>
            </a:r>
          </a:p>
          <a:p>
            <a:pPr marL="685800" lvl="1" indent="-228600" eaLnBrk="1" fontAlgn="auto" hangingPunct="1">
              <a:spcBef>
                <a:spcPct val="30000"/>
              </a:spcBef>
              <a:spcAft>
                <a:spcPts val="0"/>
              </a:spcAft>
              <a:buFont typeface="Arial" pitchFamily="34" charset="0"/>
              <a:buChar char="–"/>
              <a:defRPr/>
            </a:pPr>
            <a:r>
              <a:rPr lang="en-US" sz="2400" smtClean="0"/>
              <a:t>Hiccups</a:t>
            </a:r>
          </a:p>
          <a:p>
            <a:pPr marL="685800" lvl="1" indent="-228600" eaLnBrk="1" fontAlgn="auto" hangingPunct="1">
              <a:spcBef>
                <a:spcPct val="30000"/>
              </a:spcBef>
              <a:spcAft>
                <a:spcPts val="0"/>
              </a:spcAft>
              <a:buFont typeface="Arial" pitchFamily="34" charset="0"/>
              <a:buChar char="–"/>
              <a:defRPr/>
            </a:pPr>
            <a:r>
              <a:rPr lang="en-US" sz="2400" smtClean="0"/>
              <a:t>Dyspepsia</a:t>
            </a:r>
          </a:p>
          <a:p>
            <a:pPr marL="685800" lvl="1" indent="-228600" eaLnBrk="1" fontAlgn="auto" hangingPunct="1">
              <a:spcBef>
                <a:spcPct val="30000"/>
              </a:spcBef>
              <a:spcAft>
                <a:spcPts val="0"/>
              </a:spcAft>
              <a:buFont typeface="Arial" pitchFamily="34" charset="0"/>
              <a:buChar char="–"/>
              <a:defRPr/>
            </a:pPr>
            <a:r>
              <a:rPr lang="en-US" sz="2400" smtClean="0"/>
              <a:t>Jaw muscle ache</a:t>
            </a:r>
          </a:p>
          <a:p>
            <a:pPr marL="228600" indent="-228600" eaLnBrk="1" fontAlgn="auto" hangingPunct="1">
              <a:spcBef>
                <a:spcPct val="70000"/>
              </a:spcBef>
              <a:spcAft>
                <a:spcPts val="0"/>
              </a:spcAft>
              <a:buFont typeface="Arial" pitchFamily="34" charset="0"/>
              <a:buChar char="•"/>
              <a:defRPr/>
            </a:pPr>
            <a:r>
              <a:rPr lang="en-US" smtClean="0"/>
              <a:t>Nicotine gum may stick to dental work</a:t>
            </a:r>
          </a:p>
          <a:p>
            <a:pPr marL="685800" lvl="1" indent="-228600" eaLnBrk="1" fontAlgn="auto" hangingPunct="1">
              <a:spcBef>
                <a:spcPct val="30000"/>
              </a:spcBef>
              <a:spcAft>
                <a:spcPts val="0"/>
              </a:spcAft>
              <a:buFont typeface="Arial" pitchFamily="34" charset="0"/>
              <a:buChar char="–"/>
              <a:defRPr/>
            </a:pPr>
            <a:r>
              <a:rPr lang="en-US" sz="2400" smtClean="0"/>
              <a:t>Discontinue use if excessive sticking or damage to dental work occurs</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70" name="Rectangle 2"/>
          <p:cNvSpPr>
            <a:spLocks noGrp="1" noChangeArrowheads="1"/>
          </p:cNvSpPr>
          <p:nvPr>
            <p:ph type="title" idx="4294967295"/>
          </p:nvPr>
        </p:nvSpPr>
        <p:spPr>
          <a:xfrm>
            <a:off x="922338" y="617538"/>
            <a:ext cx="7267575" cy="1143000"/>
          </a:xfrm>
        </p:spPr>
        <p:txBody>
          <a:bodyPr/>
          <a:lstStyle/>
          <a:p>
            <a:pPr eaLnBrk="1" hangingPunct="1"/>
            <a:r>
              <a:rPr lang="en-US" sz="4000" smtClean="0"/>
              <a:t>NICOTINE LOZENGE</a:t>
            </a:r>
            <a:br>
              <a:rPr lang="en-US" sz="4000" smtClean="0"/>
            </a:br>
            <a:r>
              <a:rPr lang="en-US" sz="2800" smtClean="0"/>
              <a:t>Commit (GlaxoSmithKline); generics</a:t>
            </a:r>
          </a:p>
        </p:txBody>
      </p:sp>
      <p:sp>
        <p:nvSpPr>
          <p:cNvPr id="109571" name="Rectangle 3"/>
          <p:cNvSpPr>
            <a:spLocks noGrp="1" noChangeArrowheads="1"/>
          </p:cNvSpPr>
          <p:nvPr>
            <p:ph type="body" sz="half" idx="4294967295"/>
          </p:nvPr>
        </p:nvSpPr>
        <p:spPr>
          <a:xfrm>
            <a:off x="0" y="1928813"/>
            <a:ext cx="4949825" cy="4525962"/>
          </a:xfrm>
        </p:spPr>
        <p:txBody>
          <a:bodyPr/>
          <a:lstStyle/>
          <a:p>
            <a:pPr eaLnBrk="1" hangingPunct="1">
              <a:lnSpc>
                <a:spcPct val="90000"/>
              </a:lnSpc>
            </a:pPr>
            <a:r>
              <a:rPr lang="en-US" sz="2600" smtClean="0"/>
              <a:t>Nicotine polacrilex formulation</a:t>
            </a:r>
          </a:p>
          <a:p>
            <a:pPr lvl="1" eaLnBrk="1" hangingPunct="1">
              <a:lnSpc>
                <a:spcPct val="90000"/>
              </a:lnSpc>
            </a:pPr>
            <a:r>
              <a:rPr lang="en-US" sz="2200" smtClean="0"/>
              <a:t>Delivers ~25% more nicotine than equivalent gum dose</a:t>
            </a:r>
          </a:p>
          <a:p>
            <a:pPr eaLnBrk="1" hangingPunct="1">
              <a:lnSpc>
                <a:spcPct val="90000"/>
              </a:lnSpc>
            </a:pPr>
            <a:r>
              <a:rPr lang="en-US" sz="2600" smtClean="0"/>
              <a:t>Sugar-free mint (various), cappuccino or cherry flavor</a:t>
            </a:r>
          </a:p>
          <a:p>
            <a:pPr eaLnBrk="1" hangingPunct="1">
              <a:lnSpc>
                <a:spcPct val="90000"/>
              </a:lnSpc>
            </a:pPr>
            <a:r>
              <a:rPr lang="en-US" sz="2600" smtClean="0"/>
              <a:t>Contains buffering agents to enhance buccal absorption of nicotine</a:t>
            </a:r>
          </a:p>
          <a:p>
            <a:pPr eaLnBrk="1" hangingPunct="1">
              <a:lnSpc>
                <a:spcPct val="90000"/>
              </a:lnSpc>
            </a:pPr>
            <a:r>
              <a:rPr lang="en-US" sz="2600" smtClean="0"/>
              <a:t>Available: 2 mg, 4 mg</a:t>
            </a:r>
            <a:r>
              <a:rPr lang="en-US" sz="2200" smtClean="0"/>
              <a:t> </a:t>
            </a:r>
          </a:p>
        </p:txBody>
      </p:sp>
      <p:pic>
        <p:nvPicPr>
          <p:cNvPr id="109572" name="Picture 4" descr="NRL155170Str"/>
          <p:cNvPicPr>
            <a:picLocks noChangeAspect="1" noChangeArrowheads="1"/>
          </p:cNvPicPr>
          <p:nvPr/>
        </p:nvPicPr>
        <p:blipFill>
          <a:blip r:embed="rId3" cstate="print"/>
          <a:srcRect/>
          <a:stretch>
            <a:fillRect/>
          </a:stretch>
        </p:blipFill>
        <p:spPr bwMode="auto">
          <a:xfrm>
            <a:off x="7158038" y="2686050"/>
            <a:ext cx="1285875" cy="1822450"/>
          </a:xfrm>
          <a:prstGeom prst="rect">
            <a:avLst/>
          </a:prstGeom>
          <a:noFill/>
          <a:ln w="9525">
            <a:noFill/>
            <a:miter lim="800000"/>
            <a:headEnd/>
            <a:tailEnd/>
          </a:ln>
        </p:spPr>
      </p:pic>
      <p:pic>
        <p:nvPicPr>
          <p:cNvPr id="109573" name="Picture 5" descr="NRL150010Str"/>
          <p:cNvPicPr>
            <a:picLocks noChangeAspect="1" noChangeArrowheads="1"/>
          </p:cNvPicPr>
          <p:nvPr/>
        </p:nvPicPr>
        <p:blipFill>
          <a:blip r:embed="rId4" cstate="print"/>
          <a:srcRect/>
          <a:stretch>
            <a:fillRect/>
          </a:stretch>
        </p:blipFill>
        <p:spPr bwMode="auto">
          <a:xfrm>
            <a:off x="5802313" y="1836738"/>
            <a:ext cx="1285875" cy="1822450"/>
          </a:xfrm>
          <a:prstGeom prst="rect">
            <a:avLst/>
          </a:prstGeom>
          <a:noFill/>
          <a:ln w="9525">
            <a:noFill/>
            <a:miter lim="800000"/>
            <a:headEnd/>
            <a:tailEnd/>
          </a:ln>
        </p:spPr>
      </p:pic>
      <p:pic>
        <p:nvPicPr>
          <p:cNvPr id="109574" name="Picture 7" descr="NRL156100Str.gif.gif"/>
          <p:cNvPicPr>
            <a:picLocks noChangeAspect="1"/>
          </p:cNvPicPr>
          <p:nvPr/>
        </p:nvPicPr>
        <p:blipFill>
          <a:blip r:embed="rId5" cstate="print"/>
          <a:srcRect l="8470" t="4996" r="7378" b="6393"/>
          <a:stretch>
            <a:fillRect/>
          </a:stretch>
        </p:blipFill>
        <p:spPr bwMode="auto">
          <a:xfrm>
            <a:off x="5697538" y="3733800"/>
            <a:ext cx="1258887" cy="1727200"/>
          </a:xfrm>
          <a:prstGeom prst="rect">
            <a:avLst/>
          </a:prstGeom>
          <a:noFill/>
          <a:ln w="9525">
            <a:noFill/>
            <a:miter lim="800000"/>
            <a:headEnd/>
            <a:tailEnd/>
          </a:ln>
        </p:spPr>
      </p:pic>
      <p:pic>
        <p:nvPicPr>
          <p:cNvPr id="109575" name="Picture 7" descr="about_pacs"/>
          <p:cNvPicPr>
            <a:picLocks noChangeAspect="1" noChangeArrowheads="1"/>
          </p:cNvPicPr>
          <p:nvPr/>
        </p:nvPicPr>
        <p:blipFill>
          <a:blip r:embed="rId6" cstate="print"/>
          <a:srcRect/>
          <a:stretch>
            <a:fillRect/>
          </a:stretch>
        </p:blipFill>
        <p:spPr bwMode="auto">
          <a:xfrm>
            <a:off x="4302125" y="5668963"/>
            <a:ext cx="4724400" cy="8667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Rectangle 2"/>
          <p:cNvSpPr>
            <a:spLocks noGrp="1" noChangeArrowheads="1"/>
          </p:cNvSpPr>
          <p:nvPr>
            <p:ph type="title" idx="4294967295"/>
          </p:nvPr>
        </p:nvSpPr>
        <p:spPr>
          <a:xfrm>
            <a:off x="1058863" y="617538"/>
            <a:ext cx="7267575" cy="1143000"/>
          </a:xfrm>
        </p:spPr>
        <p:txBody>
          <a:bodyPr/>
          <a:lstStyle/>
          <a:p>
            <a:pPr eaLnBrk="1" hangingPunct="1"/>
            <a:r>
              <a:rPr lang="en-US" smtClean="0"/>
              <a:t>NICOTINE LOZENGE: DOSING </a:t>
            </a:r>
          </a:p>
        </p:txBody>
      </p:sp>
      <p:pic>
        <p:nvPicPr>
          <p:cNvPr id="110595" name="Picture 4" descr="Dosage Chart"/>
          <p:cNvPicPr>
            <a:picLocks noGrp="1" noChangeAspect="1" noChangeArrowheads="1"/>
          </p:cNvPicPr>
          <p:nvPr>
            <p:ph idx="4294967295"/>
          </p:nvPr>
        </p:nvPicPr>
        <p:blipFill>
          <a:blip r:embed="rId3" cstate="print"/>
          <a:srcRect/>
          <a:stretch>
            <a:fillRect/>
          </a:stretch>
        </p:blipFill>
        <p:spPr>
          <a:xfrm>
            <a:off x="1450975" y="3275013"/>
            <a:ext cx="7693025" cy="2743200"/>
          </a:xfrm>
        </p:spPr>
      </p:pic>
      <p:sp>
        <p:nvSpPr>
          <p:cNvPr id="110596" name="Text Box 3"/>
          <p:cNvSpPr txBox="1">
            <a:spLocks noChangeArrowheads="1"/>
          </p:cNvSpPr>
          <p:nvPr/>
        </p:nvSpPr>
        <p:spPr bwMode="auto">
          <a:xfrm>
            <a:off x="685800" y="1924050"/>
            <a:ext cx="7772400" cy="946150"/>
          </a:xfrm>
          <a:prstGeom prst="rect">
            <a:avLst/>
          </a:prstGeom>
          <a:noFill/>
          <a:ln w="9525">
            <a:noFill/>
            <a:miter lim="800000"/>
            <a:headEnd/>
            <a:tailEnd/>
          </a:ln>
        </p:spPr>
        <p:txBody>
          <a:bodyPr>
            <a:spAutoFit/>
          </a:bodyPr>
          <a:lstStyle/>
          <a:p>
            <a:pPr eaLnBrk="1" hangingPunct="1">
              <a:lnSpc>
                <a:spcPct val="100000"/>
              </a:lnSpc>
              <a:spcBef>
                <a:spcPct val="50000"/>
              </a:spcBef>
              <a:buClr>
                <a:schemeClr val="tx1"/>
              </a:buClr>
              <a:buSzPct val="60000"/>
              <a:buFont typeface="Wingdings" pitchFamily="2" charset="2"/>
              <a:buNone/>
            </a:pPr>
            <a:r>
              <a:rPr kumimoji="0" lang="en-US" sz="2800">
                <a:latin typeface="Tahoma" charset="0"/>
                <a:cs typeface="Arial" charset="0"/>
              </a:rPr>
              <a:t>Dosage is based on the “time to first cigarette” (TTFC) as an indicator of nicotine addiction</a:t>
            </a:r>
          </a:p>
        </p:txBody>
      </p:sp>
      <p:sp>
        <p:nvSpPr>
          <p:cNvPr id="110597" name="Rectangle 5"/>
          <p:cNvSpPr>
            <a:spLocks noChangeArrowheads="1"/>
          </p:cNvSpPr>
          <p:nvPr/>
        </p:nvSpPr>
        <p:spPr bwMode="auto">
          <a:xfrm>
            <a:off x="576263" y="3171825"/>
            <a:ext cx="4962525" cy="2781300"/>
          </a:xfrm>
          <a:prstGeom prst="rect">
            <a:avLst/>
          </a:prstGeom>
          <a:solidFill>
            <a:schemeClr val="bg1"/>
          </a:solidFill>
          <a:ln w="9525" algn="ctr">
            <a:noFill/>
            <a:miter lim="800000"/>
            <a:headEnd/>
            <a:tailEnd/>
          </a:ln>
        </p:spPr>
        <p:txBody>
          <a:bodyPr wrap="none" anchor="ctr"/>
          <a:lstStyle/>
          <a:p>
            <a:endParaRPr lang="en-US">
              <a:cs typeface="Arial" charset="0"/>
            </a:endParaRPr>
          </a:p>
        </p:txBody>
      </p:sp>
      <p:sp>
        <p:nvSpPr>
          <p:cNvPr id="110598" name="Text Box 6"/>
          <p:cNvSpPr txBox="1">
            <a:spLocks noChangeArrowheads="1"/>
          </p:cNvSpPr>
          <p:nvPr/>
        </p:nvSpPr>
        <p:spPr bwMode="auto">
          <a:xfrm>
            <a:off x="2163763" y="3270250"/>
            <a:ext cx="3241675" cy="1273175"/>
          </a:xfrm>
          <a:prstGeom prst="rect">
            <a:avLst/>
          </a:prstGeom>
          <a:noFill/>
          <a:ln w="9525" algn="ctr">
            <a:noFill/>
            <a:miter lim="800000"/>
            <a:headEnd/>
            <a:tailEnd/>
          </a:ln>
        </p:spPr>
        <p:txBody>
          <a:bodyPr lIns="91430" tIns="45714" rIns="91430" bIns="45714">
            <a:spAutoFit/>
          </a:bodyPr>
          <a:lstStyle/>
          <a:p>
            <a:pPr>
              <a:lnSpc>
                <a:spcPct val="100000"/>
              </a:lnSpc>
            </a:pPr>
            <a:r>
              <a:rPr lang="en-US" sz="1800" b="1">
                <a:solidFill>
                  <a:schemeClr val="folHlink"/>
                </a:solidFill>
                <a:cs typeface="Arial" charset="0"/>
              </a:rPr>
              <a:t>Use Commit Lozenge 2 mg:</a:t>
            </a:r>
          </a:p>
          <a:p>
            <a:pPr>
              <a:lnSpc>
                <a:spcPct val="100000"/>
              </a:lnSpc>
            </a:pPr>
            <a:r>
              <a:rPr lang="en-US" sz="1800">
                <a:cs typeface="Arial" charset="0"/>
              </a:rPr>
              <a:t>If you smoke your first cigarette more than 30 minutes after waking up</a:t>
            </a:r>
          </a:p>
        </p:txBody>
      </p:sp>
      <p:sp>
        <p:nvSpPr>
          <p:cNvPr id="110599" name="Text Box 7"/>
          <p:cNvSpPr txBox="1">
            <a:spLocks noChangeArrowheads="1"/>
          </p:cNvSpPr>
          <p:nvPr/>
        </p:nvSpPr>
        <p:spPr bwMode="auto">
          <a:xfrm>
            <a:off x="2163763" y="4776788"/>
            <a:ext cx="3278187" cy="1273175"/>
          </a:xfrm>
          <a:prstGeom prst="rect">
            <a:avLst/>
          </a:prstGeom>
          <a:noFill/>
          <a:ln w="9525" algn="ctr">
            <a:noFill/>
            <a:miter lim="800000"/>
            <a:headEnd/>
            <a:tailEnd/>
          </a:ln>
        </p:spPr>
        <p:txBody>
          <a:bodyPr lIns="91430" tIns="45714" rIns="91430" bIns="45714">
            <a:spAutoFit/>
          </a:bodyPr>
          <a:lstStyle/>
          <a:p>
            <a:pPr>
              <a:lnSpc>
                <a:spcPct val="100000"/>
              </a:lnSpc>
            </a:pPr>
            <a:r>
              <a:rPr lang="en-US" sz="1800" b="1">
                <a:solidFill>
                  <a:schemeClr val="folHlink"/>
                </a:solidFill>
                <a:cs typeface="Arial" charset="0"/>
              </a:rPr>
              <a:t>Use Commit Lozenge 4 mg:</a:t>
            </a:r>
          </a:p>
          <a:p>
            <a:pPr>
              <a:lnSpc>
                <a:spcPct val="100000"/>
              </a:lnSpc>
            </a:pPr>
            <a:r>
              <a:rPr lang="en-US" sz="1800">
                <a:cs typeface="Arial" charset="0"/>
              </a:rPr>
              <a:t>If you smoke your first cigarette of the day within 30 minutes of waking up</a:t>
            </a:r>
          </a:p>
        </p:txBody>
      </p:sp>
      <p:pic>
        <p:nvPicPr>
          <p:cNvPr id="110600" name="Picture 8" descr="NRL150020Str"/>
          <p:cNvPicPr>
            <a:picLocks noChangeAspect="1" noChangeArrowheads="1"/>
          </p:cNvPicPr>
          <p:nvPr/>
        </p:nvPicPr>
        <p:blipFill>
          <a:blip r:embed="rId4" cstate="print"/>
          <a:srcRect/>
          <a:stretch>
            <a:fillRect/>
          </a:stretch>
        </p:blipFill>
        <p:spPr bwMode="auto">
          <a:xfrm>
            <a:off x="1071563" y="4775200"/>
            <a:ext cx="892175" cy="1263650"/>
          </a:xfrm>
          <a:prstGeom prst="rect">
            <a:avLst/>
          </a:prstGeom>
          <a:noFill/>
          <a:ln w="9525">
            <a:noFill/>
            <a:miter lim="800000"/>
            <a:headEnd/>
            <a:tailEnd/>
          </a:ln>
        </p:spPr>
      </p:pic>
      <p:pic>
        <p:nvPicPr>
          <p:cNvPr id="110601" name="Picture 9" descr="NRL150010Str"/>
          <p:cNvPicPr>
            <a:picLocks noChangeAspect="1" noChangeArrowheads="1"/>
          </p:cNvPicPr>
          <p:nvPr/>
        </p:nvPicPr>
        <p:blipFill>
          <a:blip r:embed="rId5" cstate="print"/>
          <a:srcRect/>
          <a:stretch>
            <a:fillRect/>
          </a:stretch>
        </p:blipFill>
        <p:spPr bwMode="auto">
          <a:xfrm>
            <a:off x="1071563" y="3317875"/>
            <a:ext cx="892175" cy="12636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074" name="Rectangle 2"/>
          <p:cNvSpPr>
            <a:spLocks noGrp="1" noChangeArrowheads="1"/>
          </p:cNvSpPr>
          <p:nvPr>
            <p:ph type="title" idx="4294967295"/>
          </p:nvPr>
        </p:nvSpPr>
        <p:spPr>
          <a:xfrm>
            <a:off x="831850" y="617538"/>
            <a:ext cx="7650163" cy="1143000"/>
          </a:xfrm>
        </p:spPr>
        <p:txBody>
          <a:bodyPr>
            <a:normAutofit fontScale="90000"/>
          </a:bodyPr>
          <a:lstStyle/>
          <a:p>
            <a:pPr eaLnBrk="1" hangingPunct="1"/>
            <a:r>
              <a:rPr lang="en-US" sz="4000" smtClean="0"/>
              <a:t>NICOTINE LOZENGE: </a:t>
            </a:r>
            <a:br>
              <a:rPr lang="en-US" sz="4000" smtClean="0"/>
            </a:br>
            <a:r>
              <a:rPr lang="en-US" sz="4000" smtClean="0"/>
              <a:t>DOSING </a:t>
            </a:r>
            <a:r>
              <a:rPr lang="en-US" sz="2200" smtClean="0"/>
              <a:t>(cont’d)</a:t>
            </a:r>
            <a:endParaRPr lang="en-US" sz="1800" smtClean="0"/>
          </a:p>
        </p:txBody>
      </p:sp>
      <p:graphicFrame>
        <p:nvGraphicFramePr>
          <p:cNvPr id="2375683" name="Group 3"/>
          <p:cNvGraphicFramePr>
            <a:graphicFrameLocks noGrp="1"/>
          </p:cNvGraphicFramePr>
          <p:nvPr/>
        </p:nvGraphicFramePr>
        <p:xfrm>
          <a:off x="781050" y="2419350"/>
          <a:ext cx="7848600" cy="3218688"/>
        </p:xfrm>
        <a:graphic>
          <a:graphicData uri="http://schemas.openxmlformats.org/drawingml/2006/table">
            <a:tbl>
              <a:tblPr/>
              <a:tblGrid>
                <a:gridCol w="2565400"/>
                <a:gridCol w="2641600"/>
                <a:gridCol w="2641600"/>
              </a:tblGrid>
              <a:tr h="495300">
                <a:tc gridSpan="3">
                  <a:txBody>
                    <a:bodyPr/>
                    <a:lstStyle/>
                    <a:p>
                      <a:pPr marL="0" marR="0" lvl="0" indent="0" algn="ctr" defTabSz="914400" rtl="0" eaLnBrk="1" fontAlgn="base" latinLnBrk="0" hangingPunct="1">
                        <a:lnSpc>
                          <a:spcPct val="130000"/>
                        </a:lnSpc>
                        <a:spcBef>
                          <a:spcPct val="0"/>
                        </a:spcBef>
                        <a:spcAft>
                          <a:spcPct val="0"/>
                        </a:spcAft>
                        <a:buClr>
                          <a:schemeClr val="tx1"/>
                        </a:buClr>
                        <a:buSzPct val="60000"/>
                        <a:buFont typeface="Wingdings" pitchFamily="2" charset="2"/>
                        <a:buNone/>
                        <a:tabLst/>
                      </a:pPr>
                      <a:r>
                        <a:rPr kumimoji="0" lang="en-US" sz="2400" b="1" i="0" u="none" strike="noStrike" cap="none" normalizeH="0" baseline="0" smtClean="0">
                          <a:ln>
                            <a:noFill/>
                          </a:ln>
                          <a:solidFill>
                            <a:schemeClr val="bg1"/>
                          </a:solidFill>
                          <a:effectLst/>
                          <a:latin typeface="Tahoma" charset="0"/>
                          <a:cs typeface="Arial" charset="0"/>
                        </a:rPr>
                        <a:t>Recommended Usage Schedule for </a:t>
                      </a:r>
                    </a:p>
                    <a:p>
                      <a:pPr marL="0" marR="0" lvl="0" indent="0" algn="ctr" defTabSz="914400" rtl="0" eaLnBrk="1" fontAlgn="base" latinLnBrk="0" hangingPunct="1">
                        <a:lnSpc>
                          <a:spcPct val="130000"/>
                        </a:lnSpc>
                        <a:spcBef>
                          <a:spcPct val="0"/>
                        </a:spcBef>
                        <a:spcAft>
                          <a:spcPct val="0"/>
                        </a:spcAft>
                        <a:buClr>
                          <a:schemeClr val="tx1"/>
                        </a:buClr>
                        <a:buSzPct val="60000"/>
                        <a:buFont typeface="Wingdings" pitchFamily="2" charset="2"/>
                        <a:buNone/>
                        <a:tabLst/>
                      </a:pPr>
                      <a:r>
                        <a:rPr kumimoji="0" lang="en-US" sz="2400" b="1" i="0" u="none" strike="noStrike" cap="none" normalizeH="0" baseline="0" smtClean="0">
                          <a:ln>
                            <a:noFill/>
                          </a:ln>
                          <a:solidFill>
                            <a:schemeClr val="bg1"/>
                          </a:solidFill>
                          <a:effectLst/>
                          <a:latin typeface="Tahoma" charset="0"/>
                          <a:cs typeface="Arial" charset="0"/>
                        </a:rPr>
                        <a:t>Commit Lozenge</a:t>
                      </a: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tx1"/>
                    </a:solidFill>
                  </a:tcPr>
                </a:tc>
                <a:tc hMerge="1">
                  <a:txBody>
                    <a:bodyPr/>
                    <a:lstStyle/>
                    <a:p>
                      <a:endParaRPr lang="en-US"/>
                    </a:p>
                  </a:txBody>
                  <a:tcPr/>
                </a:tc>
                <a:tc hMerge="1">
                  <a:txBody>
                    <a:bodyPr/>
                    <a:lstStyle/>
                    <a:p>
                      <a:endParaRPr lang="en-US"/>
                    </a:p>
                  </a:txBody>
                  <a:tcPr/>
                </a:tc>
              </a:tr>
              <a:tr h="495300">
                <a:tc>
                  <a:txBody>
                    <a:bodyPr/>
                    <a:lstStyle/>
                    <a:p>
                      <a:pPr marL="0" marR="0" lvl="0" indent="0" algn="ctr" defTabSz="914400" rtl="0" eaLnBrk="1" fontAlgn="base" latinLnBrk="0" hangingPunct="1">
                        <a:lnSpc>
                          <a:spcPct val="130000"/>
                        </a:lnSpc>
                        <a:spcBef>
                          <a:spcPct val="0"/>
                        </a:spcBef>
                        <a:spcAft>
                          <a:spcPct val="0"/>
                        </a:spcAft>
                        <a:buClr>
                          <a:schemeClr val="tx1"/>
                        </a:buClr>
                        <a:buSzPct val="60000"/>
                        <a:buFont typeface="Wingdings" pitchFamily="2" charset="2"/>
                        <a:buNone/>
                        <a:tabLst/>
                      </a:pPr>
                      <a:r>
                        <a:rPr kumimoji="0" lang="en-US" sz="2400" b="1" i="0" u="none" strike="noStrike" cap="none" normalizeH="0" baseline="0" smtClean="0">
                          <a:ln>
                            <a:noFill/>
                          </a:ln>
                          <a:solidFill>
                            <a:schemeClr val="tx1"/>
                          </a:solidFill>
                          <a:effectLst/>
                          <a:latin typeface="Tahoma" charset="0"/>
                          <a:cs typeface="Arial" charset="0"/>
                        </a:rPr>
                        <a:t>Weeks 1–6</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6464CC"/>
                    </a:solidFill>
                  </a:tcPr>
                </a:tc>
                <a:tc>
                  <a:txBody>
                    <a:bodyPr/>
                    <a:lstStyle/>
                    <a:p>
                      <a:pPr marL="0" marR="0" lvl="0" indent="0" algn="ctr" defTabSz="914400" rtl="0" eaLnBrk="1" fontAlgn="base" latinLnBrk="0" hangingPunct="1">
                        <a:lnSpc>
                          <a:spcPct val="130000"/>
                        </a:lnSpc>
                        <a:spcBef>
                          <a:spcPct val="0"/>
                        </a:spcBef>
                        <a:spcAft>
                          <a:spcPct val="0"/>
                        </a:spcAft>
                        <a:buClr>
                          <a:schemeClr val="tx1"/>
                        </a:buClr>
                        <a:buSzPct val="60000"/>
                        <a:buFont typeface="Wingdings" pitchFamily="2" charset="2"/>
                        <a:buNone/>
                        <a:tabLst/>
                      </a:pPr>
                      <a:r>
                        <a:rPr kumimoji="0" lang="en-US" sz="2400" b="1" i="0" u="none" strike="noStrike" cap="none" normalizeH="0" baseline="0" smtClean="0">
                          <a:ln>
                            <a:noFill/>
                          </a:ln>
                          <a:solidFill>
                            <a:schemeClr val="tx1"/>
                          </a:solidFill>
                          <a:effectLst/>
                          <a:latin typeface="Tahoma" charset="0"/>
                          <a:cs typeface="Arial" charset="0"/>
                        </a:rPr>
                        <a:t>Weeks 7–9</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9393DB"/>
                    </a:solidFill>
                  </a:tcPr>
                </a:tc>
                <a:tc>
                  <a:txBody>
                    <a:bodyPr/>
                    <a:lstStyle/>
                    <a:p>
                      <a:pPr marL="0" marR="0" lvl="0" indent="0" algn="ctr" defTabSz="914400" rtl="0" eaLnBrk="1" fontAlgn="base" latinLnBrk="0" hangingPunct="1">
                        <a:lnSpc>
                          <a:spcPct val="130000"/>
                        </a:lnSpc>
                        <a:spcBef>
                          <a:spcPct val="0"/>
                        </a:spcBef>
                        <a:spcAft>
                          <a:spcPct val="0"/>
                        </a:spcAft>
                        <a:buClr>
                          <a:schemeClr val="tx1"/>
                        </a:buClr>
                        <a:buSzPct val="60000"/>
                        <a:buFont typeface="Wingdings" pitchFamily="2" charset="2"/>
                        <a:buNone/>
                        <a:tabLst/>
                      </a:pPr>
                      <a:r>
                        <a:rPr kumimoji="0" lang="en-US" sz="2400" b="1" i="0" u="none" strike="noStrike" cap="none" normalizeH="0" baseline="0" smtClean="0">
                          <a:ln>
                            <a:noFill/>
                          </a:ln>
                          <a:solidFill>
                            <a:schemeClr val="tx1"/>
                          </a:solidFill>
                          <a:effectLst/>
                          <a:latin typeface="Tahoma" charset="0"/>
                          <a:cs typeface="Arial" charset="0"/>
                        </a:rPr>
                        <a:t>Weeks 10–12</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BDBDE9"/>
                    </a:solidFill>
                  </a:tcPr>
                </a:tc>
              </a:tr>
              <a:tr h="590550">
                <a:tc>
                  <a:txBody>
                    <a:bodyPr/>
                    <a:lstStyle/>
                    <a:p>
                      <a:pPr marL="0" marR="0" lvl="0" indent="0" algn="ctr" defTabSz="914400" rtl="0" eaLnBrk="1" fontAlgn="base" latinLnBrk="0" hangingPunct="1">
                        <a:lnSpc>
                          <a:spcPct val="130000"/>
                        </a:lnSpc>
                        <a:spcBef>
                          <a:spcPct val="0"/>
                        </a:spcBef>
                        <a:spcAft>
                          <a:spcPct val="0"/>
                        </a:spcAft>
                        <a:buClr>
                          <a:schemeClr val="tx1"/>
                        </a:buClr>
                        <a:buSzPct val="60000"/>
                        <a:buFont typeface="Wingdings" pitchFamily="2" charset="2"/>
                        <a:buNone/>
                        <a:tabLst/>
                      </a:pPr>
                      <a:r>
                        <a:rPr kumimoji="0" lang="en-US" sz="2400" b="1" i="0" u="none" strike="noStrike" cap="none" normalizeH="0" baseline="0" smtClean="0">
                          <a:ln>
                            <a:noFill/>
                          </a:ln>
                          <a:solidFill>
                            <a:schemeClr val="tx1"/>
                          </a:solidFill>
                          <a:effectLst/>
                          <a:latin typeface="Tahoma" charset="0"/>
                          <a:cs typeface="Arial" charset="0"/>
                        </a:rPr>
                        <a:t>1 lozenge</a:t>
                      </a:r>
                    </a:p>
                    <a:p>
                      <a:pPr marL="0" marR="0" lvl="0" indent="0" algn="ctr" defTabSz="914400" rtl="0" eaLnBrk="1" fontAlgn="base" latinLnBrk="0" hangingPunct="1">
                        <a:lnSpc>
                          <a:spcPct val="130000"/>
                        </a:lnSpc>
                        <a:spcBef>
                          <a:spcPct val="0"/>
                        </a:spcBef>
                        <a:spcAft>
                          <a:spcPct val="0"/>
                        </a:spcAft>
                        <a:buClr>
                          <a:schemeClr val="tx1"/>
                        </a:buClr>
                        <a:buSzPct val="60000"/>
                        <a:buFont typeface="Wingdings" pitchFamily="2" charset="2"/>
                        <a:buNone/>
                        <a:tabLst/>
                      </a:pPr>
                      <a:r>
                        <a:rPr kumimoji="0" lang="en-US" sz="2400" b="1" i="0" u="none" strike="noStrike" cap="none" normalizeH="0" baseline="0" smtClean="0">
                          <a:ln>
                            <a:noFill/>
                          </a:ln>
                          <a:solidFill>
                            <a:schemeClr val="tx1"/>
                          </a:solidFill>
                          <a:effectLst/>
                          <a:latin typeface="Tahoma" charset="0"/>
                          <a:cs typeface="Arial" charset="0"/>
                        </a:rPr>
                        <a:t>q 1–2 h</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6464CC"/>
                    </a:solidFill>
                  </a:tcPr>
                </a:tc>
                <a:tc>
                  <a:txBody>
                    <a:bodyPr/>
                    <a:lstStyle/>
                    <a:p>
                      <a:pPr marL="0" marR="0" lvl="0" indent="0" algn="ctr" defTabSz="914400" rtl="0" eaLnBrk="1" fontAlgn="base" latinLnBrk="0" hangingPunct="1">
                        <a:lnSpc>
                          <a:spcPct val="130000"/>
                        </a:lnSpc>
                        <a:spcBef>
                          <a:spcPct val="0"/>
                        </a:spcBef>
                        <a:spcAft>
                          <a:spcPct val="0"/>
                        </a:spcAft>
                        <a:buClr>
                          <a:schemeClr val="tx1"/>
                        </a:buClr>
                        <a:buSzPct val="60000"/>
                        <a:buFont typeface="Wingdings" pitchFamily="2" charset="2"/>
                        <a:buNone/>
                        <a:tabLst/>
                      </a:pPr>
                      <a:r>
                        <a:rPr kumimoji="0" lang="en-US" sz="2400" b="1" i="0" u="none" strike="noStrike" cap="none" normalizeH="0" baseline="0" smtClean="0">
                          <a:ln>
                            <a:noFill/>
                          </a:ln>
                          <a:solidFill>
                            <a:schemeClr val="tx1"/>
                          </a:solidFill>
                          <a:effectLst/>
                          <a:latin typeface="Tahoma" charset="0"/>
                          <a:cs typeface="Arial" charset="0"/>
                        </a:rPr>
                        <a:t>1 lozenge</a:t>
                      </a:r>
                    </a:p>
                    <a:p>
                      <a:pPr marL="0" marR="0" lvl="0" indent="0" algn="ctr" defTabSz="914400" rtl="0" eaLnBrk="1" fontAlgn="base" latinLnBrk="0" hangingPunct="1">
                        <a:lnSpc>
                          <a:spcPct val="130000"/>
                        </a:lnSpc>
                        <a:spcBef>
                          <a:spcPct val="0"/>
                        </a:spcBef>
                        <a:spcAft>
                          <a:spcPct val="0"/>
                        </a:spcAft>
                        <a:buClr>
                          <a:schemeClr val="tx1"/>
                        </a:buClr>
                        <a:buSzPct val="60000"/>
                        <a:buFont typeface="Wingdings" pitchFamily="2" charset="2"/>
                        <a:buNone/>
                        <a:tabLst/>
                      </a:pPr>
                      <a:r>
                        <a:rPr kumimoji="0" lang="en-US" sz="2400" b="1" i="0" u="none" strike="noStrike" cap="none" normalizeH="0" baseline="0" smtClean="0">
                          <a:ln>
                            <a:noFill/>
                          </a:ln>
                          <a:solidFill>
                            <a:schemeClr val="tx1"/>
                          </a:solidFill>
                          <a:effectLst/>
                          <a:latin typeface="Tahoma" charset="0"/>
                          <a:cs typeface="Arial" charset="0"/>
                        </a:rPr>
                        <a:t>q 2–4 h</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9393DB"/>
                    </a:solidFill>
                  </a:tcPr>
                </a:tc>
                <a:tc>
                  <a:txBody>
                    <a:bodyPr/>
                    <a:lstStyle/>
                    <a:p>
                      <a:pPr marL="0" marR="0" lvl="0" indent="0" algn="ctr" defTabSz="914400" rtl="0" eaLnBrk="1" fontAlgn="base" latinLnBrk="0" hangingPunct="1">
                        <a:lnSpc>
                          <a:spcPct val="130000"/>
                        </a:lnSpc>
                        <a:spcBef>
                          <a:spcPct val="0"/>
                        </a:spcBef>
                        <a:spcAft>
                          <a:spcPct val="0"/>
                        </a:spcAft>
                        <a:buClr>
                          <a:schemeClr val="tx1"/>
                        </a:buClr>
                        <a:buSzPct val="60000"/>
                        <a:buFont typeface="Wingdings" pitchFamily="2" charset="2"/>
                        <a:buNone/>
                        <a:tabLst/>
                      </a:pPr>
                      <a:r>
                        <a:rPr kumimoji="0" lang="en-US" sz="2400" b="1" i="0" u="none" strike="noStrike" cap="none" normalizeH="0" baseline="0" smtClean="0">
                          <a:ln>
                            <a:noFill/>
                          </a:ln>
                          <a:solidFill>
                            <a:schemeClr val="tx1"/>
                          </a:solidFill>
                          <a:effectLst/>
                          <a:latin typeface="Tahoma" charset="0"/>
                          <a:cs typeface="Arial" charset="0"/>
                        </a:rPr>
                        <a:t>1 lozenge</a:t>
                      </a:r>
                    </a:p>
                    <a:p>
                      <a:pPr marL="0" marR="0" lvl="0" indent="0" algn="ctr" defTabSz="914400" rtl="0" eaLnBrk="1" fontAlgn="base" latinLnBrk="0" hangingPunct="1">
                        <a:lnSpc>
                          <a:spcPct val="130000"/>
                        </a:lnSpc>
                        <a:spcBef>
                          <a:spcPct val="0"/>
                        </a:spcBef>
                        <a:spcAft>
                          <a:spcPct val="0"/>
                        </a:spcAft>
                        <a:buClr>
                          <a:schemeClr val="tx1"/>
                        </a:buClr>
                        <a:buSzPct val="60000"/>
                        <a:buFont typeface="Wingdings" pitchFamily="2" charset="2"/>
                        <a:buNone/>
                        <a:tabLst/>
                      </a:pPr>
                      <a:r>
                        <a:rPr kumimoji="0" lang="en-US" sz="2400" b="1" i="0" u="none" strike="noStrike" cap="none" normalizeH="0" baseline="0" smtClean="0">
                          <a:ln>
                            <a:noFill/>
                          </a:ln>
                          <a:solidFill>
                            <a:schemeClr val="tx1"/>
                          </a:solidFill>
                          <a:effectLst/>
                          <a:latin typeface="Tahoma" charset="0"/>
                          <a:cs typeface="Arial" charset="0"/>
                        </a:rPr>
                        <a:t>q 4–8 h</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BDBDE9"/>
                    </a:solidFill>
                  </a:tcPr>
                </a:tc>
              </a:tr>
              <a:tr h="539750">
                <a:tc gridSpan="3">
                  <a:txBody>
                    <a:bodyPr/>
                    <a:lstStyle/>
                    <a:p>
                      <a:pPr marL="0" marR="0" lvl="0" indent="0" algn="ctr" defTabSz="914400" rtl="0" eaLnBrk="1" fontAlgn="base" latinLnBrk="0" hangingPunct="1">
                        <a:lnSpc>
                          <a:spcPct val="130000"/>
                        </a:lnSpc>
                        <a:spcBef>
                          <a:spcPct val="0"/>
                        </a:spcBef>
                        <a:spcAft>
                          <a:spcPct val="0"/>
                        </a:spcAft>
                        <a:buClr>
                          <a:schemeClr val="tx1"/>
                        </a:buClr>
                        <a:buSzPct val="60000"/>
                        <a:buFont typeface="Wingdings" pitchFamily="2" charset="2"/>
                        <a:buNone/>
                        <a:tabLst/>
                      </a:pPr>
                      <a:r>
                        <a:rPr kumimoji="0" lang="en-US" sz="2400" b="1" i="0" u="none" strike="noStrike" cap="none" normalizeH="0" baseline="0" smtClean="0">
                          <a:ln>
                            <a:noFill/>
                          </a:ln>
                          <a:solidFill>
                            <a:schemeClr val="hlink"/>
                          </a:solidFill>
                          <a:effectLst/>
                          <a:latin typeface="Tahoma" charset="0"/>
                          <a:cs typeface="Arial" charset="0"/>
                        </a:rPr>
                        <a:t>DO NOT USE MORE THAN 20 LOZENGES PER DAY.</a:t>
                      </a: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tx1"/>
                    </a:solidFill>
                  </a:tcPr>
                </a:tc>
                <a:tc hMerge="1">
                  <a:txBody>
                    <a:bodyPr/>
                    <a:lstStyle/>
                    <a:p>
                      <a:endParaRPr lang="en-US"/>
                    </a:p>
                  </a:txBody>
                  <a:tcPr/>
                </a:tc>
                <a:tc hMerge="1">
                  <a:txBody>
                    <a:bodyPr/>
                    <a:lstStyle/>
                    <a:p>
                      <a:endParaRPr lang="en-US"/>
                    </a:p>
                  </a:txBody>
                  <a:tcPr/>
                </a:tc>
              </a:tr>
            </a:tbl>
          </a:graphicData>
        </a:graphic>
      </p:graphicFrame>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098" name="Rectangle 2"/>
          <p:cNvSpPr>
            <a:spLocks noGrp="1" noChangeArrowheads="1"/>
          </p:cNvSpPr>
          <p:nvPr>
            <p:ph type="title" idx="4294967295"/>
          </p:nvPr>
        </p:nvSpPr>
        <p:spPr>
          <a:xfrm>
            <a:off x="1136650" y="617538"/>
            <a:ext cx="7267575" cy="1143000"/>
          </a:xfrm>
        </p:spPr>
        <p:txBody>
          <a:bodyPr>
            <a:normAutofit fontScale="90000"/>
          </a:bodyPr>
          <a:lstStyle/>
          <a:p>
            <a:pPr eaLnBrk="1" hangingPunct="1"/>
            <a:r>
              <a:rPr lang="en-US" sz="4000" smtClean="0"/>
              <a:t>NICOTINE LOZENGE:</a:t>
            </a:r>
            <a:r>
              <a:rPr lang="en-US" sz="4000" baseline="30000" smtClean="0"/>
              <a:t> </a:t>
            </a:r>
            <a:r>
              <a:rPr lang="en-US" sz="4000" smtClean="0"/>
              <a:t/>
            </a:r>
            <a:br>
              <a:rPr lang="en-US" sz="4000" smtClean="0"/>
            </a:br>
            <a:r>
              <a:rPr lang="en-US" sz="4000" smtClean="0"/>
              <a:t>DIRECTIONS for USE</a:t>
            </a:r>
          </a:p>
        </p:txBody>
      </p:sp>
      <p:sp>
        <p:nvSpPr>
          <p:cNvPr id="112643" name="Rectangle 3"/>
          <p:cNvSpPr>
            <a:spLocks noGrp="1" noChangeArrowheads="1"/>
          </p:cNvSpPr>
          <p:nvPr>
            <p:ph type="body" sz="half" idx="4294967295"/>
          </p:nvPr>
        </p:nvSpPr>
        <p:spPr>
          <a:xfrm>
            <a:off x="895350" y="2028825"/>
            <a:ext cx="8248650" cy="3998913"/>
          </a:xfrm>
        </p:spPr>
        <p:txBody>
          <a:bodyPr/>
          <a:lstStyle/>
          <a:p>
            <a:pPr eaLnBrk="1" hangingPunct="1">
              <a:lnSpc>
                <a:spcPct val="90000"/>
              </a:lnSpc>
              <a:spcBef>
                <a:spcPct val="0"/>
              </a:spcBef>
            </a:pPr>
            <a:r>
              <a:rPr lang="en-US" sz="2400" smtClean="0"/>
              <a:t>Use according to recommended dosing schedule</a:t>
            </a:r>
          </a:p>
          <a:p>
            <a:pPr eaLnBrk="1" hangingPunct="1">
              <a:lnSpc>
                <a:spcPct val="90000"/>
              </a:lnSpc>
              <a:spcBef>
                <a:spcPct val="60000"/>
              </a:spcBef>
            </a:pPr>
            <a:r>
              <a:rPr lang="en-US" sz="2400" smtClean="0">
                <a:sym typeface="Symbol" pitchFamily="18" charset="2"/>
              </a:rPr>
              <a:t>Place in mouth and allow to dissolve slowly (nicotine release may cause warm, tingling sensation)</a:t>
            </a:r>
          </a:p>
          <a:p>
            <a:pPr eaLnBrk="1" hangingPunct="1">
              <a:lnSpc>
                <a:spcPct val="90000"/>
              </a:lnSpc>
              <a:spcBef>
                <a:spcPct val="60000"/>
              </a:spcBef>
            </a:pPr>
            <a:r>
              <a:rPr lang="en-US" sz="2400" smtClean="0">
                <a:sym typeface="Symbol" pitchFamily="18" charset="2"/>
              </a:rPr>
              <a:t>Do not chew or swallow lozenge.</a:t>
            </a:r>
          </a:p>
          <a:p>
            <a:pPr eaLnBrk="1" hangingPunct="1">
              <a:lnSpc>
                <a:spcPct val="90000"/>
              </a:lnSpc>
              <a:spcBef>
                <a:spcPct val="60000"/>
              </a:spcBef>
            </a:pPr>
            <a:r>
              <a:rPr lang="en-US" sz="2400" smtClean="0">
                <a:sym typeface="Symbol" pitchFamily="18" charset="2"/>
              </a:rPr>
              <a:t>Occasionally rotate to different areas of the mouth.</a:t>
            </a:r>
          </a:p>
          <a:p>
            <a:pPr eaLnBrk="1" hangingPunct="1">
              <a:lnSpc>
                <a:spcPct val="90000"/>
              </a:lnSpc>
              <a:spcBef>
                <a:spcPct val="60000"/>
              </a:spcBef>
            </a:pPr>
            <a:r>
              <a:rPr lang="en-US" sz="2400" smtClean="0"/>
              <a:t>Lozenge will dissolve completely in about 20</a:t>
            </a:r>
            <a:r>
              <a:rPr lang="en-US" sz="2400" smtClean="0">
                <a:sym typeface="Symbol" pitchFamily="18" charset="2"/>
              </a:rPr>
              <a:t></a:t>
            </a:r>
            <a:r>
              <a:rPr lang="en-US" sz="2400" smtClean="0"/>
              <a:t>30 minutes.</a:t>
            </a:r>
          </a:p>
        </p:txBody>
      </p:sp>
      <p:pic>
        <p:nvPicPr>
          <p:cNvPr id="112644" name="Picture 4" descr="lozenge with dime_light contrast"/>
          <p:cNvPicPr>
            <a:picLocks noGrp="1" noChangeAspect="1" noChangeArrowheads="1"/>
          </p:cNvPicPr>
          <p:nvPr>
            <p:ph sz="half" idx="4294967295"/>
          </p:nvPr>
        </p:nvPicPr>
        <p:blipFill>
          <a:blip r:embed="rId3" cstate="print"/>
          <a:srcRect l="10294" t="17647" b="18954"/>
          <a:stretch>
            <a:fillRect/>
          </a:stretch>
        </p:blipFill>
        <p:spPr>
          <a:xfrm>
            <a:off x="0" y="5132388"/>
            <a:ext cx="2703513" cy="1433512"/>
          </a:xfrm>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22" name="Rectangle 2"/>
          <p:cNvSpPr>
            <a:spLocks noGrp="1" noChangeArrowheads="1"/>
          </p:cNvSpPr>
          <p:nvPr>
            <p:ph type="title" idx="4294967295"/>
          </p:nvPr>
        </p:nvSpPr>
        <p:spPr>
          <a:xfrm>
            <a:off x="942975" y="617538"/>
            <a:ext cx="7267575" cy="1143000"/>
          </a:xfrm>
        </p:spPr>
        <p:txBody>
          <a:bodyPr rtlCol="0">
            <a:normAutofit fontScale="90000"/>
          </a:bodyPr>
          <a:lstStyle/>
          <a:p>
            <a:pPr eaLnBrk="1" fontAlgn="auto" hangingPunct="1">
              <a:spcAft>
                <a:spcPts val="0"/>
              </a:spcAft>
              <a:defRPr/>
            </a:pPr>
            <a:r>
              <a:rPr lang="en-US" sz="3600" dirty="0" smtClean="0"/>
              <a:t>NICOTINE LOZENGE: ADDITIONAL PATIENT EDUCATION</a:t>
            </a:r>
          </a:p>
        </p:txBody>
      </p:sp>
      <p:sp>
        <p:nvSpPr>
          <p:cNvPr id="113667" name="Rectangle 3"/>
          <p:cNvSpPr>
            <a:spLocks noGrp="1" noChangeArrowheads="1"/>
          </p:cNvSpPr>
          <p:nvPr>
            <p:ph type="body" idx="4294967295"/>
          </p:nvPr>
        </p:nvSpPr>
        <p:spPr>
          <a:xfrm>
            <a:off x="1219200" y="1866900"/>
            <a:ext cx="7924800" cy="3998913"/>
          </a:xfrm>
        </p:spPr>
        <p:txBody>
          <a:bodyPr tIns="91440" bIns="91440"/>
          <a:lstStyle/>
          <a:p>
            <a:pPr marL="285750" indent="-285750" eaLnBrk="1" hangingPunct="1">
              <a:spcBef>
                <a:spcPct val="0"/>
              </a:spcBef>
              <a:tabLst>
                <a:tab pos="2743200" algn="l"/>
              </a:tabLst>
            </a:pPr>
            <a:r>
              <a:rPr lang="en-US" sz="2600" smtClean="0"/>
              <a:t>To improve chances of quitting, use at least nine lozenges daily during the first 6 weeks</a:t>
            </a:r>
          </a:p>
          <a:p>
            <a:pPr marL="285750" indent="-285750" eaLnBrk="1" hangingPunct="1">
              <a:spcBef>
                <a:spcPct val="50000"/>
              </a:spcBef>
              <a:tabLst>
                <a:tab pos="2743200" algn="l"/>
              </a:tabLst>
            </a:pPr>
            <a:r>
              <a:rPr lang="en-US" sz="2600" smtClean="0"/>
              <a:t>The lozenge will </a:t>
            </a:r>
            <a:r>
              <a:rPr lang="en-US" sz="2600" i="1" smtClean="0"/>
              <a:t>not</a:t>
            </a:r>
            <a:r>
              <a:rPr lang="en-US" sz="2600" smtClean="0"/>
              <a:t> provide the same rapid satisfaction that smoking provides</a:t>
            </a:r>
          </a:p>
          <a:p>
            <a:pPr marL="285750" indent="-285750" eaLnBrk="1" hangingPunct="1">
              <a:spcBef>
                <a:spcPct val="50000"/>
              </a:spcBef>
              <a:tabLst>
                <a:tab pos="2743200" algn="l"/>
              </a:tabLst>
            </a:pPr>
            <a:r>
              <a:rPr lang="en-US" sz="2600" smtClean="0"/>
              <a:t>The effectiveness of the nicotine lozenge may be reduced by some foods and beverages:</a:t>
            </a:r>
          </a:p>
          <a:p>
            <a:pPr marL="1371600" lvl="2" indent="0" eaLnBrk="1" hangingPunct="1">
              <a:buFont typeface="Wingdings" pitchFamily="2" charset="2"/>
              <a:buNone/>
              <a:tabLst>
                <a:tab pos="2743200" algn="l"/>
              </a:tabLst>
            </a:pPr>
            <a:r>
              <a:rPr lang="en-US" smtClean="0">
                <a:solidFill>
                  <a:schemeClr val="hlink"/>
                </a:solidFill>
                <a:sym typeface="Symbol" pitchFamily="18" charset="2"/>
              </a:rPr>
              <a:t> </a:t>
            </a:r>
            <a:r>
              <a:rPr lang="en-US" smtClean="0"/>
              <a:t>Coffee	 	</a:t>
            </a:r>
            <a:r>
              <a:rPr lang="en-US" smtClean="0">
                <a:solidFill>
                  <a:schemeClr val="hlink"/>
                </a:solidFill>
                <a:sym typeface="Symbol" pitchFamily="18" charset="2"/>
              </a:rPr>
              <a:t></a:t>
            </a:r>
            <a:r>
              <a:rPr lang="en-US" smtClean="0">
                <a:sym typeface="Symbol" pitchFamily="18" charset="2"/>
              </a:rPr>
              <a:t> </a:t>
            </a:r>
            <a:r>
              <a:rPr lang="en-US" smtClean="0"/>
              <a:t>Juices</a:t>
            </a:r>
          </a:p>
          <a:p>
            <a:pPr marL="1371600" lvl="2" indent="0" eaLnBrk="1" hangingPunct="1">
              <a:buFont typeface="Wingdings" pitchFamily="2" charset="2"/>
              <a:buNone/>
              <a:tabLst>
                <a:tab pos="2743200" algn="l"/>
              </a:tabLst>
            </a:pPr>
            <a:r>
              <a:rPr lang="en-US" smtClean="0">
                <a:solidFill>
                  <a:schemeClr val="hlink"/>
                </a:solidFill>
                <a:sym typeface="Symbol" pitchFamily="18" charset="2"/>
              </a:rPr>
              <a:t></a:t>
            </a:r>
            <a:r>
              <a:rPr lang="en-US" smtClean="0">
                <a:sym typeface="Symbol" pitchFamily="18" charset="2"/>
              </a:rPr>
              <a:t> </a:t>
            </a:r>
            <a:r>
              <a:rPr lang="en-US" smtClean="0"/>
              <a:t>Wine		</a:t>
            </a:r>
            <a:r>
              <a:rPr lang="en-US" smtClean="0">
                <a:solidFill>
                  <a:schemeClr val="hlink"/>
                </a:solidFill>
                <a:sym typeface="Symbol" pitchFamily="18" charset="2"/>
              </a:rPr>
              <a:t> </a:t>
            </a:r>
            <a:r>
              <a:rPr lang="en-US" smtClean="0"/>
              <a:t>Soft drinks</a:t>
            </a:r>
          </a:p>
        </p:txBody>
      </p:sp>
      <p:sp>
        <p:nvSpPr>
          <p:cNvPr id="2379780" name="Rectangle 4"/>
          <p:cNvSpPr>
            <a:spLocks noChangeArrowheads="1"/>
          </p:cNvSpPr>
          <p:nvPr/>
        </p:nvSpPr>
        <p:spPr bwMode="auto">
          <a:xfrm>
            <a:off x="857250" y="5743575"/>
            <a:ext cx="7581900" cy="885825"/>
          </a:xfrm>
          <a:prstGeom prst="rect">
            <a:avLst/>
          </a:prstGeom>
          <a:noFill/>
          <a:ln w="9525">
            <a:noFill/>
            <a:miter lim="800000"/>
            <a:headEnd/>
            <a:tailEnd/>
          </a:ln>
        </p:spPr>
        <p:txBody>
          <a:bodyPr>
            <a:spAutoFit/>
          </a:bodyPr>
          <a:lstStyle/>
          <a:p>
            <a:pPr algn="ctr" eaLnBrk="1" hangingPunct="1">
              <a:lnSpc>
                <a:spcPct val="100000"/>
              </a:lnSpc>
              <a:spcBef>
                <a:spcPct val="100000"/>
              </a:spcBef>
              <a:buClr>
                <a:schemeClr val="tx1"/>
              </a:buClr>
              <a:buSzPct val="60000"/>
              <a:buFont typeface="Wingdings" pitchFamily="2" charset="2"/>
              <a:buNone/>
            </a:pPr>
            <a:r>
              <a:rPr kumimoji="0" lang="en-US" sz="2600" b="1">
                <a:solidFill>
                  <a:schemeClr val="hlink"/>
                </a:solidFill>
                <a:latin typeface="Tahoma" charset="0"/>
                <a:cs typeface="Arial" charset="0"/>
              </a:rPr>
              <a:t>Do NOT eat or drink for 15 minutes BEFORE or while using the nicotine lozenge.</a:t>
            </a:r>
          </a:p>
        </p:txBody>
      </p:sp>
      <p:sp>
        <p:nvSpPr>
          <p:cNvPr id="113669" name="Line 5"/>
          <p:cNvSpPr>
            <a:spLocks noChangeShapeType="1"/>
          </p:cNvSpPr>
          <p:nvPr/>
        </p:nvSpPr>
        <p:spPr bwMode="auto">
          <a:xfrm>
            <a:off x="323850" y="5657850"/>
            <a:ext cx="8572500" cy="0"/>
          </a:xfrm>
          <a:prstGeom prst="line">
            <a:avLst/>
          </a:prstGeom>
          <a:noFill/>
          <a:ln w="9525">
            <a:solidFill>
              <a:srgbClr val="000080"/>
            </a:solidFill>
            <a:round/>
            <a:headEnd/>
            <a:tailEnd/>
          </a:ln>
        </p:spPr>
        <p:txBody>
          <a:bodyPr/>
          <a:lstStyle/>
          <a:p>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2379780"/>
                                        </p:tgtEl>
                                        <p:attrNameLst>
                                          <p:attrName>style.visibility</p:attrName>
                                        </p:attrNameLst>
                                      </p:cBhvr>
                                      <p:to>
                                        <p:strVal val="visible"/>
                                      </p:to>
                                    </p:set>
                                    <p:animEffect transition="in" filter="dissolve">
                                      <p:cBhvr>
                                        <p:cTn id="7" dur="500"/>
                                        <p:tgtEl>
                                          <p:spTgt spid="237978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79780"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194" name="Rectangle 2"/>
          <p:cNvSpPr>
            <a:spLocks noGrp="1" noChangeArrowheads="1"/>
          </p:cNvSpPr>
          <p:nvPr>
            <p:ph type="title" idx="4294967295"/>
          </p:nvPr>
        </p:nvSpPr>
        <p:spPr>
          <a:xfrm>
            <a:off x="896938" y="569913"/>
            <a:ext cx="7507287" cy="1143000"/>
          </a:xfrm>
        </p:spPr>
        <p:txBody>
          <a:bodyPr>
            <a:normAutofit/>
          </a:bodyPr>
          <a:lstStyle/>
          <a:p>
            <a:pPr eaLnBrk="1" hangingPunct="1"/>
            <a:r>
              <a:rPr lang="en-US" sz="4000" smtClean="0"/>
              <a:t>TRANSDERMAL NICOTINE PATCH</a:t>
            </a:r>
            <a:r>
              <a:rPr lang="en-US" sz="3100" smtClean="0"/>
              <a:t/>
            </a:r>
            <a:br>
              <a:rPr lang="en-US" sz="3100" smtClean="0"/>
            </a:br>
            <a:r>
              <a:rPr lang="en-US" sz="2500" smtClean="0"/>
              <a:t>NicoDerm CQ</a:t>
            </a:r>
            <a:r>
              <a:rPr lang="en-US" sz="2500" i="1" smtClean="0"/>
              <a:t> </a:t>
            </a:r>
            <a:r>
              <a:rPr lang="en-US" sz="2500" smtClean="0"/>
              <a:t>(GlaxoSmithKline); generic</a:t>
            </a:r>
          </a:p>
        </p:txBody>
      </p:sp>
      <p:sp>
        <p:nvSpPr>
          <p:cNvPr id="114691" name="Rectangle 3"/>
          <p:cNvSpPr>
            <a:spLocks noGrp="1" noChangeArrowheads="1"/>
          </p:cNvSpPr>
          <p:nvPr>
            <p:ph type="body" sz="half" idx="4294967295"/>
          </p:nvPr>
        </p:nvSpPr>
        <p:spPr>
          <a:xfrm>
            <a:off x="0" y="1927225"/>
            <a:ext cx="7562850" cy="3998913"/>
          </a:xfrm>
        </p:spPr>
        <p:txBody>
          <a:bodyPr/>
          <a:lstStyle/>
          <a:p>
            <a:pPr eaLnBrk="1" hangingPunct="1">
              <a:spcBef>
                <a:spcPct val="50000"/>
              </a:spcBef>
            </a:pPr>
            <a:r>
              <a:rPr lang="en-US" sz="2400" smtClean="0"/>
              <a:t>Nicotine is well absorbed across the skin</a:t>
            </a:r>
          </a:p>
          <a:p>
            <a:pPr eaLnBrk="1" hangingPunct="1">
              <a:spcBef>
                <a:spcPct val="50000"/>
              </a:spcBef>
            </a:pPr>
            <a:r>
              <a:rPr lang="en-US" sz="2400" smtClean="0"/>
              <a:t>Delivery to systemic circulation avoids hepatic first-pass metabolism</a:t>
            </a:r>
          </a:p>
          <a:p>
            <a:pPr eaLnBrk="1" hangingPunct="1">
              <a:spcBef>
                <a:spcPct val="50000"/>
              </a:spcBef>
            </a:pPr>
            <a:r>
              <a:rPr lang="en-US" sz="2400" smtClean="0"/>
              <a:t>Plasma nicotine levels are lower and fluctuate less than with smoking</a:t>
            </a:r>
          </a:p>
        </p:txBody>
      </p:sp>
      <p:pic>
        <p:nvPicPr>
          <p:cNvPr id="114692" name="Picture 6" descr="NRD143020Str"/>
          <p:cNvPicPr>
            <a:picLocks noChangeAspect="1" noChangeArrowheads="1"/>
          </p:cNvPicPr>
          <p:nvPr/>
        </p:nvPicPr>
        <p:blipFill>
          <a:blip r:embed="rId3" cstate="print"/>
          <a:srcRect l="4932" r="2946"/>
          <a:stretch>
            <a:fillRect/>
          </a:stretch>
        </p:blipFill>
        <p:spPr bwMode="auto">
          <a:xfrm>
            <a:off x="3711575" y="4332288"/>
            <a:ext cx="1828800" cy="2216150"/>
          </a:xfrm>
          <a:prstGeom prst="rect">
            <a:avLst/>
          </a:prstGeom>
          <a:noFill/>
          <a:ln w="9525">
            <a:noFill/>
            <a:miter lim="800000"/>
            <a:headEnd/>
            <a:tailEnd/>
          </a:ln>
        </p:spPr>
      </p:pic>
      <p:pic>
        <p:nvPicPr>
          <p:cNvPr id="114693" name="Picture 4" descr="NRD144020Str"/>
          <p:cNvPicPr>
            <a:picLocks noChangeAspect="1" noChangeArrowheads="1"/>
          </p:cNvPicPr>
          <p:nvPr/>
        </p:nvPicPr>
        <p:blipFill>
          <a:blip r:embed="rId4" cstate="print"/>
          <a:srcRect l="4846" r="3032"/>
          <a:stretch>
            <a:fillRect/>
          </a:stretch>
        </p:blipFill>
        <p:spPr bwMode="auto">
          <a:xfrm>
            <a:off x="5565775" y="4324350"/>
            <a:ext cx="1828800" cy="2216150"/>
          </a:xfrm>
          <a:prstGeom prst="rect">
            <a:avLst/>
          </a:prstGeom>
          <a:noFill/>
          <a:ln w="9525">
            <a:noFill/>
            <a:miter lim="800000"/>
            <a:headEnd/>
            <a:tailEnd/>
          </a:ln>
        </p:spPr>
      </p:pic>
      <p:pic>
        <p:nvPicPr>
          <p:cNvPr id="114694" name="Picture 5" descr="NRD142020Str"/>
          <p:cNvPicPr>
            <a:picLocks noChangeAspect="1" noChangeArrowheads="1"/>
          </p:cNvPicPr>
          <p:nvPr/>
        </p:nvPicPr>
        <p:blipFill>
          <a:blip r:embed="rId5" cstate="print"/>
          <a:srcRect l="4025" r="4301"/>
          <a:stretch>
            <a:fillRect/>
          </a:stretch>
        </p:blipFill>
        <p:spPr bwMode="auto">
          <a:xfrm>
            <a:off x="1819275" y="4324350"/>
            <a:ext cx="1820863" cy="22161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2"/>
          <p:cNvSpPr>
            <a:spLocks noGrp="1" noChangeArrowheads="1"/>
          </p:cNvSpPr>
          <p:nvPr>
            <p:ph type="title" idx="4294967295"/>
          </p:nvPr>
        </p:nvSpPr>
        <p:spPr>
          <a:xfrm>
            <a:off x="1214438" y="598488"/>
            <a:ext cx="7267575" cy="1143000"/>
          </a:xfrm>
        </p:spPr>
        <p:txBody>
          <a:bodyPr rtlCol="0">
            <a:normAutofit fontScale="90000"/>
          </a:bodyPr>
          <a:lstStyle/>
          <a:p>
            <a:pPr eaLnBrk="1" fontAlgn="auto" hangingPunct="1">
              <a:spcAft>
                <a:spcPts val="0"/>
              </a:spcAft>
              <a:defRPr/>
            </a:pPr>
            <a:r>
              <a:rPr lang="en-US" dirty="0" smtClean="0"/>
              <a:t>PHARMACOLOGIC METHODS: </a:t>
            </a:r>
            <a:br>
              <a:rPr lang="en-US" dirty="0" smtClean="0"/>
            </a:br>
            <a:r>
              <a:rPr lang="en-US" dirty="0" smtClean="0"/>
              <a:t>FIRST-LINE THERAPIES</a:t>
            </a:r>
          </a:p>
        </p:txBody>
      </p:sp>
      <p:sp>
        <p:nvSpPr>
          <p:cNvPr id="98307" name="Rectangle 3"/>
          <p:cNvSpPr>
            <a:spLocks noGrp="1" noChangeArrowheads="1"/>
          </p:cNvSpPr>
          <p:nvPr>
            <p:ph type="body" idx="4294967295"/>
          </p:nvPr>
        </p:nvSpPr>
        <p:spPr>
          <a:xfrm>
            <a:off x="1219200" y="2165350"/>
            <a:ext cx="7924800" cy="3998913"/>
          </a:xfrm>
        </p:spPr>
        <p:txBody>
          <a:bodyPr/>
          <a:lstStyle/>
          <a:p>
            <a:pPr marL="0" indent="0" eaLnBrk="1" hangingPunct="1">
              <a:spcBef>
                <a:spcPct val="60000"/>
              </a:spcBef>
              <a:buFont typeface="Wingdings" pitchFamily="2" charset="2"/>
              <a:buNone/>
            </a:pPr>
            <a:r>
              <a:rPr lang="en-US" b="1" smtClean="0"/>
              <a:t>Three general classes of FDA-approved drugs for smoking cessation:</a:t>
            </a:r>
          </a:p>
          <a:p>
            <a:pPr marL="571500" lvl="1" indent="-457200" eaLnBrk="1" hangingPunct="1">
              <a:spcBef>
                <a:spcPct val="25000"/>
              </a:spcBef>
              <a:buClr>
                <a:schemeClr val="tx1"/>
              </a:buClr>
              <a:buFont typeface="Wingdings" pitchFamily="2" charset="2"/>
              <a:buChar char="§"/>
            </a:pPr>
            <a:r>
              <a:rPr lang="en-US" sz="2600" smtClean="0"/>
              <a:t>Nicotine replacement therapy (NRT)</a:t>
            </a:r>
          </a:p>
          <a:p>
            <a:pPr marL="971550" lvl="2" indent="-285750" eaLnBrk="1" hangingPunct="1">
              <a:spcBef>
                <a:spcPct val="25000"/>
              </a:spcBef>
              <a:buClr>
                <a:schemeClr val="hlink"/>
              </a:buClr>
              <a:buFont typeface="Wingdings" pitchFamily="2" charset="2"/>
              <a:buChar char="§"/>
            </a:pPr>
            <a:r>
              <a:rPr lang="en-US" smtClean="0"/>
              <a:t>Nicotine gum, patch, lozenge, nasal spray, inhaler</a:t>
            </a:r>
          </a:p>
          <a:p>
            <a:pPr marL="571500" lvl="1" indent="-457200" eaLnBrk="1" hangingPunct="1">
              <a:spcBef>
                <a:spcPct val="25000"/>
              </a:spcBef>
              <a:buClr>
                <a:schemeClr val="tx1"/>
              </a:buClr>
              <a:buFont typeface="Wingdings" pitchFamily="2" charset="2"/>
              <a:buChar char="§"/>
            </a:pPr>
            <a:r>
              <a:rPr lang="en-US" sz="2600" smtClean="0"/>
              <a:t>Psychotropics</a:t>
            </a:r>
          </a:p>
          <a:p>
            <a:pPr marL="971550" lvl="2" indent="-285750" eaLnBrk="1" hangingPunct="1">
              <a:spcBef>
                <a:spcPct val="25000"/>
              </a:spcBef>
              <a:buClr>
                <a:schemeClr val="hlink"/>
              </a:buClr>
              <a:buFont typeface="Wingdings" pitchFamily="2" charset="2"/>
              <a:buChar char="§"/>
            </a:pPr>
            <a:r>
              <a:rPr lang="en-US" smtClean="0"/>
              <a:t>Sustained-release bupropion</a:t>
            </a:r>
            <a:endParaRPr lang="en-US" sz="2200" smtClean="0"/>
          </a:p>
          <a:p>
            <a:pPr marL="571500" lvl="1" indent="-457200" eaLnBrk="1" hangingPunct="1">
              <a:spcBef>
                <a:spcPct val="25000"/>
              </a:spcBef>
              <a:buClr>
                <a:schemeClr val="tx1"/>
              </a:buClr>
              <a:buFont typeface="Wingdings" pitchFamily="2" charset="2"/>
              <a:buChar char="§"/>
            </a:pPr>
            <a:r>
              <a:rPr lang="en-US" sz="2600" smtClean="0"/>
              <a:t>Partial nicotinic receptor agonist</a:t>
            </a:r>
          </a:p>
          <a:p>
            <a:pPr marL="971550" lvl="2" indent="-285750" eaLnBrk="1" hangingPunct="1">
              <a:spcBef>
                <a:spcPct val="25000"/>
              </a:spcBef>
              <a:buClr>
                <a:schemeClr val="hlink"/>
              </a:buClr>
              <a:buFont typeface="Wingdings" pitchFamily="2" charset="2"/>
              <a:buChar char="§"/>
            </a:pPr>
            <a:r>
              <a:rPr lang="en-US" smtClean="0"/>
              <a:t>Varenicline</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4" name="Rectangle 2"/>
          <p:cNvSpPr>
            <a:spLocks noGrp="1" noChangeArrowheads="1"/>
          </p:cNvSpPr>
          <p:nvPr>
            <p:ph type="title" idx="4294967295"/>
          </p:nvPr>
        </p:nvSpPr>
        <p:spPr>
          <a:xfrm>
            <a:off x="1157288" y="617538"/>
            <a:ext cx="7267575" cy="1143000"/>
          </a:xfrm>
        </p:spPr>
        <p:txBody>
          <a:bodyPr/>
          <a:lstStyle/>
          <a:p>
            <a:pPr eaLnBrk="1" hangingPunct="1"/>
            <a:r>
              <a:rPr lang="en-US" sz="3400" smtClean="0"/>
              <a:t>TRANSDERMAL NICOTINE PATCH:</a:t>
            </a:r>
            <a:br>
              <a:rPr lang="en-US" sz="3400" smtClean="0"/>
            </a:br>
            <a:r>
              <a:rPr lang="en-US" sz="3400" smtClean="0"/>
              <a:t>PREPARATION COMPARISON</a:t>
            </a:r>
          </a:p>
        </p:txBody>
      </p:sp>
      <p:graphicFrame>
        <p:nvGraphicFramePr>
          <p:cNvPr id="42011" name="Group 27"/>
          <p:cNvGraphicFramePr>
            <a:graphicFrameLocks noGrp="1"/>
          </p:cNvGraphicFramePr>
          <p:nvPr/>
        </p:nvGraphicFramePr>
        <p:xfrm>
          <a:off x="887413" y="2276475"/>
          <a:ext cx="7116762" cy="3538538"/>
        </p:xfrm>
        <a:graphic>
          <a:graphicData uri="http://schemas.openxmlformats.org/drawingml/2006/table">
            <a:tbl>
              <a:tblPr/>
              <a:tblGrid>
                <a:gridCol w="2365375"/>
                <a:gridCol w="2300287"/>
                <a:gridCol w="2451100"/>
              </a:tblGrid>
              <a:tr h="704850">
                <a:tc>
                  <a:txBody>
                    <a:bodyPr/>
                    <a:lstStyle/>
                    <a:p>
                      <a:pPr marL="0" marR="0" lvl="0" indent="0" algn="l" defTabSz="914400" rtl="0" eaLnBrk="1" fontAlgn="base" latinLnBrk="0" hangingPunct="1">
                        <a:lnSpc>
                          <a:spcPct val="100000"/>
                        </a:lnSpc>
                        <a:spcBef>
                          <a:spcPct val="100000"/>
                        </a:spcBef>
                        <a:spcAft>
                          <a:spcPct val="0"/>
                        </a:spcAft>
                        <a:buClr>
                          <a:schemeClr val="tx1"/>
                        </a:buClr>
                        <a:buSzPct val="60000"/>
                        <a:buFont typeface="Wingdings" pitchFamily="2" charset="2"/>
                        <a:buNone/>
                        <a:tabLst/>
                      </a:pPr>
                      <a:r>
                        <a:rPr kumimoji="0" lang="en-US" sz="2400" b="1" i="0" u="none" strike="noStrike" cap="none" normalizeH="0" baseline="0" smtClean="0">
                          <a:ln>
                            <a:noFill/>
                          </a:ln>
                          <a:solidFill>
                            <a:schemeClr val="bg1"/>
                          </a:solidFill>
                          <a:effectLst/>
                          <a:latin typeface="Tahoma" charset="0"/>
                          <a:cs typeface="Arial" charset="0"/>
                        </a:rPr>
                        <a:t>Product</a:t>
                      </a: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tx1"/>
                    </a:solidFill>
                  </a:tcPr>
                </a:tc>
                <a:tc>
                  <a:txBody>
                    <a:bodyPr/>
                    <a:lstStyle/>
                    <a:p>
                      <a:pPr marL="0" marR="0" lvl="0" indent="0" algn="ctr" defTabSz="914400" rtl="0" eaLnBrk="1" fontAlgn="base" latinLnBrk="0" hangingPunct="1">
                        <a:lnSpc>
                          <a:spcPct val="100000"/>
                        </a:lnSpc>
                        <a:spcBef>
                          <a:spcPct val="100000"/>
                        </a:spcBef>
                        <a:spcAft>
                          <a:spcPct val="0"/>
                        </a:spcAft>
                        <a:buClr>
                          <a:schemeClr val="tx1"/>
                        </a:buClr>
                        <a:buSzPct val="60000"/>
                        <a:buFont typeface="Wingdings" pitchFamily="2" charset="2"/>
                        <a:buNone/>
                        <a:tabLst/>
                      </a:pPr>
                      <a:r>
                        <a:rPr kumimoji="0" lang="en-US" sz="2400" b="1" i="0" u="none" strike="noStrike" cap="none" normalizeH="0" baseline="0" smtClean="0">
                          <a:ln>
                            <a:noFill/>
                          </a:ln>
                          <a:solidFill>
                            <a:schemeClr val="bg1"/>
                          </a:solidFill>
                          <a:effectLst/>
                          <a:latin typeface="Tahoma" charset="0"/>
                          <a:cs typeface="Arial" charset="0"/>
                        </a:rPr>
                        <a:t>NicoDerm CQ</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tx1"/>
                    </a:solidFill>
                  </a:tcPr>
                </a:tc>
                <a:tc>
                  <a:txBody>
                    <a:bodyPr/>
                    <a:lstStyle/>
                    <a:p>
                      <a:pPr marL="0" marR="0" lvl="0" indent="0" algn="ctr" defTabSz="914400" rtl="0" eaLnBrk="1" fontAlgn="base" latinLnBrk="0" hangingPunct="1">
                        <a:lnSpc>
                          <a:spcPct val="100000"/>
                        </a:lnSpc>
                        <a:spcBef>
                          <a:spcPct val="100000"/>
                        </a:spcBef>
                        <a:spcAft>
                          <a:spcPct val="0"/>
                        </a:spcAft>
                        <a:buClr>
                          <a:schemeClr val="tx1"/>
                        </a:buClr>
                        <a:buSzPct val="60000"/>
                        <a:buFont typeface="Wingdings" pitchFamily="2" charset="2"/>
                        <a:buNone/>
                        <a:tabLst/>
                      </a:pPr>
                      <a:r>
                        <a:rPr kumimoji="0" lang="en-US" sz="2400" b="1" i="0" u="none" strike="noStrike" cap="none" normalizeH="0" baseline="0" smtClean="0">
                          <a:ln>
                            <a:noFill/>
                          </a:ln>
                          <a:solidFill>
                            <a:schemeClr val="bg1"/>
                          </a:solidFill>
                          <a:effectLst/>
                          <a:latin typeface="Tahoma" charset="0"/>
                          <a:cs typeface="Arial" charset="0"/>
                        </a:rPr>
                        <a:t>Generic</a:t>
                      </a: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tx1"/>
                    </a:solidFill>
                  </a:tcPr>
                </a:tc>
              </a:tr>
              <a:tr h="895350">
                <a:tc>
                  <a:txBody>
                    <a:bodyPr/>
                    <a:lstStyle/>
                    <a:p>
                      <a:pPr marL="0" marR="0" lvl="0" indent="0" algn="l" defTabSz="914400" rtl="0" eaLnBrk="1" fontAlgn="base" latinLnBrk="0" hangingPunct="1">
                        <a:lnSpc>
                          <a:spcPct val="100000"/>
                        </a:lnSpc>
                        <a:spcBef>
                          <a:spcPct val="0"/>
                        </a:spcBef>
                        <a:spcAft>
                          <a:spcPct val="0"/>
                        </a:spcAft>
                        <a:buClr>
                          <a:schemeClr val="tx1"/>
                        </a:buClr>
                        <a:buSzPct val="60000"/>
                        <a:buFont typeface="Wingdings" pitchFamily="2" charset="2"/>
                        <a:buNone/>
                        <a:tabLst/>
                      </a:pPr>
                      <a:r>
                        <a:rPr kumimoji="0" lang="en-US" sz="2400" b="0" i="0" u="none" strike="noStrike" cap="none" normalizeH="0" baseline="0" smtClean="0">
                          <a:ln>
                            <a:noFill/>
                          </a:ln>
                          <a:solidFill>
                            <a:schemeClr val="tx1"/>
                          </a:solidFill>
                          <a:effectLst/>
                          <a:latin typeface="Tahoma" charset="0"/>
                          <a:cs typeface="Arial" charset="0"/>
                        </a:rPr>
                        <a:t>Nicotine delivery</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A9A9E3"/>
                    </a:solidFill>
                  </a:tcPr>
                </a:tc>
                <a:tc>
                  <a:txBody>
                    <a:bodyPr/>
                    <a:lstStyle/>
                    <a:p>
                      <a:pPr marL="0" marR="0" lvl="0" indent="0" algn="ctr" defTabSz="914400" rtl="0" eaLnBrk="1" fontAlgn="base" latinLnBrk="0" hangingPunct="1">
                        <a:lnSpc>
                          <a:spcPct val="170000"/>
                        </a:lnSpc>
                        <a:spcBef>
                          <a:spcPct val="0"/>
                        </a:spcBef>
                        <a:spcAft>
                          <a:spcPct val="0"/>
                        </a:spcAft>
                        <a:buClr>
                          <a:schemeClr val="tx1"/>
                        </a:buClr>
                        <a:buSzPct val="60000"/>
                        <a:buFont typeface="Wingdings" pitchFamily="2" charset="2"/>
                        <a:buNone/>
                        <a:tabLst/>
                      </a:pPr>
                      <a:r>
                        <a:rPr kumimoji="0" lang="en-US" sz="2400" b="0" i="0" u="none" strike="noStrike" cap="none" normalizeH="0" baseline="0" smtClean="0">
                          <a:ln>
                            <a:noFill/>
                          </a:ln>
                          <a:solidFill>
                            <a:schemeClr val="tx1"/>
                          </a:solidFill>
                          <a:effectLst/>
                          <a:latin typeface="Tahoma" charset="0"/>
                          <a:cs typeface="Arial" charset="0"/>
                        </a:rPr>
                        <a:t>24 hours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A9A9E3"/>
                    </a:solidFill>
                  </a:tcPr>
                </a:tc>
                <a:tc>
                  <a:txBody>
                    <a:bodyPr/>
                    <a:lstStyle/>
                    <a:p>
                      <a:pPr marL="0" marR="0" lvl="0" indent="0" algn="ctr" defTabSz="914400" rtl="0" eaLnBrk="1" fontAlgn="base" latinLnBrk="0" hangingPunct="1">
                        <a:lnSpc>
                          <a:spcPct val="170000"/>
                        </a:lnSpc>
                        <a:spcBef>
                          <a:spcPct val="0"/>
                        </a:spcBef>
                        <a:spcAft>
                          <a:spcPct val="0"/>
                        </a:spcAft>
                        <a:buClr>
                          <a:schemeClr val="tx1"/>
                        </a:buClr>
                        <a:buSzPct val="60000"/>
                        <a:buFont typeface="Wingdings" pitchFamily="2" charset="2"/>
                        <a:buNone/>
                        <a:tabLst/>
                      </a:pPr>
                      <a:r>
                        <a:rPr kumimoji="0" lang="en-US" sz="2400" b="0" i="0" u="none" strike="noStrike" cap="none" normalizeH="0" baseline="0" smtClean="0">
                          <a:ln>
                            <a:noFill/>
                          </a:ln>
                          <a:solidFill>
                            <a:schemeClr val="tx1"/>
                          </a:solidFill>
                          <a:effectLst/>
                          <a:latin typeface="Tahoma" charset="0"/>
                          <a:cs typeface="Arial" charset="0"/>
                        </a:rPr>
                        <a:t>24 hours</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A9A9E3"/>
                    </a:solidFill>
                  </a:tcPr>
                </a:tc>
              </a:tr>
              <a:tr h="566738">
                <a:tc>
                  <a:txBody>
                    <a:bodyPr/>
                    <a:lstStyle/>
                    <a:p>
                      <a:pPr marL="0" marR="0" lvl="0" indent="0" algn="l" defTabSz="914400" rtl="0" eaLnBrk="1" fontAlgn="base" latinLnBrk="0" hangingPunct="1">
                        <a:lnSpc>
                          <a:spcPct val="100000"/>
                        </a:lnSpc>
                        <a:spcBef>
                          <a:spcPct val="100000"/>
                        </a:spcBef>
                        <a:spcAft>
                          <a:spcPct val="0"/>
                        </a:spcAft>
                        <a:buClr>
                          <a:schemeClr val="tx1"/>
                        </a:buClr>
                        <a:buSzPct val="60000"/>
                        <a:buFont typeface="Wingdings" pitchFamily="2" charset="2"/>
                        <a:buNone/>
                        <a:tabLst/>
                      </a:pPr>
                      <a:r>
                        <a:rPr kumimoji="0" lang="en-US" sz="2400" b="0" i="0" u="none" strike="noStrike" cap="none" normalizeH="0" baseline="0" smtClean="0">
                          <a:ln>
                            <a:noFill/>
                          </a:ln>
                          <a:solidFill>
                            <a:schemeClr val="tx1"/>
                          </a:solidFill>
                          <a:effectLst/>
                          <a:latin typeface="Tahoma" charset="0"/>
                          <a:cs typeface="Arial" charset="0"/>
                        </a:rPr>
                        <a:t>Availability</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9393DB"/>
                    </a:solidFill>
                  </a:tcPr>
                </a:tc>
                <a:tc>
                  <a:txBody>
                    <a:bodyPr/>
                    <a:lstStyle/>
                    <a:p>
                      <a:pPr marL="0" marR="0" lvl="0" indent="0" algn="ctr" defTabSz="914400" rtl="0" eaLnBrk="1" fontAlgn="base" latinLnBrk="0" hangingPunct="1">
                        <a:lnSpc>
                          <a:spcPct val="100000"/>
                        </a:lnSpc>
                        <a:spcBef>
                          <a:spcPct val="25000"/>
                        </a:spcBef>
                        <a:spcAft>
                          <a:spcPct val="0"/>
                        </a:spcAft>
                        <a:buClr>
                          <a:schemeClr val="tx1"/>
                        </a:buClr>
                        <a:buSzPct val="60000"/>
                        <a:buFont typeface="Wingdings" pitchFamily="2" charset="2"/>
                        <a:buNone/>
                        <a:tabLst/>
                      </a:pPr>
                      <a:r>
                        <a:rPr kumimoji="0" lang="en-US" sz="2400" b="0" i="0" u="none" strike="noStrike" cap="none" normalizeH="0" baseline="0" smtClean="0">
                          <a:ln>
                            <a:noFill/>
                          </a:ln>
                          <a:solidFill>
                            <a:schemeClr val="tx1"/>
                          </a:solidFill>
                          <a:effectLst/>
                          <a:latin typeface="Tahoma" charset="0"/>
                          <a:cs typeface="Arial" charset="0"/>
                        </a:rPr>
                        <a:t>OTC</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9393DB"/>
                    </a:solidFill>
                  </a:tcPr>
                </a:tc>
                <a:tc>
                  <a:txBody>
                    <a:bodyPr/>
                    <a:lstStyle/>
                    <a:p>
                      <a:pPr marL="0" marR="0" lvl="0" indent="0" algn="ctr" defTabSz="914400" rtl="0" eaLnBrk="1" fontAlgn="base" latinLnBrk="0" hangingPunct="1">
                        <a:lnSpc>
                          <a:spcPct val="100000"/>
                        </a:lnSpc>
                        <a:spcBef>
                          <a:spcPct val="25000"/>
                        </a:spcBef>
                        <a:spcAft>
                          <a:spcPct val="0"/>
                        </a:spcAft>
                        <a:buClr>
                          <a:schemeClr val="tx1"/>
                        </a:buClr>
                        <a:buSzPct val="60000"/>
                        <a:buFont typeface="Wingdings" pitchFamily="2" charset="2"/>
                        <a:buNone/>
                        <a:tabLst/>
                      </a:pPr>
                      <a:r>
                        <a:rPr kumimoji="0" lang="en-US" sz="2400" b="0" i="0" u="none" strike="noStrike" cap="none" normalizeH="0" baseline="0" smtClean="0">
                          <a:ln>
                            <a:noFill/>
                          </a:ln>
                          <a:solidFill>
                            <a:schemeClr val="tx1"/>
                          </a:solidFill>
                          <a:effectLst/>
                          <a:latin typeface="Tahoma" charset="0"/>
                          <a:cs typeface="Arial" charset="0"/>
                        </a:rPr>
                        <a:t>Rx/OTC</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9393DB"/>
                    </a:solidFill>
                  </a:tcPr>
                </a:tc>
              </a:tr>
              <a:tr h="1370013">
                <a:tc>
                  <a:txBody>
                    <a:bodyPr/>
                    <a:lstStyle/>
                    <a:p>
                      <a:pPr marL="0" marR="0" lvl="0" indent="0" algn="l" defTabSz="914400" rtl="0" eaLnBrk="1" fontAlgn="base" latinLnBrk="0" hangingPunct="1">
                        <a:lnSpc>
                          <a:spcPct val="100000"/>
                        </a:lnSpc>
                        <a:spcBef>
                          <a:spcPct val="100000"/>
                        </a:spcBef>
                        <a:spcAft>
                          <a:spcPct val="0"/>
                        </a:spcAft>
                        <a:buClr>
                          <a:schemeClr val="tx1"/>
                        </a:buClr>
                        <a:buSzPct val="60000"/>
                        <a:buFont typeface="Wingdings" pitchFamily="2" charset="2"/>
                        <a:buNone/>
                        <a:tabLst/>
                      </a:pPr>
                      <a:r>
                        <a:rPr kumimoji="0" lang="en-US" sz="2400" b="0" i="0" u="none" strike="noStrike" cap="none" normalizeH="0" baseline="0" smtClean="0">
                          <a:ln>
                            <a:noFill/>
                          </a:ln>
                          <a:solidFill>
                            <a:schemeClr val="tx1"/>
                          </a:solidFill>
                          <a:effectLst/>
                          <a:latin typeface="Tahoma" charset="0"/>
                          <a:cs typeface="Arial" charset="0"/>
                        </a:rPr>
                        <a:t>Patch strengths</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9393DB"/>
                    </a:solidFill>
                  </a:tcPr>
                </a:tc>
                <a:tc>
                  <a:txBody>
                    <a:bodyPr/>
                    <a:lstStyle/>
                    <a:p>
                      <a:pPr marL="0" marR="0" lvl="0" indent="0" algn="ctr" defTabSz="914400" rtl="0" eaLnBrk="1" fontAlgn="base" latinLnBrk="0" hangingPunct="1">
                        <a:lnSpc>
                          <a:spcPct val="100000"/>
                        </a:lnSpc>
                        <a:spcBef>
                          <a:spcPct val="25000"/>
                        </a:spcBef>
                        <a:spcAft>
                          <a:spcPct val="0"/>
                        </a:spcAft>
                        <a:buClr>
                          <a:schemeClr val="tx1"/>
                        </a:buClr>
                        <a:buSzPct val="60000"/>
                        <a:buFont typeface="Wingdings" pitchFamily="2" charset="2"/>
                        <a:buNone/>
                        <a:tabLst/>
                      </a:pPr>
                      <a:r>
                        <a:rPr kumimoji="0" lang="en-US" sz="2400" b="0" i="0" u="none" strike="noStrike" cap="none" normalizeH="0" baseline="0" smtClean="0">
                          <a:ln>
                            <a:noFill/>
                          </a:ln>
                          <a:solidFill>
                            <a:schemeClr val="tx1"/>
                          </a:solidFill>
                          <a:effectLst/>
                          <a:latin typeface="Tahoma" charset="0"/>
                          <a:cs typeface="Arial" charset="0"/>
                        </a:rPr>
                        <a:t>7 mg</a:t>
                      </a:r>
                    </a:p>
                    <a:p>
                      <a:pPr marL="0" marR="0" lvl="0" indent="0" algn="ctr" defTabSz="914400" rtl="0" eaLnBrk="1" fontAlgn="base" latinLnBrk="0" hangingPunct="1">
                        <a:lnSpc>
                          <a:spcPct val="100000"/>
                        </a:lnSpc>
                        <a:spcBef>
                          <a:spcPct val="25000"/>
                        </a:spcBef>
                        <a:spcAft>
                          <a:spcPct val="0"/>
                        </a:spcAft>
                        <a:buClr>
                          <a:schemeClr val="tx1"/>
                        </a:buClr>
                        <a:buSzPct val="60000"/>
                        <a:buFont typeface="Wingdings" pitchFamily="2" charset="2"/>
                        <a:buNone/>
                        <a:tabLst/>
                      </a:pPr>
                      <a:r>
                        <a:rPr kumimoji="0" lang="en-US" sz="2400" b="0" i="0" u="none" strike="noStrike" cap="none" normalizeH="0" baseline="0" smtClean="0">
                          <a:ln>
                            <a:noFill/>
                          </a:ln>
                          <a:solidFill>
                            <a:schemeClr val="tx1"/>
                          </a:solidFill>
                          <a:effectLst/>
                          <a:latin typeface="Tahoma" charset="0"/>
                          <a:cs typeface="Arial" charset="0"/>
                        </a:rPr>
                        <a:t>14 mg</a:t>
                      </a:r>
                    </a:p>
                    <a:p>
                      <a:pPr marL="0" marR="0" lvl="0" indent="0" algn="ctr" defTabSz="914400" rtl="0" eaLnBrk="1" fontAlgn="base" latinLnBrk="0" hangingPunct="1">
                        <a:lnSpc>
                          <a:spcPct val="100000"/>
                        </a:lnSpc>
                        <a:spcBef>
                          <a:spcPct val="25000"/>
                        </a:spcBef>
                        <a:spcAft>
                          <a:spcPct val="0"/>
                        </a:spcAft>
                        <a:buClr>
                          <a:schemeClr val="tx1"/>
                        </a:buClr>
                        <a:buSzPct val="60000"/>
                        <a:buFont typeface="Wingdings" pitchFamily="2" charset="2"/>
                        <a:buNone/>
                        <a:tabLst/>
                      </a:pPr>
                      <a:r>
                        <a:rPr kumimoji="0" lang="en-US" sz="2400" b="0" i="0" u="none" strike="noStrike" cap="none" normalizeH="0" baseline="0" smtClean="0">
                          <a:ln>
                            <a:noFill/>
                          </a:ln>
                          <a:solidFill>
                            <a:schemeClr val="tx1"/>
                          </a:solidFill>
                          <a:effectLst/>
                          <a:latin typeface="Tahoma" charset="0"/>
                          <a:cs typeface="Arial" charset="0"/>
                        </a:rPr>
                        <a:t>21 mg</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9393DB"/>
                    </a:solidFill>
                  </a:tcPr>
                </a:tc>
                <a:tc>
                  <a:txBody>
                    <a:bodyPr/>
                    <a:lstStyle/>
                    <a:p>
                      <a:pPr marL="0" marR="0" lvl="0" indent="0" algn="ctr" defTabSz="914400" rtl="0" eaLnBrk="1" fontAlgn="base" latinLnBrk="0" hangingPunct="1">
                        <a:lnSpc>
                          <a:spcPct val="100000"/>
                        </a:lnSpc>
                        <a:spcBef>
                          <a:spcPct val="25000"/>
                        </a:spcBef>
                        <a:spcAft>
                          <a:spcPct val="0"/>
                        </a:spcAft>
                        <a:buClr>
                          <a:schemeClr val="tx1"/>
                        </a:buClr>
                        <a:buSzPct val="60000"/>
                        <a:buFont typeface="Wingdings" pitchFamily="2" charset="2"/>
                        <a:buNone/>
                        <a:tabLst/>
                      </a:pPr>
                      <a:r>
                        <a:rPr kumimoji="0" lang="en-US" sz="2400" b="0" i="0" u="none" strike="noStrike" cap="none" normalizeH="0" baseline="0" smtClean="0">
                          <a:ln>
                            <a:noFill/>
                          </a:ln>
                          <a:solidFill>
                            <a:schemeClr val="tx1"/>
                          </a:solidFill>
                          <a:effectLst/>
                          <a:latin typeface="Tahoma" charset="0"/>
                          <a:cs typeface="Arial" charset="0"/>
                        </a:rPr>
                        <a:t>7 mg</a:t>
                      </a:r>
                    </a:p>
                    <a:p>
                      <a:pPr marL="0" marR="0" lvl="0" indent="0" algn="ctr" defTabSz="914400" rtl="0" eaLnBrk="1" fontAlgn="base" latinLnBrk="0" hangingPunct="1">
                        <a:lnSpc>
                          <a:spcPct val="100000"/>
                        </a:lnSpc>
                        <a:spcBef>
                          <a:spcPct val="25000"/>
                        </a:spcBef>
                        <a:spcAft>
                          <a:spcPct val="0"/>
                        </a:spcAft>
                        <a:buClr>
                          <a:schemeClr val="tx1"/>
                        </a:buClr>
                        <a:buSzPct val="60000"/>
                        <a:buFont typeface="Wingdings" pitchFamily="2" charset="2"/>
                        <a:buNone/>
                        <a:tabLst/>
                      </a:pPr>
                      <a:r>
                        <a:rPr kumimoji="0" lang="en-US" sz="2400" b="0" i="0" u="none" strike="noStrike" cap="none" normalizeH="0" baseline="0" smtClean="0">
                          <a:ln>
                            <a:noFill/>
                          </a:ln>
                          <a:solidFill>
                            <a:schemeClr val="tx1"/>
                          </a:solidFill>
                          <a:effectLst/>
                          <a:latin typeface="Tahoma" charset="0"/>
                          <a:cs typeface="Arial" charset="0"/>
                        </a:rPr>
                        <a:t>14 mg</a:t>
                      </a:r>
                    </a:p>
                    <a:p>
                      <a:pPr marL="0" marR="0" lvl="0" indent="0" algn="ctr" defTabSz="914400" rtl="0" eaLnBrk="1" fontAlgn="base" latinLnBrk="0" hangingPunct="1">
                        <a:lnSpc>
                          <a:spcPct val="100000"/>
                        </a:lnSpc>
                        <a:spcBef>
                          <a:spcPct val="25000"/>
                        </a:spcBef>
                        <a:spcAft>
                          <a:spcPct val="0"/>
                        </a:spcAft>
                        <a:buClr>
                          <a:schemeClr val="tx1"/>
                        </a:buClr>
                        <a:buSzPct val="60000"/>
                        <a:buFont typeface="Wingdings" pitchFamily="2" charset="2"/>
                        <a:buNone/>
                        <a:tabLst/>
                      </a:pPr>
                      <a:r>
                        <a:rPr kumimoji="0" lang="en-US" sz="2400" b="0" i="0" u="none" strike="noStrike" cap="none" normalizeH="0" baseline="0" smtClean="0">
                          <a:ln>
                            <a:noFill/>
                          </a:ln>
                          <a:solidFill>
                            <a:schemeClr val="tx1"/>
                          </a:solidFill>
                          <a:effectLst/>
                          <a:latin typeface="Tahoma" charset="0"/>
                          <a:cs typeface="Arial" charset="0"/>
                        </a:rPr>
                        <a:t>21 mg</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9393DB"/>
                    </a:solidFill>
                  </a:tcPr>
                </a:tc>
              </a:tr>
            </a:tbl>
          </a:graphicData>
        </a:graphic>
      </p:graphicFrame>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8" name="Rectangle 2"/>
          <p:cNvSpPr>
            <a:spLocks noGrp="1" noChangeArrowheads="1"/>
          </p:cNvSpPr>
          <p:nvPr>
            <p:ph type="title" idx="4294967295"/>
          </p:nvPr>
        </p:nvSpPr>
        <p:spPr>
          <a:xfrm>
            <a:off x="1098550" y="598488"/>
            <a:ext cx="7267575" cy="1143000"/>
          </a:xfrm>
        </p:spPr>
        <p:txBody>
          <a:bodyPr/>
          <a:lstStyle/>
          <a:p>
            <a:pPr eaLnBrk="1" hangingPunct="1"/>
            <a:r>
              <a:rPr lang="en-US" sz="3400" smtClean="0"/>
              <a:t>TRANSDERMAL NICOTINE PATCH: DOSING</a:t>
            </a:r>
          </a:p>
        </p:txBody>
      </p:sp>
      <p:graphicFrame>
        <p:nvGraphicFramePr>
          <p:cNvPr id="2390019" name="Group 3"/>
          <p:cNvGraphicFramePr>
            <a:graphicFrameLocks noGrp="1"/>
          </p:cNvGraphicFramePr>
          <p:nvPr/>
        </p:nvGraphicFramePr>
        <p:xfrm>
          <a:off x="671513" y="2278063"/>
          <a:ext cx="7924800" cy="3708908"/>
        </p:xfrm>
        <a:graphic>
          <a:graphicData uri="http://schemas.openxmlformats.org/drawingml/2006/table">
            <a:tbl>
              <a:tblPr/>
              <a:tblGrid>
                <a:gridCol w="2085975"/>
                <a:gridCol w="2867025"/>
                <a:gridCol w="2971800"/>
              </a:tblGrid>
              <a:tr h="673100">
                <a:tc>
                  <a:txBody>
                    <a:bodyPr/>
                    <a:lstStyle/>
                    <a:p>
                      <a:pPr marL="0" marR="0" lvl="0" indent="0" algn="ctr" defTabSz="914400" rtl="0" eaLnBrk="1" fontAlgn="base" latinLnBrk="0" hangingPunct="1">
                        <a:lnSpc>
                          <a:spcPct val="100000"/>
                        </a:lnSpc>
                        <a:spcBef>
                          <a:spcPct val="100000"/>
                        </a:spcBef>
                        <a:spcAft>
                          <a:spcPct val="0"/>
                        </a:spcAft>
                        <a:buClr>
                          <a:schemeClr val="tx1"/>
                        </a:buClr>
                        <a:buSzPct val="60000"/>
                        <a:buFont typeface="Wingdings" pitchFamily="2" charset="2"/>
                        <a:buNone/>
                        <a:tabLst/>
                      </a:pPr>
                      <a:r>
                        <a:rPr kumimoji="0" lang="en-US" sz="2200" b="1" i="0" u="none" strike="noStrike" cap="none" normalizeH="0" baseline="0" smtClean="0">
                          <a:ln>
                            <a:noFill/>
                          </a:ln>
                          <a:solidFill>
                            <a:schemeClr val="bg1"/>
                          </a:solidFill>
                          <a:effectLst/>
                          <a:latin typeface="Tahoma" charset="0"/>
                          <a:cs typeface="Arial" charset="0"/>
                        </a:rPr>
                        <a:t>Product</a:t>
                      </a: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tx1"/>
                    </a:solidFill>
                  </a:tcPr>
                </a:tc>
                <a:tc>
                  <a:txBody>
                    <a:bodyPr/>
                    <a:lstStyle/>
                    <a:p>
                      <a:pPr marL="0" marR="0" lvl="0" indent="0" algn="ctr" defTabSz="914400" rtl="0" eaLnBrk="1" fontAlgn="base" latinLnBrk="0" hangingPunct="1">
                        <a:lnSpc>
                          <a:spcPct val="100000"/>
                        </a:lnSpc>
                        <a:spcBef>
                          <a:spcPct val="100000"/>
                        </a:spcBef>
                        <a:spcAft>
                          <a:spcPct val="0"/>
                        </a:spcAft>
                        <a:buClr>
                          <a:schemeClr val="tx1"/>
                        </a:buClr>
                        <a:buSzPct val="60000"/>
                        <a:buFont typeface="Wingdings" pitchFamily="2" charset="2"/>
                        <a:buNone/>
                        <a:tabLst/>
                      </a:pPr>
                      <a:r>
                        <a:rPr kumimoji="0" lang="en-US" sz="2200" b="1" i="0" u="none" strike="noStrike" cap="none" normalizeH="0" baseline="0" smtClean="0">
                          <a:ln>
                            <a:noFill/>
                          </a:ln>
                          <a:solidFill>
                            <a:schemeClr val="bg1"/>
                          </a:solidFill>
                          <a:effectLst/>
                          <a:latin typeface="Tahoma" charset="0"/>
                          <a:cs typeface="Arial" charset="0"/>
                        </a:rPr>
                        <a:t>Light Smoker</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tx1"/>
                    </a:solidFill>
                  </a:tcPr>
                </a:tc>
                <a:tc>
                  <a:txBody>
                    <a:bodyPr/>
                    <a:lstStyle/>
                    <a:p>
                      <a:pPr marL="0" marR="0" lvl="0" indent="0" algn="ctr" defTabSz="914400" rtl="0" eaLnBrk="1" fontAlgn="base" latinLnBrk="0" hangingPunct="1">
                        <a:lnSpc>
                          <a:spcPct val="100000"/>
                        </a:lnSpc>
                        <a:spcBef>
                          <a:spcPct val="100000"/>
                        </a:spcBef>
                        <a:spcAft>
                          <a:spcPct val="0"/>
                        </a:spcAft>
                        <a:buClr>
                          <a:schemeClr val="tx1"/>
                        </a:buClr>
                        <a:buSzPct val="60000"/>
                        <a:buFont typeface="Wingdings" pitchFamily="2" charset="2"/>
                        <a:buNone/>
                        <a:tabLst/>
                      </a:pPr>
                      <a:r>
                        <a:rPr kumimoji="0" lang="en-US" sz="2200" b="1" i="0" u="none" strike="noStrike" cap="none" normalizeH="0" baseline="0" smtClean="0">
                          <a:ln>
                            <a:noFill/>
                          </a:ln>
                          <a:solidFill>
                            <a:schemeClr val="bg1"/>
                          </a:solidFill>
                          <a:effectLst/>
                          <a:latin typeface="Tahoma" charset="0"/>
                          <a:cs typeface="Arial" charset="0"/>
                        </a:rPr>
                        <a:t>Heavy Smoker</a:t>
                      </a: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tx1"/>
                    </a:solidFill>
                  </a:tcPr>
                </a:tc>
              </a:tr>
              <a:tr h="798513">
                <a:tc>
                  <a:txBody>
                    <a:bodyPr/>
                    <a:lstStyle/>
                    <a:p>
                      <a:pPr marL="0" marR="0" lvl="0" indent="0" algn="ctr" defTabSz="914400" rtl="0" eaLnBrk="1" fontAlgn="base" latinLnBrk="0" hangingPunct="1">
                        <a:lnSpc>
                          <a:spcPct val="100000"/>
                        </a:lnSpc>
                        <a:spcBef>
                          <a:spcPct val="40000"/>
                        </a:spcBef>
                        <a:spcAft>
                          <a:spcPct val="0"/>
                        </a:spcAft>
                        <a:buClr>
                          <a:schemeClr val="tx1"/>
                        </a:buClr>
                        <a:buSzPct val="60000"/>
                        <a:buFont typeface="Wingdings" pitchFamily="2" charset="2"/>
                        <a:buNone/>
                        <a:tabLst/>
                      </a:pPr>
                      <a:r>
                        <a:rPr kumimoji="0" lang="en-US" sz="1800" b="0" i="0" u="none" strike="noStrike" cap="none" normalizeH="0" baseline="0" smtClean="0">
                          <a:ln>
                            <a:noFill/>
                          </a:ln>
                          <a:solidFill>
                            <a:schemeClr val="tx1"/>
                          </a:solidFill>
                          <a:effectLst/>
                          <a:latin typeface="Tahoma" charset="0"/>
                          <a:cs typeface="Arial" charset="0"/>
                        </a:rPr>
                        <a:t>NicoDerm CQ</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9393DB"/>
                    </a:solidFill>
                  </a:tcPr>
                </a:tc>
                <a:tc>
                  <a:txBody>
                    <a:bodyPr/>
                    <a:lstStyle/>
                    <a:p>
                      <a:pPr marL="0" marR="0" lvl="0" indent="0" algn="l" defTabSz="914400" rtl="0" eaLnBrk="1" fontAlgn="base" latinLnBrk="0" hangingPunct="1">
                        <a:lnSpc>
                          <a:spcPct val="100000"/>
                        </a:lnSpc>
                        <a:spcBef>
                          <a:spcPct val="40000"/>
                        </a:spcBef>
                        <a:spcAft>
                          <a:spcPct val="0"/>
                        </a:spcAft>
                        <a:buClr>
                          <a:schemeClr val="tx1"/>
                        </a:buClr>
                        <a:buSzPct val="60000"/>
                        <a:buFont typeface="Wingdings" pitchFamily="2" charset="2"/>
                        <a:buNone/>
                        <a:tabLst/>
                      </a:pPr>
                      <a:r>
                        <a:rPr kumimoji="0" lang="en-US" sz="1800" b="1" i="0" u="none" strike="noStrike" cap="none" normalizeH="0" baseline="0" smtClean="0">
                          <a:ln>
                            <a:noFill/>
                          </a:ln>
                          <a:solidFill>
                            <a:schemeClr val="tx1"/>
                          </a:solidFill>
                          <a:effectLst/>
                          <a:latin typeface="Tahoma" charset="0"/>
                          <a:cs typeface="Arial" charset="0"/>
                          <a:sym typeface="Symbol" pitchFamily="18" charset="2"/>
                        </a:rPr>
                        <a:t></a:t>
                      </a:r>
                      <a:r>
                        <a:rPr kumimoji="0" lang="en-US" sz="1800" b="1" i="0" u="none" strike="noStrike" cap="none" normalizeH="0" baseline="0" smtClean="0">
                          <a:ln>
                            <a:noFill/>
                          </a:ln>
                          <a:solidFill>
                            <a:schemeClr val="tx1"/>
                          </a:solidFill>
                          <a:effectLst/>
                          <a:latin typeface="Tahoma" charset="0"/>
                          <a:cs typeface="Arial" charset="0"/>
                        </a:rPr>
                        <a:t>10 cigarettes/day</a:t>
                      </a:r>
                    </a:p>
                    <a:p>
                      <a:pPr marL="0" marR="0" lvl="0" indent="0" algn="l" defTabSz="914400" rtl="0" eaLnBrk="1" fontAlgn="base" latinLnBrk="0" hangingPunct="1">
                        <a:lnSpc>
                          <a:spcPct val="100000"/>
                        </a:lnSpc>
                        <a:spcBef>
                          <a:spcPct val="40000"/>
                        </a:spcBef>
                        <a:spcAft>
                          <a:spcPct val="0"/>
                        </a:spcAft>
                        <a:buClr>
                          <a:schemeClr val="tx1"/>
                        </a:buClr>
                        <a:buSzPct val="60000"/>
                        <a:buFont typeface="Wingdings" pitchFamily="2" charset="2"/>
                        <a:buNone/>
                        <a:tabLst/>
                      </a:pPr>
                      <a:r>
                        <a:rPr kumimoji="0" lang="en-US" sz="1800" b="0" i="0" u="none" strike="noStrike" cap="none" normalizeH="0" baseline="0" smtClean="0">
                          <a:ln>
                            <a:noFill/>
                          </a:ln>
                          <a:solidFill>
                            <a:schemeClr val="tx1"/>
                          </a:solidFill>
                          <a:effectLst/>
                          <a:latin typeface="Tahoma" charset="0"/>
                          <a:cs typeface="Arial" charset="0"/>
                        </a:rPr>
                        <a:t>Step 2 (14 mg x 6 weeks)</a:t>
                      </a:r>
                    </a:p>
                    <a:p>
                      <a:pPr marL="0" marR="0" lvl="0" indent="0" algn="l" defTabSz="914400" rtl="0" eaLnBrk="1" fontAlgn="base" latinLnBrk="0" hangingPunct="1">
                        <a:lnSpc>
                          <a:spcPct val="100000"/>
                        </a:lnSpc>
                        <a:spcBef>
                          <a:spcPct val="40000"/>
                        </a:spcBef>
                        <a:spcAft>
                          <a:spcPct val="0"/>
                        </a:spcAft>
                        <a:buClr>
                          <a:schemeClr val="tx1"/>
                        </a:buClr>
                        <a:buSzPct val="60000"/>
                        <a:buFont typeface="Wingdings" pitchFamily="2" charset="2"/>
                        <a:buNone/>
                        <a:tabLst/>
                      </a:pPr>
                      <a:r>
                        <a:rPr kumimoji="0" lang="en-US" sz="1800" b="0" i="0" u="none" strike="noStrike" cap="none" normalizeH="0" baseline="0" smtClean="0">
                          <a:ln>
                            <a:noFill/>
                          </a:ln>
                          <a:solidFill>
                            <a:schemeClr val="tx1"/>
                          </a:solidFill>
                          <a:effectLst/>
                          <a:latin typeface="Tahoma" charset="0"/>
                          <a:cs typeface="Arial" charset="0"/>
                        </a:rPr>
                        <a:t>Step 3 (7 mg x 2 weeks)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9393DB"/>
                    </a:solidFill>
                  </a:tcPr>
                </a:tc>
                <a:tc>
                  <a:txBody>
                    <a:bodyPr/>
                    <a:lstStyle/>
                    <a:p>
                      <a:pPr marL="0" marR="0" lvl="0" indent="0" algn="l" defTabSz="914400" rtl="0" eaLnBrk="1" fontAlgn="base" latinLnBrk="0" hangingPunct="1">
                        <a:lnSpc>
                          <a:spcPct val="100000"/>
                        </a:lnSpc>
                        <a:spcBef>
                          <a:spcPct val="40000"/>
                        </a:spcBef>
                        <a:spcAft>
                          <a:spcPct val="0"/>
                        </a:spcAft>
                        <a:buClr>
                          <a:schemeClr val="tx1"/>
                        </a:buClr>
                        <a:buSzPct val="60000"/>
                        <a:buFont typeface="Wingdings" pitchFamily="2" charset="2"/>
                        <a:buNone/>
                        <a:tabLst/>
                      </a:pPr>
                      <a:r>
                        <a:rPr kumimoji="0" lang="en-US" sz="1800" b="1" i="0" u="none" strike="noStrike" cap="none" normalizeH="0" baseline="0" smtClean="0">
                          <a:ln>
                            <a:noFill/>
                          </a:ln>
                          <a:solidFill>
                            <a:schemeClr val="tx1"/>
                          </a:solidFill>
                          <a:effectLst/>
                          <a:latin typeface="Tahoma" charset="0"/>
                          <a:cs typeface="Arial" charset="0"/>
                        </a:rPr>
                        <a:t>&gt;10 cigarettes/day</a:t>
                      </a:r>
                    </a:p>
                    <a:p>
                      <a:pPr marL="0" marR="0" lvl="0" indent="0" algn="l" defTabSz="914400" rtl="0" eaLnBrk="1" fontAlgn="base" latinLnBrk="0" hangingPunct="1">
                        <a:lnSpc>
                          <a:spcPct val="100000"/>
                        </a:lnSpc>
                        <a:spcBef>
                          <a:spcPct val="40000"/>
                        </a:spcBef>
                        <a:spcAft>
                          <a:spcPct val="0"/>
                        </a:spcAft>
                        <a:buClr>
                          <a:schemeClr val="tx1"/>
                        </a:buClr>
                        <a:buSzPct val="60000"/>
                        <a:buFont typeface="Wingdings" pitchFamily="2" charset="2"/>
                        <a:buNone/>
                        <a:tabLst/>
                      </a:pPr>
                      <a:r>
                        <a:rPr kumimoji="0" lang="en-US" sz="1800" b="0" i="0" u="none" strike="noStrike" cap="none" normalizeH="0" baseline="0" smtClean="0">
                          <a:ln>
                            <a:noFill/>
                          </a:ln>
                          <a:solidFill>
                            <a:schemeClr val="tx1"/>
                          </a:solidFill>
                          <a:effectLst/>
                          <a:latin typeface="Tahoma" charset="0"/>
                          <a:cs typeface="Arial" charset="0"/>
                        </a:rPr>
                        <a:t>Step 1 (21 mg x 6 weeks)</a:t>
                      </a:r>
                    </a:p>
                    <a:p>
                      <a:pPr marL="0" marR="0" lvl="0" indent="0" algn="l" defTabSz="914400" rtl="0" eaLnBrk="1" fontAlgn="base" latinLnBrk="0" hangingPunct="1">
                        <a:lnSpc>
                          <a:spcPct val="100000"/>
                        </a:lnSpc>
                        <a:spcBef>
                          <a:spcPct val="40000"/>
                        </a:spcBef>
                        <a:spcAft>
                          <a:spcPct val="0"/>
                        </a:spcAft>
                        <a:buClr>
                          <a:schemeClr val="tx1"/>
                        </a:buClr>
                        <a:buSzPct val="60000"/>
                        <a:buFont typeface="Wingdings" pitchFamily="2" charset="2"/>
                        <a:buNone/>
                        <a:tabLst/>
                      </a:pPr>
                      <a:r>
                        <a:rPr kumimoji="0" lang="en-US" sz="1800" b="0" i="0" u="none" strike="noStrike" cap="none" normalizeH="0" baseline="0" smtClean="0">
                          <a:ln>
                            <a:noFill/>
                          </a:ln>
                          <a:solidFill>
                            <a:schemeClr val="tx1"/>
                          </a:solidFill>
                          <a:effectLst/>
                          <a:latin typeface="Tahoma" charset="0"/>
                          <a:cs typeface="Arial" charset="0"/>
                        </a:rPr>
                        <a:t>Step 2 (14 mg x 2 weeks)</a:t>
                      </a:r>
                    </a:p>
                    <a:p>
                      <a:pPr marL="0" marR="0" lvl="0" indent="0" algn="l" defTabSz="914400" rtl="0" eaLnBrk="1" fontAlgn="base" latinLnBrk="0" hangingPunct="1">
                        <a:lnSpc>
                          <a:spcPct val="100000"/>
                        </a:lnSpc>
                        <a:spcBef>
                          <a:spcPct val="40000"/>
                        </a:spcBef>
                        <a:spcAft>
                          <a:spcPct val="0"/>
                        </a:spcAft>
                        <a:buClr>
                          <a:schemeClr val="tx1"/>
                        </a:buClr>
                        <a:buSzPct val="60000"/>
                        <a:buFont typeface="Wingdings" pitchFamily="2" charset="2"/>
                        <a:buNone/>
                        <a:tabLst/>
                      </a:pPr>
                      <a:r>
                        <a:rPr kumimoji="0" lang="en-US" sz="1800" b="0" i="0" u="none" strike="noStrike" cap="none" normalizeH="0" baseline="0" smtClean="0">
                          <a:ln>
                            <a:noFill/>
                          </a:ln>
                          <a:solidFill>
                            <a:schemeClr val="tx1"/>
                          </a:solidFill>
                          <a:effectLst/>
                          <a:latin typeface="Tahoma" charset="0"/>
                          <a:cs typeface="Arial" charset="0"/>
                        </a:rPr>
                        <a:t>Step 3 (7 mg x 2 weeks)</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9393DB"/>
                    </a:solidFill>
                  </a:tcPr>
                </a:tc>
              </a:tr>
              <a:tr h="800100">
                <a:tc>
                  <a:txBody>
                    <a:bodyPr/>
                    <a:lstStyle/>
                    <a:p>
                      <a:pPr marL="0" marR="0" lvl="0" indent="0" algn="ctr" defTabSz="914400" rtl="0" eaLnBrk="1" fontAlgn="base" latinLnBrk="0" hangingPunct="1">
                        <a:lnSpc>
                          <a:spcPct val="100000"/>
                        </a:lnSpc>
                        <a:spcBef>
                          <a:spcPct val="40000"/>
                        </a:spcBef>
                        <a:spcAft>
                          <a:spcPct val="0"/>
                        </a:spcAft>
                        <a:buClr>
                          <a:schemeClr val="tx1"/>
                        </a:buClr>
                        <a:buSzPct val="60000"/>
                        <a:buFont typeface="Wingdings" pitchFamily="2" charset="2"/>
                        <a:buNone/>
                        <a:tabLst/>
                      </a:pPr>
                      <a:r>
                        <a:rPr kumimoji="0" lang="en-US" sz="1800" b="0" i="0" u="none" strike="noStrike" cap="none" normalizeH="0" baseline="0" smtClean="0">
                          <a:ln>
                            <a:noFill/>
                          </a:ln>
                          <a:solidFill>
                            <a:schemeClr val="tx1"/>
                          </a:solidFill>
                          <a:effectLst/>
                          <a:latin typeface="Tahoma" charset="0"/>
                          <a:cs typeface="Arial" charset="0"/>
                        </a:rPr>
                        <a:t>Generic </a:t>
                      </a:r>
                    </a:p>
                    <a:p>
                      <a:pPr marL="0" marR="0" lvl="0" indent="0" algn="ctr" defTabSz="914400" rtl="0" eaLnBrk="1" fontAlgn="base" latinLnBrk="0" hangingPunct="1">
                        <a:lnSpc>
                          <a:spcPct val="100000"/>
                        </a:lnSpc>
                        <a:spcBef>
                          <a:spcPct val="40000"/>
                        </a:spcBef>
                        <a:spcAft>
                          <a:spcPct val="0"/>
                        </a:spcAft>
                        <a:buClr>
                          <a:schemeClr val="tx1"/>
                        </a:buClr>
                        <a:buSzPct val="60000"/>
                        <a:buFont typeface="Wingdings" pitchFamily="2" charset="2"/>
                        <a:buNone/>
                        <a:tabLst/>
                      </a:pPr>
                      <a:r>
                        <a:rPr kumimoji="0" lang="en-US" sz="1800" b="0" i="0" u="none" strike="noStrike" cap="none" normalizeH="0" baseline="0" smtClean="0">
                          <a:ln>
                            <a:noFill/>
                          </a:ln>
                          <a:solidFill>
                            <a:schemeClr val="tx1"/>
                          </a:solidFill>
                          <a:effectLst/>
                          <a:latin typeface="Tahoma" charset="0"/>
                          <a:cs typeface="Arial" charset="0"/>
                        </a:rPr>
                        <a:t>(formerly Habitrol)</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6D6DCF"/>
                    </a:solidFill>
                  </a:tcPr>
                </a:tc>
                <a:tc>
                  <a:txBody>
                    <a:bodyPr/>
                    <a:lstStyle/>
                    <a:p>
                      <a:pPr marL="0" marR="0" lvl="0" indent="0" algn="l" defTabSz="914400" rtl="0" eaLnBrk="1" fontAlgn="base" latinLnBrk="0" hangingPunct="1">
                        <a:lnSpc>
                          <a:spcPct val="100000"/>
                        </a:lnSpc>
                        <a:spcBef>
                          <a:spcPct val="40000"/>
                        </a:spcBef>
                        <a:spcAft>
                          <a:spcPct val="0"/>
                        </a:spcAft>
                        <a:buClr>
                          <a:schemeClr val="tx1"/>
                        </a:buClr>
                        <a:buSzPct val="60000"/>
                        <a:buFont typeface="Wingdings" pitchFamily="2" charset="2"/>
                        <a:buNone/>
                        <a:tabLst/>
                      </a:pPr>
                      <a:r>
                        <a:rPr kumimoji="0" lang="en-US" sz="1800" b="1" i="0" u="none" strike="noStrike" cap="none" normalizeH="0" baseline="0" smtClean="0">
                          <a:ln>
                            <a:noFill/>
                          </a:ln>
                          <a:solidFill>
                            <a:schemeClr val="tx1"/>
                          </a:solidFill>
                          <a:effectLst/>
                          <a:latin typeface="Tahoma" charset="0"/>
                          <a:cs typeface="Arial" charset="0"/>
                          <a:sym typeface="Symbol" pitchFamily="18" charset="2"/>
                        </a:rPr>
                        <a:t></a:t>
                      </a:r>
                      <a:r>
                        <a:rPr kumimoji="0" lang="en-US" sz="1800" b="1" i="0" u="none" strike="noStrike" cap="none" normalizeH="0" baseline="0" smtClean="0">
                          <a:ln>
                            <a:noFill/>
                          </a:ln>
                          <a:solidFill>
                            <a:schemeClr val="tx1"/>
                          </a:solidFill>
                          <a:effectLst/>
                          <a:latin typeface="Tahoma" charset="0"/>
                          <a:cs typeface="Arial" charset="0"/>
                        </a:rPr>
                        <a:t>10 cigarettes/day</a:t>
                      </a:r>
                    </a:p>
                    <a:p>
                      <a:pPr marL="0" marR="0" lvl="0" indent="0" algn="l" defTabSz="914400" rtl="0" eaLnBrk="1" fontAlgn="base" latinLnBrk="0" hangingPunct="1">
                        <a:lnSpc>
                          <a:spcPct val="100000"/>
                        </a:lnSpc>
                        <a:spcBef>
                          <a:spcPct val="40000"/>
                        </a:spcBef>
                        <a:spcAft>
                          <a:spcPct val="0"/>
                        </a:spcAft>
                        <a:buClr>
                          <a:schemeClr val="tx1"/>
                        </a:buClr>
                        <a:buSzPct val="60000"/>
                        <a:buFont typeface="Wingdings" pitchFamily="2" charset="2"/>
                        <a:buNone/>
                        <a:tabLst/>
                      </a:pPr>
                      <a:r>
                        <a:rPr kumimoji="0" lang="en-US" sz="1800" b="0" i="0" u="none" strike="noStrike" cap="none" normalizeH="0" baseline="0" smtClean="0">
                          <a:ln>
                            <a:noFill/>
                          </a:ln>
                          <a:solidFill>
                            <a:schemeClr val="tx1"/>
                          </a:solidFill>
                          <a:effectLst/>
                          <a:latin typeface="Tahoma" charset="0"/>
                          <a:cs typeface="Arial" charset="0"/>
                        </a:rPr>
                        <a:t>Step 2 (14 mg x 6 weeks)</a:t>
                      </a:r>
                    </a:p>
                    <a:p>
                      <a:pPr marL="0" marR="0" lvl="0" indent="0" algn="l" defTabSz="914400" rtl="0" eaLnBrk="1" fontAlgn="base" latinLnBrk="0" hangingPunct="1">
                        <a:lnSpc>
                          <a:spcPct val="100000"/>
                        </a:lnSpc>
                        <a:spcBef>
                          <a:spcPct val="40000"/>
                        </a:spcBef>
                        <a:spcAft>
                          <a:spcPct val="0"/>
                        </a:spcAft>
                        <a:buClr>
                          <a:schemeClr val="tx1"/>
                        </a:buClr>
                        <a:buSzPct val="60000"/>
                        <a:buFont typeface="Wingdings" pitchFamily="2" charset="2"/>
                        <a:buNone/>
                        <a:tabLst/>
                      </a:pPr>
                      <a:r>
                        <a:rPr kumimoji="0" lang="en-US" sz="1800" b="0" i="0" u="none" strike="noStrike" cap="none" normalizeH="0" baseline="0" smtClean="0">
                          <a:ln>
                            <a:noFill/>
                          </a:ln>
                          <a:solidFill>
                            <a:schemeClr val="tx1"/>
                          </a:solidFill>
                          <a:effectLst/>
                          <a:latin typeface="Tahoma" charset="0"/>
                          <a:cs typeface="Arial" charset="0"/>
                        </a:rPr>
                        <a:t>Step 3 (7 mg x 2 weeks)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6D6DCF"/>
                    </a:solidFill>
                  </a:tcPr>
                </a:tc>
                <a:tc>
                  <a:txBody>
                    <a:bodyPr/>
                    <a:lstStyle/>
                    <a:p>
                      <a:pPr marL="0" marR="0" lvl="0" indent="0" algn="l" defTabSz="914400" rtl="0" eaLnBrk="1" fontAlgn="base" latinLnBrk="0" hangingPunct="1">
                        <a:lnSpc>
                          <a:spcPct val="100000"/>
                        </a:lnSpc>
                        <a:spcBef>
                          <a:spcPct val="40000"/>
                        </a:spcBef>
                        <a:spcAft>
                          <a:spcPct val="0"/>
                        </a:spcAft>
                        <a:buClr>
                          <a:schemeClr val="tx1"/>
                        </a:buClr>
                        <a:buSzPct val="60000"/>
                        <a:buFont typeface="Wingdings" pitchFamily="2" charset="2"/>
                        <a:buNone/>
                        <a:tabLst/>
                      </a:pPr>
                      <a:r>
                        <a:rPr kumimoji="0" lang="en-US" sz="1800" b="1" i="0" u="none" strike="noStrike" cap="none" normalizeH="0" baseline="0" smtClean="0">
                          <a:ln>
                            <a:noFill/>
                          </a:ln>
                          <a:solidFill>
                            <a:schemeClr val="tx1"/>
                          </a:solidFill>
                          <a:effectLst/>
                          <a:latin typeface="Tahoma" charset="0"/>
                          <a:cs typeface="Arial" charset="0"/>
                          <a:sym typeface="Symbol" pitchFamily="18" charset="2"/>
                        </a:rPr>
                        <a:t>&gt;</a:t>
                      </a:r>
                      <a:r>
                        <a:rPr kumimoji="0" lang="en-US" sz="1800" b="1" i="0" u="none" strike="noStrike" cap="none" normalizeH="0" baseline="0" smtClean="0">
                          <a:ln>
                            <a:noFill/>
                          </a:ln>
                          <a:solidFill>
                            <a:schemeClr val="tx1"/>
                          </a:solidFill>
                          <a:effectLst/>
                          <a:latin typeface="Tahoma" charset="0"/>
                          <a:cs typeface="Arial" charset="0"/>
                        </a:rPr>
                        <a:t>10 cigarettes/day</a:t>
                      </a:r>
                    </a:p>
                    <a:p>
                      <a:pPr marL="0" marR="0" lvl="0" indent="0" algn="l" defTabSz="914400" rtl="0" eaLnBrk="1" fontAlgn="base" latinLnBrk="0" hangingPunct="1">
                        <a:lnSpc>
                          <a:spcPct val="100000"/>
                        </a:lnSpc>
                        <a:spcBef>
                          <a:spcPct val="40000"/>
                        </a:spcBef>
                        <a:spcAft>
                          <a:spcPct val="0"/>
                        </a:spcAft>
                        <a:buClr>
                          <a:schemeClr val="tx1"/>
                        </a:buClr>
                        <a:buSzPct val="60000"/>
                        <a:buFont typeface="Wingdings" pitchFamily="2" charset="2"/>
                        <a:buNone/>
                        <a:tabLst/>
                      </a:pPr>
                      <a:r>
                        <a:rPr kumimoji="0" lang="en-US" sz="1800" b="0" i="0" u="none" strike="noStrike" cap="none" normalizeH="0" baseline="0" smtClean="0">
                          <a:ln>
                            <a:noFill/>
                          </a:ln>
                          <a:solidFill>
                            <a:schemeClr val="tx1"/>
                          </a:solidFill>
                          <a:effectLst/>
                          <a:latin typeface="Tahoma" charset="0"/>
                          <a:cs typeface="Arial" charset="0"/>
                        </a:rPr>
                        <a:t>Step 1 (21 mg x 4 weeks)</a:t>
                      </a:r>
                    </a:p>
                    <a:p>
                      <a:pPr marL="0" marR="0" lvl="0" indent="0" algn="l" defTabSz="914400" rtl="0" eaLnBrk="1" fontAlgn="base" latinLnBrk="0" hangingPunct="1">
                        <a:lnSpc>
                          <a:spcPct val="100000"/>
                        </a:lnSpc>
                        <a:spcBef>
                          <a:spcPct val="40000"/>
                        </a:spcBef>
                        <a:spcAft>
                          <a:spcPct val="0"/>
                        </a:spcAft>
                        <a:buClr>
                          <a:schemeClr val="tx1"/>
                        </a:buClr>
                        <a:buSzPct val="60000"/>
                        <a:buFont typeface="Wingdings" pitchFamily="2" charset="2"/>
                        <a:buNone/>
                        <a:tabLst/>
                      </a:pPr>
                      <a:r>
                        <a:rPr kumimoji="0" lang="en-US" sz="1800" b="0" i="0" u="none" strike="noStrike" cap="none" normalizeH="0" baseline="0" smtClean="0">
                          <a:ln>
                            <a:noFill/>
                          </a:ln>
                          <a:solidFill>
                            <a:schemeClr val="tx1"/>
                          </a:solidFill>
                          <a:effectLst/>
                          <a:latin typeface="Tahoma" charset="0"/>
                          <a:cs typeface="Arial" charset="0"/>
                        </a:rPr>
                        <a:t>Step 2 (14 mg x 2 weeks)</a:t>
                      </a:r>
                    </a:p>
                    <a:p>
                      <a:pPr marL="0" marR="0" lvl="0" indent="0" algn="l" defTabSz="914400" rtl="0" eaLnBrk="1" fontAlgn="base" latinLnBrk="0" hangingPunct="1">
                        <a:lnSpc>
                          <a:spcPct val="100000"/>
                        </a:lnSpc>
                        <a:spcBef>
                          <a:spcPct val="40000"/>
                        </a:spcBef>
                        <a:spcAft>
                          <a:spcPct val="0"/>
                        </a:spcAft>
                        <a:buClr>
                          <a:schemeClr val="tx1"/>
                        </a:buClr>
                        <a:buSzPct val="60000"/>
                        <a:buFont typeface="Wingdings" pitchFamily="2" charset="2"/>
                        <a:buNone/>
                        <a:tabLst/>
                      </a:pPr>
                      <a:r>
                        <a:rPr kumimoji="0" lang="en-US" sz="1800" b="0" i="0" u="none" strike="noStrike" cap="none" normalizeH="0" baseline="0" smtClean="0">
                          <a:ln>
                            <a:noFill/>
                          </a:ln>
                          <a:solidFill>
                            <a:schemeClr val="tx1"/>
                          </a:solidFill>
                          <a:effectLst/>
                          <a:latin typeface="Tahoma" charset="0"/>
                          <a:cs typeface="Arial" charset="0"/>
                        </a:rPr>
                        <a:t>Step 3 (7 mg x 2 weeks)</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6D6DCF"/>
                    </a:solidFill>
                  </a:tcPr>
                </a:tc>
              </a:tr>
            </a:tbl>
          </a:graphicData>
        </a:graphic>
      </p:graphicFrame>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2" name="Rectangle 2"/>
          <p:cNvSpPr>
            <a:spLocks noGrp="1" noChangeArrowheads="1"/>
          </p:cNvSpPr>
          <p:nvPr>
            <p:ph type="title" idx="4294967295"/>
          </p:nvPr>
        </p:nvSpPr>
        <p:spPr>
          <a:xfrm>
            <a:off x="884238" y="617538"/>
            <a:ext cx="7267575" cy="1143000"/>
          </a:xfrm>
        </p:spPr>
        <p:txBody>
          <a:bodyPr/>
          <a:lstStyle/>
          <a:p>
            <a:pPr eaLnBrk="1" hangingPunct="1"/>
            <a:r>
              <a:rPr lang="en-US" sz="3400" smtClean="0"/>
              <a:t>TRANSDERMAL NICOTINE PATCH:</a:t>
            </a:r>
            <a:br>
              <a:rPr lang="en-US" sz="3400" smtClean="0"/>
            </a:br>
            <a:r>
              <a:rPr lang="en-US" sz="3400" smtClean="0"/>
              <a:t>DIRECTIONS for USE</a:t>
            </a:r>
          </a:p>
        </p:txBody>
      </p:sp>
      <p:sp>
        <p:nvSpPr>
          <p:cNvPr id="117763" name="Rectangle 3"/>
          <p:cNvSpPr>
            <a:spLocks noGrp="1" noChangeArrowheads="1"/>
          </p:cNvSpPr>
          <p:nvPr>
            <p:ph type="body" idx="4294967295"/>
          </p:nvPr>
        </p:nvSpPr>
        <p:spPr>
          <a:xfrm>
            <a:off x="603250" y="2114550"/>
            <a:ext cx="5638800" cy="4360863"/>
          </a:xfrm>
        </p:spPr>
        <p:txBody>
          <a:bodyPr/>
          <a:lstStyle/>
          <a:p>
            <a:pPr marL="228600" indent="-228600" eaLnBrk="1" hangingPunct="1">
              <a:spcBef>
                <a:spcPct val="50000"/>
              </a:spcBef>
            </a:pPr>
            <a:r>
              <a:rPr lang="en-US" sz="2600" smtClean="0"/>
              <a:t>Choose an area of skin on the upper body or upper outer part of the arm</a:t>
            </a:r>
          </a:p>
          <a:p>
            <a:pPr marL="228600" indent="-228600" eaLnBrk="1" hangingPunct="1">
              <a:spcBef>
                <a:spcPct val="50000"/>
              </a:spcBef>
            </a:pPr>
            <a:r>
              <a:rPr lang="en-US" sz="2600" smtClean="0"/>
              <a:t>Make sure skin is clean, dry, hairless, and not irritated</a:t>
            </a:r>
          </a:p>
          <a:p>
            <a:pPr marL="228600" indent="-228600" eaLnBrk="1" hangingPunct="1">
              <a:spcBef>
                <a:spcPct val="50000"/>
              </a:spcBef>
            </a:pPr>
            <a:r>
              <a:rPr lang="en-US" sz="2600" smtClean="0"/>
              <a:t>Apply patch to different area each day</a:t>
            </a:r>
          </a:p>
          <a:p>
            <a:pPr marL="228600" indent="-228600" eaLnBrk="1" hangingPunct="1">
              <a:spcBef>
                <a:spcPct val="50000"/>
              </a:spcBef>
            </a:pPr>
            <a:r>
              <a:rPr lang="en-US" sz="2600" smtClean="0"/>
              <a:t>Do not use same area again for at least 1 week</a:t>
            </a:r>
          </a:p>
        </p:txBody>
      </p:sp>
      <p:sp>
        <p:nvSpPr>
          <p:cNvPr id="117764" name="Rectangle 4"/>
          <p:cNvSpPr>
            <a:spLocks noChangeArrowheads="1"/>
          </p:cNvSpPr>
          <p:nvPr/>
        </p:nvSpPr>
        <p:spPr bwMode="auto">
          <a:xfrm>
            <a:off x="6858000" y="2419350"/>
            <a:ext cx="2019300" cy="1200150"/>
          </a:xfrm>
          <a:prstGeom prst="rect">
            <a:avLst/>
          </a:prstGeom>
          <a:gradFill rotWithShape="0">
            <a:gsLst>
              <a:gs pos="0">
                <a:srgbClr val="1D21C7"/>
              </a:gs>
              <a:gs pos="50000">
                <a:srgbClr val="6464CC"/>
              </a:gs>
              <a:gs pos="100000">
                <a:srgbClr val="1D21C7"/>
              </a:gs>
            </a:gsLst>
            <a:lin ang="2700000" scaled="1"/>
          </a:gradFill>
          <a:ln w="9525">
            <a:noFill/>
            <a:miter lim="800000"/>
            <a:headEnd/>
            <a:tailEnd/>
          </a:ln>
        </p:spPr>
        <p:txBody>
          <a:bodyPr wrap="none" anchor="ctr"/>
          <a:lstStyle/>
          <a:p>
            <a:endParaRPr lang="en-US">
              <a:cs typeface="Arial" charset="0"/>
            </a:endParaRPr>
          </a:p>
        </p:txBody>
      </p:sp>
      <p:sp>
        <p:nvSpPr>
          <p:cNvPr id="117765" name="Freeform 5"/>
          <p:cNvSpPr>
            <a:spLocks/>
          </p:cNvSpPr>
          <p:nvPr/>
        </p:nvSpPr>
        <p:spPr bwMode="auto">
          <a:xfrm>
            <a:off x="6710363" y="1744663"/>
            <a:ext cx="2338387" cy="4267200"/>
          </a:xfrm>
          <a:custGeom>
            <a:avLst/>
            <a:gdLst>
              <a:gd name="T0" fmla="*/ 2147483647 w 3498"/>
              <a:gd name="T1" fmla="*/ 2147483647 h 7172"/>
              <a:gd name="T2" fmla="*/ 2147483647 w 3498"/>
              <a:gd name="T3" fmla="*/ 2147483647 h 7172"/>
              <a:gd name="T4" fmla="*/ 2147483647 w 3498"/>
              <a:gd name="T5" fmla="*/ 2147483647 h 7172"/>
              <a:gd name="T6" fmla="*/ 2147483647 w 3498"/>
              <a:gd name="T7" fmla="*/ 2147483647 h 7172"/>
              <a:gd name="T8" fmla="*/ 2147483647 w 3498"/>
              <a:gd name="T9" fmla="*/ 2147483647 h 7172"/>
              <a:gd name="T10" fmla="*/ 2147483647 w 3498"/>
              <a:gd name="T11" fmla="*/ 2147483647 h 7172"/>
              <a:gd name="T12" fmla="*/ 2147483647 w 3498"/>
              <a:gd name="T13" fmla="*/ 2147483647 h 7172"/>
              <a:gd name="T14" fmla="*/ 2147483647 w 3498"/>
              <a:gd name="T15" fmla="*/ 2147483647 h 7172"/>
              <a:gd name="T16" fmla="*/ 2147483647 w 3498"/>
              <a:gd name="T17" fmla="*/ 2147483647 h 7172"/>
              <a:gd name="T18" fmla="*/ 2147483647 w 3498"/>
              <a:gd name="T19" fmla="*/ 2147483647 h 7172"/>
              <a:gd name="T20" fmla="*/ 2147483647 w 3498"/>
              <a:gd name="T21" fmla="*/ 2147483647 h 7172"/>
              <a:gd name="T22" fmla="*/ 2147483647 w 3498"/>
              <a:gd name="T23" fmla="*/ 2147483647 h 7172"/>
              <a:gd name="T24" fmla="*/ 2147483647 w 3498"/>
              <a:gd name="T25" fmla="*/ 2147483647 h 7172"/>
              <a:gd name="T26" fmla="*/ 2147483647 w 3498"/>
              <a:gd name="T27" fmla="*/ 2147483647 h 7172"/>
              <a:gd name="T28" fmla="*/ 2147483647 w 3498"/>
              <a:gd name="T29" fmla="*/ 2147483647 h 7172"/>
              <a:gd name="T30" fmla="*/ 2147483647 w 3498"/>
              <a:gd name="T31" fmla="*/ 2147483647 h 7172"/>
              <a:gd name="T32" fmla="*/ 2147483647 w 3498"/>
              <a:gd name="T33" fmla="*/ 2147483647 h 7172"/>
              <a:gd name="T34" fmla="*/ 2147483647 w 3498"/>
              <a:gd name="T35" fmla="*/ 2147483647 h 7172"/>
              <a:gd name="T36" fmla="*/ 2147483647 w 3498"/>
              <a:gd name="T37" fmla="*/ 2147483647 h 7172"/>
              <a:gd name="T38" fmla="*/ 2147483647 w 3498"/>
              <a:gd name="T39" fmla="*/ 2147483647 h 7172"/>
              <a:gd name="T40" fmla="*/ 2147483647 w 3498"/>
              <a:gd name="T41" fmla="*/ 2147483647 h 7172"/>
              <a:gd name="T42" fmla="*/ 2147483647 w 3498"/>
              <a:gd name="T43" fmla="*/ 2147483647 h 7172"/>
              <a:gd name="T44" fmla="*/ 2147483647 w 3498"/>
              <a:gd name="T45" fmla="*/ 2147483647 h 7172"/>
              <a:gd name="T46" fmla="*/ 2147483647 w 3498"/>
              <a:gd name="T47" fmla="*/ 2147483647 h 7172"/>
              <a:gd name="T48" fmla="*/ 2147483647 w 3498"/>
              <a:gd name="T49" fmla="*/ 2147483647 h 7172"/>
              <a:gd name="T50" fmla="*/ 2147483647 w 3498"/>
              <a:gd name="T51" fmla="*/ 2147483647 h 7172"/>
              <a:gd name="T52" fmla="*/ 2147483647 w 3498"/>
              <a:gd name="T53" fmla="*/ 2147483647 h 7172"/>
              <a:gd name="T54" fmla="*/ 2147483647 w 3498"/>
              <a:gd name="T55" fmla="*/ 2147483647 h 7172"/>
              <a:gd name="T56" fmla="*/ 2147483647 w 3498"/>
              <a:gd name="T57" fmla="*/ 2147483647 h 7172"/>
              <a:gd name="T58" fmla="*/ 2147483647 w 3498"/>
              <a:gd name="T59" fmla="*/ 2147483647 h 7172"/>
              <a:gd name="T60" fmla="*/ 2147483647 w 3498"/>
              <a:gd name="T61" fmla="*/ 2147483647 h 7172"/>
              <a:gd name="T62" fmla="*/ 2147483647 w 3498"/>
              <a:gd name="T63" fmla="*/ 2147483647 h 7172"/>
              <a:gd name="T64" fmla="*/ 2147483647 w 3498"/>
              <a:gd name="T65" fmla="*/ 2147483647 h 7172"/>
              <a:gd name="T66" fmla="*/ 2147483647 w 3498"/>
              <a:gd name="T67" fmla="*/ 2147483647 h 7172"/>
              <a:gd name="T68" fmla="*/ 2147483647 w 3498"/>
              <a:gd name="T69" fmla="*/ 2147483647 h 7172"/>
              <a:gd name="T70" fmla="*/ 2147483647 w 3498"/>
              <a:gd name="T71" fmla="*/ 2147483647 h 7172"/>
              <a:gd name="T72" fmla="*/ 2147483647 w 3498"/>
              <a:gd name="T73" fmla="*/ 2147483647 h 7172"/>
              <a:gd name="T74" fmla="*/ 2147483647 w 3498"/>
              <a:gd name="T75" fmla="*/ 2147483647 h 7172"/>
              <a:gd name="T76" fmla="*/ 2147483647 w 3498"/>
              <a:gd name="T77" fmla="*/ 2147483647 h 7172"/>
              <a:gd name="T78" fmla="*/ 2147483647 w 3498"/>
              <a:gd name="T79" fmla="*/ 2147483647 h 7172"/>
              <a:gd name="T80" fmla="*/ 2147483647 w 3498"/>
              <a:gd name="T81" fmla="*/ 2147483647 h 7172"/>
              <a:gd name="T82" fmla="*/ 2147483647 w 3498"/>
              <a:gd name="T83" fmla="*/ 2147483647 h 7172"/>
              <a:gd name="T84" fmla="*/ 2147483647 w 3498"/>
              <a:gd name="T85" fmla="*/ 2147483647 h 7172"/>
              <a:gd name="T86" fmla="*/ 2147483647 w 3498"/>
              <a:gd name="T87" fmla="*/ 2147483647 h 7172"/>
              <a:gd name="T88" fmla="*/ 2147483647 w 3498"/>
              <a:gd name="T89" fmla="*/ 2147483647 h 7172"/>
              <a:gd name="T90" fmla="*/ 2147483647 w 3498"/>
              <a:gd name="T91" fmla="*/ 2147483647 h 7172"/>
              <a:gd name="T92" fmla="*/ 2147483647 w 3498"/>
              <a:gd name="T93" fmla="*/ 2147483647 h 7172"/>
              <a:gd name="T94" fmla="*/ 2147483647 w 3498"/>
              <a:gd name="T95" fmla="*/ 2147483647 h 7172"/>
              <a:gd name="T96" fmla="*/ 2147483647 w 3498"/>
              <a:gd name="T97" fmla="*/ 2147483647 h 7172"/>
              <a:gd name="T98" fmla="*/ 2147483647 w 3498"/>
              <a:gd name="T99" fmla="*/ 2147483647 h 7172"/>
              <a:gd name="T100" fmla="*/ 2147483647 w 3498"/>
              <a:gd name="T101" fmla="*/ 2147483647 h 7172"/>
              <a:gd name="T102" fmla="*/ 2147483647 w 3498"/>
              <a:gd name="T103" fmla="*/ 2147483647 h 7172"/>
              <a:gd name="T104" fmla="*/ 2147483647 w 3498"/>
              <a:gd name="T105" fmla="*/ 2147483647 h 7172"/>
              <a:gd name="T106" fmla="*/ 2147483647 w 3498"/>
              <a:gd name="T107" fmla="*/ 2147483647 h 7172"/>
              <a:gd name="T108" fmla="*/ 2147483647 w 3498"/>
              <a:gd name="T109" fmla="*/ 2147483647 h 7172"/>
              <a:gd name="T110" fmla="*/ 2147483647 w 3498"/>
              <a:gd name="T111" fmla="*/ 2147483647 h 7172"/>
              <a:gd name="T112" fmla="*/ 2147483647 w 3498"/>
              <a:gd name="T113" fmla="*/ 2147483647 h 7172"/>
              <a:gd name="T114" fmla="*/ 2147483647 w 3498"/>
              <a:gd name="T115" fmla="*/ 2147483647 h 7172"/>
              <a:gd name="T116" fmla="*/ 2147483647 w 3498"/>
              <a:gd name="T117" fmla="*/ 2147483647 h 7172"/>
              <a:gd name="T118" fmla="*/ 2147483647 w 3498"/>
              <a:gd name="T119" fmla="*/ 2147483647 h 7172"/>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3498"/>
              <a:gd name="T181" fmla="*/ 0 h 7172"/>
              <a:gd name="T182" fmla="*/ 3498 w 3498"/>
              <a:gd name="T183" fmla="*/ 7172 h 7172"/>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3498" h="7172">
                <a:moveTo>
                  <a:pt x="1749" y="0"/>
                </a:moveTo>
                <a:lnTo>
                  <a:pt x="1842" y="8"/>
                </a:lnTo>
                <a:lnTo>
                  <a:pt x="1917" y="40"/>
                </a:lnTo>
                <a:lnTo>
                  <a:pt x="1979" y="83"/>
                </a:lnTo>
                <a:lnTo>
                  <a:pt x="2026" y="143"/>
                </a:lnTo>
                <a:lnTo>
                  <a:pt x="2055" y="211"/>
                </a:lnTo>
                <a:lnTo>
                  <a:pt x="2072" y="285"/>
                </a:lnTo>
                <a:lnTo>
                  <a:pt x="2079" y="365"/>
                </a:lnTo>
                <a:lnTo>
                  <a:pt x="2071" y="448"/>
                </a:lnTo>
                <a:lnTo>
                  <a:pt x="2085" y="419"/>
                </a:lnTo>
                <a:lnTo>
                  <a:pt x="2106" y="430"/>
                </a:lnTo>
                <a:lnTo>
                  <a:pt x="2119" y="469"/>
                </a:lnTo>
                <a:lnTo>
                  <a:pt x="2119" y="517"/>
                </a:lnTo>
                <a:lnTo>
                  <a:pt x="2107" y="578"/>
                </a:lnTo>
                <a:lnTo>
                  <a:pt x="2088" y="656"/>
                </a:lnTo>
                <a:lnTo>
                  <a:pt x="2058" y="715"/>
                </a:lnTo>
                <a:lnTo>
                  <a:pt x="2018" y="738"/>
                </a:lnTo>
                <a:lnTo>
                  <a:pt x="2015" y="752"/>
                </a:lnTo>
                <a:lnTo>
                  <a:pt x="2007" y="790"/>
                </a:lnTo>
                <a:lnTo>
                  <a:pt x="1991" y="838"/>
                </a:lnTo>
                <a:lnTo>
                  <a:pt x="1967" y="877"/>
                </a:lnTo>
                <a:lnTo>
                  <a:pt x="1967" y="1067"/>
                </a:lnTo>
                <a:lnTo>
                  <a:pt x="2011" y="1078"/>
                </a:lnTo>
                <a:lnTo>
                  <a:pt x="2063" y="1102"/>
                </a:lnTo>
                <a:lnTo>
                  <a:pt x="2120" y="1129"/>
                </a:lnTo>
                <a:lnTo>
                  <a:pt x="2179" y="1161"/>
                </a:lnTo>
                <a:lnTo>
                  <a:pt x="2235" y="1195"/>
                </a:lnTo>
                <a:lnTo>
                  <a:pt x="2280" y="1225"/>
                </a:lnTo>
                <a:lnTo>
                  <a:pt x="2314" y="1248"/>
                </a:lnTo>
                <a:lnTo>
                  <a:pt x="2328" y="1261"/>
                </a:lnTo>
                <a:lnTo>
                  <a:pt x="2343" y="1262"/>
                </a:lnTo>
                <a:lnTo>
                  <a:pt x="2381" y="1269"/>
                </a:lnTo>
                <a:lnTo>
                  <a:pt x="2432" y="1296"/>
                </a:lnTo>
                <a:lnTo>
                  <a:pt x="2496" y="1352"/>
                </a:lnTo>
                <a:lnTo>
                  <a:pt x="2536" y="1363"/>
                </a:lnTo>
                <a:lnTo>
                  <a:pt x="2581" y="1392"/>
                </a:lnTo>
                <a:lnTo>
                  <a:pt x="2631" y="1440"/>
                </a:lnTo>
                <a:lnTo>
                  <a:pt x="2679" y="1508"/>
                </a:lnTo>
                <a:lnTo>
                  <a:pt x="2723" y="1596"/>
                </a:lnTo>
                <a:lnTo>
                  <a:pt x="2754" y="1708"/>
                </a:lnTo>
                <a:lnTo>
                  <a:pt x="2773" y="1841"/>
                </a:lnTo>
                <a:lnTo>
                  <a:pt x="2771" y="2001"/>
                </a:lnTo>
                <a:lnTo>
                  <a:pt x="2806" y="2089"/>
                </a:lnTo>
                <a:lnTo>
                  <a:pt x="2842" y="2223"/>
                </a:lnTo>
                <a:lnTo>
                  <a:pt x="2862" y="2361"/>
                </a:lnTo>
                <a:lnTo>
                  <a:pt x="2870" y="2458"/>
                </a:lnTo>
                <a:lnTo>
                  <a:pt x="2925" y="2543"/>
                </a:lnTo>
                <a:lnTo>
                  <a:pt x="2970" y="2686"/>
                </a:lnTo>
                <a:lnTo>
                  <a:pt x="3006" y="2844"/>
                </a:lnTo>
                <a:lnTo>
                  <a:pt x="3027" y="2977"/>
                </a:lnTo>
                <a:lnTo>
                  <a:pt x="3043" y="3100"/>
                </a:lnTo>
                <a:lnTo>
                  <a:pt x="3070" y="3255"/>
                </a:lnTo>
                <a:lnTo>
                  <a:pt x="3112" y="3415"/>
                </a:lnTo>
                <a:lnTo>
                  <a:pt x="3168" y="3559"/>
                </a:lnTo>
                <a:lnTo>
                  <a:pt x="3202" y="3564"/>
                </a:lnTo>
                <a:lnTo>
                  <a:pt x="3226" y="3583"/>
                </a:lnTo>
                <a:lnTo>
                  <a:pt x="3246" y="3604"/>
                </a:lnTo>
                <a:lnTo>
                  <a:pt x="3261" y="3621"/>
                </a:lnTo>
                <a:lnTo>
                  <a:pt x="3278" y="3631"/>
                </a:lnTo>
                <a:lnTo>
                  <a:pt x="3291" y="3639"/>
                </a:lnTo>
                <a:lnTo>
                  <a:pt x="3309" y="3647"/>
                </a:lnTo>
                <a:lnTo>
                  <a:pt x="3326" y="3664"/>
                </a:lnTo>
                <a:lnTo>
                  <a:pt x="3339" y="3682"/>
                </a:lnTo>
                <a:lnTo>
                  <a:pt x="3346" y="3698"/>
                </a:lnTo>
                <a:lnTo>
                  <a:pt x="3355" y="3714"/>
                </a:lnTo>
                <a:lnTo>
                  <a:pt x="3376" y="3736"/>
                </a:lnTo>
                <a:lnTo>
                  <a:pt x="3410" y="3767"/>
                </a:lnTo>
                <a:lnTo>
                  <a:pt x="3451" y="3807"/>
                </a:lnTo>
                <a:lnTo>
                  <a:pt x="3486" y="3839"/>
                </a:lnTo>
                <a:lnTo>
                  <a:pt x="3498" y="3856"/>
                </a:lnTo>
                <a:lnTo>
                  <a:pt x="3498" y="3874"/>
                </a:lnTo>
                <a:lnTo>
                  <a:pt x="3480" y="3896"/>
                </a:lnTo>
                <a:lnTo>
                  <a:pt x="3443" y="3901"/>
                </a:lnTo>
                <a:lnTo>
                  <a:pt x="3395" y="3882"/>
                </a:lnTo>
                <a:lnTo>
                  <a:pt x="3352" y="3850"/>
                </a:lnTo>
                <a:lnTo>
                  <a:pt x="3320" y="3823"/>
                </a:lnTo>
                <a:lnTo>
                  <a:pt x="3302" y="3810"/>
                </a:lnTo>
                <a:lnTo>
                  <a:pt x="3291" y="3810"/>
                </a:lnTo>
                <a:lnTo>
                  <a:pt x="3286" y="3859"/>
                </a:lnTo>
                <a:lnTo>
                  <a:pt x="3302" y="3925"/>
                </a:lnTo>
                <a:lnTo>
                  <a:pt x="3326" y="3978"/>
                </a:lnTo>
                <a:lnTo>
                  <a:pt x="3357" y="4071"/>
                </a:lnTo>
                <a:lnTo>
                  <a:pt x="3376" y="4160"/>
                </a:lnTo>
                <a:lnTo>
                  <a:pt x="3360" y="4210"/>
                </a:lnTo>
                <a:lnTo>
                  <a:pt x="3317" y="4179"/>
                </a:lnTo>
                <a:lnTo>
                  <a:pt x="3274" y="4091"/>
                </a:lnTo>
                <a:lnTo>
                  <a:pt x="3237" y="4002"/>
                </a:lnTo>
                <a:lnTo>
                  <a:pt x="3211" y="3962"/>
                </a:lnTo>
                <a:lnTo>
                  <a:pt x="3214" y="4015"/>
                </a:lnTo>
                <a:lnTo>
                  <a:pt x="3237" y="4128"/>
                </a:lnTo>
                <a:lnTo>
                  <a:pt x="3248" y="4240"/>
                </a:lnTo>
                <a:lnTo>
                  <a:pt x="3222" y="4299"/>
                </a:lnTo>
                <a:lnTo>
                  <a:pt x="3181" y="4255"/>
                </a:lnTo>
                <a:lnTo>
                  <a:pt x="3152" y="4141"/>
                </a:lnTo>
                <a:lnTo>
                  <a:pt x="3128" y="4027"/>
                </a:lnTo>
                <a:lnTo>
                  <a:pt x="3106" y="3978"/>
                </a:lnTo>
                <a:lnTo>
                  <a:pt x="3110" y="4021"/>
                </a:lnTo>
                <a:lnTo>
                  <a:pt x="3131" y="4120"/>
                </a:lnTo>
                <a:lnTo>
                  <a:pt x="3139" y="4223"/>
                </a:lnTo>
                <a:lnTo>
                  <a:pt x="3106" y="4274"/>
                </a:lnTo>
                <a:lnTo>
                  <a:pt x="3070" y="4231"/>
                </a:lnTo>
                <a:lnTo>
                  <a:pt x="3042" y="4128"/>
                </a:lnTo>
                <a:lnTo>
                  <a:pt x="3019" y="4027"/>
                </a:lnTo>
                <a:lnTo>
                  <a:pt x="3010" y="3979"/>
                </a:lnTo>
                <a:lnTo>
                  <a:pt x="3008" y="4021"/>
                </a:lnTo>
                <a:lnTo>
                  <a:pt x="3016" y="4112"/>
                </a:lnTo>
                <a:lnTo>
                  <a:pt x="3019" y="4202"/>
                </a:lnTo>
                <a:lnTo>
                  <a:pt x="2992" y="4248"/>
                </a:lnTo>
                <a:lnTo>
                  <a:pt x="2955" y="4210"/>
                </a:lnTo>
                <a:lnTo>
                  <a:pt x="2934" y="4125"/>
                </a:lnTo>
                <a:lnTo>
                  <a:pt x="2925" y="4037"/>
                </a:lnTo>
                <a:lnTo>
                  <a:pt x="2922" y="3997"/>
                </a:lnTo>
                <a:lnTo>
                  <a:pt x="2896" y="3925"/>
                </a:lnTo>
                <a:lnTo>
                  <a:pt x="2874" y="3807"/>
                </a:lnTo>
                <a:lnTo>
                  <a:pt x="2862" y="3696"/>
                </a:lnTo>
                <a:lnTo>
                  <a:pt x="2878" y="3637"/>
                </a:lnTo>
                <a:lnTo>
                  <a:pt x="2862" y="3567"/>
                </a:lnTo>
                <a:lnTo>
                  <a:pt x="2842" y="3496"/>
                </a:lnTo>
                <a:lnTo>
                  <a:pt x="2813" y="3428"/>
                </a:lnTo>
                <a:lnTo>
                  <a:pt x="2776" y="3357"/>
                </a:lnTo>
                <a:lnTo>
                  <a:pt x="2741" y="3284"/>
                </a:lnTo>
                <a:lnTo>
                  <a:pt x="2698" y="3205"/>
                </a:lnTo>
                <a:lnTo>
                  <a:pt x="2658" y="3125"/>
                </a:lnTo>
                <a:lnTo>
                  <a:pt x="2618" y="3037"/>
                </a:lnTo>
                <a:lnTo>
                  <a:pt x="2552" y="2873"/>
                </a:lnTo>
                <a:lnTo>
                  <a:pt x="2520" y="2754"/>
                </a:lnTo>
                <a:lnTo>
                  <a:pt x="2511" y="2673"/>
                </a:lnTo>
                <a:lnTo>
                  <a:pt x="2511" y="2615"/>
                </a:lnTo>
                <a:lnTo>
                  <a:pt x="2499" y="2537"/>
                </a:lnTo>
                <a:lnTo>
                  <a:pt x="2488" y="2508"/>
                </a:lnTo>
                <a:lnTo>
                  <a:pt x="2450" y="2428"/>
                </a:lnTo>
                <a:lnTo>
                  <a:pt x="2418" y="2331"/>
                </a:lnTo>
                <a:lnTo>
                  <a:pt x="2391" y="2215"/>
                </a:lnTo>
                <a:lnTo>
                  <a:pt x="2375" y="2076"/>
                </a:lnTo>
                <a:lnTo>
                  <a:pt x="2367" y="2155"/>
                </a:lnTo>
                <a:lnTo>
                  <a:pt x="2354" y="2354"/>
                </a:lnTo>
                <a:lnTo>
                  <a:pt x="2346" y="2625"/>
                </a:lnTo>
                <a:lnTo>
                  <a:pt x="2351" y="2917"/>
                </a:lnTo>
                <a:lnTo>
                  <a:pt x="2375" y="3132"/>
                </a:lnTo>
                <a:lnTo>
                  <a:pt x="2410" y="3269"/>
                </a:lnTo>
                <a:lnTo>
                  <a:pt x="2439" y="3415"/>
                </a:lnTo>
                <a:lnTo>
                  <a:pt x="2450" y="3653"/>
                </a:lnTo>
                <a:lnTo>
                  <a:pt x="2440" y="3971"/>
                </a:lnTo>
                <a:lnTo>
                  <a:pt x="2416" y="4277"/>
                </a:lnTo>
                <a:lnTo>
                  <a:pt x="2383" y="4530"/>
                </a:lnTo>
                <a:lnTo>
                  <a:pt x="2351" y="4683"/>
                </a:lnTo>
                <a:lnTo>
                  <a:pt x="2333" y="4870"/>
                </a:lnTo>
                <a:lnTo>
                  <a:pt x="2346" y="5041"/>
                </a:lnTo>
                <a:lnTo>
                  <a:pt x="2328" y="5189"/>
                </a:lnTo>
                <a:lnTo>
                  <a:pt x="2314" y="5336"/>
                </a:lnTo>
                <a:lnTo>
                  <a:pt x="2333" y="5457"/>
                </a:lnTo>
                <a:lnTo>
                  <a:pt x="2351" y="5640"/>
                </a:lnTo>
                <a:lnTo>
                  <a:pt x="2333" y="5943"/>
                </a:lnTo>
                <a:lnTo>
                  <a:pt x="2295" y="6171"/>
                </a:lnTo>
                <a:lnTo>
                  <a:pt x="2255" y="6345"/>
                </a:lnTo>
                <a:lnTo>
                  <a:pt x="2237" y="6482"/>
                </a:lnTo>
                <a:lnTo>
                  <a:pt x="2258" y="6599"/>
                </a:lnTo>
                <a:lnTo>
                  <a:pt x="2312" y="6710"/>
                </a:lnTo>
                <a:lnTo>
                  <a:pt x="2370" y="6818"/>
                </a:lnTo>
                <a:lnTo>
                  <a:pt x="2419" y="6929"/>
                </a:lnTo>
                <a:lnTo>
                  <a:pt x="2440" y="7020"/>
                </a:lnTo>
                <a:lnTo>
                  <a:pt x="2439" y="7058"/>
                </a:lnTo>
                <a:lnTo>
                  <a:pt x="2424" y="7063"/>
                </a:lnTo>
                <a:lnTo>
                  <a:pt x="2407" y="7049"/>
                </a:lnTo>
                <a:lnTo>
                  <a:pt x="2400" y="7082"/>
                </a:lnTo>
                <a:lnTo>
                  <a:pt x="2386" y="7101"/>
                </a:lnTo>
                <a:lnTo>
                  <a:pt x="2363" y="7109"/>
                </a:lnTo>
                <a:lnTo>
                  <a:pt x="2346" y="7106"/>
                </a:lnTo>
                <a:lnTo>
                  <a:pt x="2339" y="7125"/>
                </a:lnTo>
                <a:lnTo>
                  <a:pt x="2325" y="7148"/>
                </a:lnTo>
                <a:lnTo>
                  <a:pt x="2304" y="7156"/>
                </a:lnTo>
                <a:lnTo>
                  <a:pt x="2272" y="7149"/>
                </a:lnTo>
                <a:lnTo>
                  <a:pt x="2256" y="7169"/>
                </a:lnTo>
                <a:lnTo>
                  <a:pt x="2231" y="7172"/>
                </a:lnTo>
                <a:lnTo>
                  <a:pt x="2200" y="7165"/>
                </a:lnTo>
                <a:lnTo>
                  <a:pt x="2179" y="7146"/>
                </a:lnTo>
                <a:lnTo>
                  <a:pt x="2163" y="7167"/>
                </a:lnTo>
                <a:lnTo>
                  <a:pt x="2127" y="7172"/>
                </a:lnTo>
                <a:lnTo>
                  <a:pt x="2088" y="7162"/>
                </a:lnTo>
                <a:lnTo>
                  <a:pt x="2063" y="7146"/>
                </a:lnTo>
                <a:lnTo>
                  <a:pt x="2039" y="7092"/>
                </a:lnTo>
                <a:lnTo>
                  <a:pt x="2026" y="7037"/>
                </a:lnTo>
                <a:lnTo>
                  <a:pt x="2008" y="7013"/>
                </a:lnTo>
                <a:lnTo>
                  <a:pt x="1994" y="6962"/>
                </a:lnTo>
                <a:lnTo>
                  <a:pt x="1984" y="6903"/>
                </a:lnTo>
                <a:lnTo>
                  <a:pt x="1979" y="6860"/>
                </a:lnTo>
                <a:lnTo>
                  <a:pt x="1976" y="6839"/>
                </a:lnTo>
                <a:lnTo>
                  <a:pt x="1962" y="6825"/>
                </a:lnTo>
                <a:lnTo>
                  <a:pt x="1949" y="6807"/>
                </a:lnTo>
                <a:lnTo>
                  <a:pt x="1935" y="6782"/>
                </a:lnTo>
                <a:lnTo>
                  <a:pt x="1935" y="6686"/>
                </a:lnTo>
                <a:lnTo>
                  <a:pt x="1949" y="6529"/>
                </a:lnTo>
                <a:lnTo>
                  <a:pt x="1952" y="6428"/>
                </a:lnTo>
                <a:lnTo>
                  <a:pt x="1954" y="6305"/>
                </a:lnTo>
                <a:lnTo>
                  <a:pt x="1936" y="6169"/>
                </a:lnTo>
                <a:lnTo>
                  <a:pt x="1888" y="6020"/>
                </a:lnTo>
                <a:lnTo>
                  <a:pt x="1843" y="5867"/>
                </a:lnTo>
                <a:lnTo>
                  <a:pt x="1831" y="5718"/>
                </a:lnTo>
                <a:lnTo>
                  <a:pt x="1842" y="5587"/>
                </a:lnTo>
                <a:lnTo>
                  <a:pt x="1858" y="5473"/>
                </a:lnTo>
                <a:lnTo>
                  <a:pt x="1867" y="5384"/>
                </a:lnTo>
                <a:lnTo>
                  <a:pt x="1863" y="5320"/>
                </a:lnTo>
                <a:lnTo>
                  <a:pt x="1851" y="5273"/>
                </a:lnTo>
                <a:lnTo>
                  <a:pt x="1835" y="5233"/>
                </a:lnTo>
                <a:lnTo>
                  <a:pt x="1818" y="5145"/>
                </a:lnTo>
                <a:lnTo>
                  <a:pt x="1800" y="4981"/>
                </a:lnTo>
                <a:lnTo>
                  <a:pt x="1794" y="4810"/>
                </a:lnTo>
                <a:lnTo>
                  <a:pt x="1800" y="4683"/>
                </a:lnTo>
                <a:lnTo>
                  <a:pt x="1794" y="4635"/>
                </a:lnTo>
                <a:lnTo>
                  <a:pt x="1778" y="4502"/>
                </a:lnTo>
                <a:lnTo>
                  <a:pt x="1759" y="4306"/>
                </a:lnTo>
                <a:lnTo>
                  <a:pt x="1749" y="4056"/>
                </a:lnTo>
                <a:lnTo>
                  <a:pt x="1741" y="4306"/>
                </a:lnTo>
                <a:lnTo>
                  <a:pt x="1723" y="4502"/>
                </a:lnTo>
                <a:lnTo>
                  <a:pt x="1704" y="4635"/>
                </a:lnTo>
                <a:lnTo>
                  <a:pt x="1699" y="4683"/>
                </a:lnTo>
                <a:lnTo>
                  <a:pt x="1707" y="4810"/>
                </a:lnTo>
                <a:lnTo>
                  <a:pt x="1699" y="4981"/>
                </a:lnTo>
                <a:lnTo>
                  <a:pt x="1680" y="5145"/>
                </a:lnTo>
                <a:lnTo>
                  <a:pt x="1663" y="5233"/>
                </a:lnTo>
                <a:lnTo>
                  <a:pt x="1650" y="5273"/>
                </a:lnTo>
                <a:lnTo>
                  <a:pt x="1639" y="5320"/>
                </a:lnTo>
                <a:lnTo>
                  <a:pt x="1632" y="5384"/>
                </a:lnTo>
                <a:lnTo>
                  <a:pt x="1642" y="5473"/>
                </a:lnTo>
                <a:lnTo>
                  <a:pt x="1659" y="5587"/>
                </a:lnTo>
                <a:lnTo>
                  <a:pt x="1669" y="5718"/>
                </a:lnTo>
                <a:lnTo>
                  <a:pt x="1656" y="5867"/>
                </a:lnTo>
                <a:lnTo>
                  <a:pt x="1611" y="6020"/>
                </a:lnTo>
                <a:lnTo>
                  <a:pt x="1563" y="6169"/>
                </a:lnTo>
                <a:lnTo>
                  <a:pt x="1547" y="6305"/>
                </a:lnTo>
                <a:lnTo>
                  <a:pt x="1547" y="6428"/>
                </a:lnTo>
                <a:lnTo>
                  <a:pt x="1551" y="6529"/>
                </a:lnTo>
                <a:lnTo>
                  <a:pt x="1563" y="6686"/>
                </a:lnTo>
                <a:lnTo>
                  <a:pt x="1565" y="6782"/>
                </a:lnTo>
                <a:lnTo>
                  <a:pt x="1552" y="6807"/>
                </a:lnTo>
                <a:lnTo>
                  <a:pt x="1536" y="6825"/>
                </a:lnTo>
                <a:lnTo>
                  <a:pt x="1523" y="6839"/>
                </a:lnTo>
                <a:lnTo>
                  <a:pt x="1519" y="6860"/>
                </a:lnTo>
                <a:lnTo>
                  <a:pt x="1515" y="6903"/>
                </a:lnTo>
                <a:lnTo>
                  <a:pt x="1506" y="6962"/>
                </a:lnTo>
                <a:lnTo>
                  <a:pt x="1493" y="7013"/>
                </a:lnTo>
                <a:lnTo>
                  <a:pt x="1474" y="7037"/>
                </a:lnTo>
                <a:lnTo>
                  <a:pt x="1461" y="7092"/>
                </a:lnTo>
                <a:lnTo>
                  <a:pt x="1437" y="7146"/>
                </a:lnTo>
                <a:lnTo>
                  <a:pt x="1413" y="7162"/>
                </a:lnTo>
                <a:lnTo>
                  <a:pt x="1373" y="7172"/>
                </a:lnTo>
                <a:lnTo>
                  <a:pt x="1338" y="7167"/>
                </a:lnTo>
                <a:lnTo>
                  <a:pt x="1319" y="7146"/>
                </a:lnTo>
                <a:lnTo>
                  <a:pt x="1298" y="7165"/>
                </a:lnTo>
                <a:lnTo>
                  <a:pt x="1269" y="7172"/>
                </a:lnTo>
                <a:lnTo>
                  <a:pt x="1242" y="7169"/>
                </a:lnTo>
                <a:lnTo>
                  <a:pt x="1229" y="7149"/>
                </a:lnTo>
                <a:lnTo>
                  <a:pt x="1195" y="7156"/>
                </a:lnTo>
                <a:lnTo>
                  <a:pt x="1173" y="7148"/>
                </a:lnTo>
                <a:lnTo>
                  <a:pt x="1160" y="7125"/>
                </a:lnTo>
                <a:lnTo>
                  <a:pt x="1155" y="7106"/>
                </a:lnTo>
                <a:lnTo>
                  <a:pt x="1136" y="7109"/>
                </a:lnTo>
                <a:lnTo>
                  <a:pt x="1115" y="7101"/>
                </a:lnTo>
                <a:lnTo>
                  <a:pt x="1099" y="7082"/>
                </a:lnTo>
                <a:lnTo>
                  <a:pt x="1095" y="7049"/>
                </a:lnTo>
                <a:lnTo>
                  <a:pt x="1075" y="7063"/>
                </a:lnTo>
                <a:lnTo>
                  <a:pt x="1059" y="7058"/>
                </a:lnTo>
                <a:lnTo>
                  <a:pt x="1058" y="7020"/>
                </a:lnTo>
                <a:lnTo>
                  <a:pt x="1080" y="6929"/>
                </a:lnTo>
                <a:lnTo>
                  <a:pt x="1127" y="6818"/>
                </a:lnTo>
                <a:lnTo>
                  <a:pt x="1186" y="6710"/>
                </a:lnTo>
                <a:lnTo>
                  <a:pt x="1240" y="6599"/>
                </a:lnTo>
                <a:lnTo>
                  <a:pt x="1261" y="6482"/>
                </a:lnTo>
                <a:lnTo>
                  <a:pt x="1243" y="6345"/>
                </a:lnTo>
                <a:lnTo>
                  <a:pt x="1205" y="6171"/>
                </a:lnTo>
                <a:lnTo>
                  <a:pt x="1165" y="5943"/>
                </a:lnTo>
                <a:lnTo>
                  <a:pt x="1147" y="5640"/>
                </a:lnTo>
                <a:lnTo>
                  <a:pt x="1167" y="5457"/>
                </a:lnTo>
                <a:lnTo>
                  <a:pt x="1186" y="5336"/>
                </a:lnTo>
                <a:lnTo>
                  <a:pt x="1171" y="5189"/>
                </a:lnTo>
                <a:lnTo>
                  <a:pt x="1155" y="5041"/>
                </a:lnTo>
                <a:lnTo>
                  <a:pt x="1165" y="4870"/>
                </a:lnTo>
                <a:lnTo>
                  <a:pt x="1147" y="4683"/>
                </a:lnTo>
                <a:lnTo>
                  <a:pt x="1115" y="4530"/>
                </a:lnTo>
                <a:lnTo>
                  <a:pt x="1083" y="4277"/>
                </a:lnTo>
                <a:lnTo>
                  <a:pt x="1058" y="3971"/>
                </a:lnTo>
                <a:lnTo>
                  <a:pt x="1048" y="3653"/>
                </a:lnTo>
                <a:lnTo>
                  <a:pt x="1059" y="3415"/>
                </a:lnTo>
                <a:lnTo>
                  <a:pt x="1088" y="3269"/>
                </a:lnTo>
                <a:lnTo>
                  <a:pt x="1123" y="3132"/>
                </a:lnTo>
                <a:lnTo>
                  <a:pt x="1147" y="2917"/>
                </a:lnTo>
                <a:lnTo>
                  <a:pt x="1152" y="2625"/>
                </a:lnTo>
                <a:lnTo>
                  <a:pt x="1144" y="2354"/>
                </a:lnTo>
                <a:lnTo>
                  <a:pt x="1131" y="2155"/>
                </a:lnTo>
                <a:lnTo>
                  <a:pt x="1125" y="2076"/>
                </a:lnTo>
                <a:lnTo>
                  <a:pt x="1111" y="2215"/>
                </a:lnTo>
                <a:lnTo>
                  <a:pt x="1083" y="2331"/>
                </a:lnTo>
                <a:lnTo>
                  <a:pt x="1051" y="2428"/>
                </a:lnTo>
                <a:lnTo>
                  <a:pt x="1011" y="2508"/>
                </a:lnTo>
                <a:lnTo>
                  <a:pt x="1000" y="2537"/>
                </a:lnTo>
                <a:lnTo>
                  <a:pt x="989" y="2615"/>
                </a:lnTo>
                <a:lnTo>
                  <a:pt x="989" y="2673"/>
                </a:lnTo>
                <a:lnTo>
                  <a:pt x="979" y="2754"/>
                </a:lnTo>
                <a:lnTo>
                  <a:pt x="947" y="2873"/>
                </a:lnTo>
                <a:lnTo>
                  <a:pt x="882" y="3037"/>
                </a:lnTo>
                <a:lnTo>
                  <a:pt x="842" y="3125"/>
                </a:lnTo>
                <a:lnTo>
                  <a:pt x="800" y="3205"/>
                </a:lnTo>
                <a:lnTo>
                  <a:pt x="760" y="3284"/>
                </a:lnTo>
                <a:lnTo>
                  <a:pt x="722" y="3357"/>
                </a:lnTo>
                <a:lnTo>
                  <a:pt x="687" y="3428"/>
                </a:lnTo>
                <a:lnTo>
                  <a:pt x="656" y="3496"/>
                </a:lnTo>
                <a:lnTo>
                  <a:pt x="634" y="3567"/>
                </a:lnTo>
                <a:lnTo>
                  <a:pt x="620" y="3637"/>
                </a:lnTo>
                <a:lnTo>
                  <a:pt x="637" y="3696"/>
                </a:lnTo>
                <a:lnTo>
                  <a:pt x="626" y="3807"/>
                </a:lnTo>
                <a:lnTo>
                  <a:pt x="602" y="3925"/>
                </a:lnTo>
                <a:lnTo>
                  <a:pt x="576" y="3997"/>
                </a:lnTo>
                <a:lnTo>
                  <a:pt x="576" y="4037"/>
                </a:lnTo>
                <a:lnTo>
                  <a:pt x="564" y="4125"/>
                </a:lnTo>
                <a:lnTo>
                  <a:pt x="544" y="4210"/>
                </a:lnTo>
                <a:lnTo>
                  <a:pt x="508" y="4248"/>
                </a:lnTo>
                <a:lnTo>
                  <a:pt x="482" y="4202"/>
                </a:lnTo>
                <a:lnTo>
                  <a:pt x="484" y="4112"/>
                </a:lnTo>
                <a:lnTo>
                  <a:pt x="492" y="4021"/>
                </a:lnTo>
                <a:lnTo>
                  <a:pt x="488" y="3979"/>
                </a:lnTo>
                <a:lnTo>
                  <a:pt x="480" y="4027"/>
                </a:lnTo>
                <a:lnTo>
                  <a:pt x="460" y="4128"/>
                </a:lnTo>
                <a:lnTo>
                  <a:pt x="431" y="4231"/>
                </a:lnTo>
                <a:lnTo>
                  <a:pt x="392" y="4274"/>
                </a:lnTo>
                <a:lnTo>
                  <a:pt x="359" y="4223"/>
                </a:lnTo>
                <a:lnTo>
                  <a:pt x="370" y="4120"/>
                </a:lnTo>
                <a:lnTo>
                  <a:pt x="389" y="4021"/>
                </a:lnTo>
                <a:lnTo>
                  <a:pt x="392" y="3978"/>
                </a:lnTo>
                <a:lnTo>
                  <a:pt x="370" y="4027"/>
                </a:lnTo>
                <a:lnTo>
                  <a:pt x="346" y="4141"/>
                </a:lnTo>
                <a:lnTo>
                  <a:pt x="317" y="4255"/>
                </a:lnTo>
                <a:lnTo>
                  <a:pt x="276" y="4299"/>
                </a:lnTo>
                <a:lnTo>
                  <a:pt x="250" y="4240"/>
                </a:lnTo>
                <a:lnTo>
                  <a:pt x="261" y="4128"/>
                </a:lnTo>
                <a:lnTo>
                  <a:pt x="282" y="4015"/>
                </a:lnTo>
                <a:lnTo>
                  <a:pt x="287" y="3962"/>
                </a:lnTo>
                <a:lnTo>
                  <a:pt x="264" y="4002"/>
                </a:lnTo>
                <a:lnTo>
                  <a:pt x="226" y="4091"/>
                </a:lnTo>
                <a:lnTo>
                  <a:pt x="181" y="4179"/>
                </a:lnTo>
                <a:lnTo>
                  <a:pt x="138" y="4210"/>
                </a:lnTo>
                <a:lnTo>
                  <a:pt x="124" y="4160"/>
                </a:lnTo>
                <a:lnTo>
                  <a:pt x="141" y="4071"/>
                </a:lnTo>
                <a:lnTo>
                  <a:pt x="173" y="3978"/>
                </a:lnTo>
                <a:lnTo>
                  <a:pt x="196" y="3925"/>
                </a:lnTo>
                <a:lnTo>
                  <a:pt x="213" y="3859"/>
                </a:lnTo>
                <a:lnTo>
                  <a:pt x="207" y="3810"/>
                </a:lnTo>
                <a:lnTo>
                  <a:pt x="196" y="3810"/>
                </a:lnTo>
                <a:lnTo>
                  <a:pt x="178" y="3823"/>
                </a:lnTo>
                <a:lnTo>
                  <a:pt x="149" y="3850"/>
                </a:lnTo>
                <a:lnTo>
                  <a:pt x="104" y="3882"/>
                </a:lnTo>
                <a:lnTo>
                  <a:pt x="55" y="3901"/>
                </a:lnTo>
                <a:lnTo>
                  <a:pt x="21" y="3896"/>
                </a:lnTo>
                <a:lnTo>
                  <a:pt x="0" y="3874"/>
                </a:lnTo>
                <a:lnTo>
                  <a:pt x="0" y="3856"/>
                </a:lnTo>
                <a:lnTo>
                  <a:pt x="15" y="3839"/>
                </a:lnTo>
                <a:lnTo>
                  <a:pt x="50" y="3807"/>
                </a:lnTo>
                <a:lnTo>
                  <a:pt x="87" y="3767"/>
                </a:lnTo>
                <a:lnTo>
                  <a:pt x="124" y="3736"/>
                </a:lnTo>
                <a:lnTo>
                  <a:pt x="144" y="3714"/>
                </a:lnTo>
                <a:lnTo>
                  <a:pt x="152" y="3698"/>
                </a:lnTo>
                <a:lnTo>
                  <a:pt x="160" y="3682"/>
                </a:lnTo>
                <a:lnTo>
                  <a:pt x="173" y="3664"/>
                </a:lnTo>
                <a:lnTo>
                  <a:pt x="191" y="3647"/>
                </a:lnTo>
                <a:lnTo>
                  <a:pt x="207" y="3639"/>
                </a:lnTo>
                <a:lnTo>
                  <a:pt x="221" y="3631"/>
                </a:lnTo>
                <a:lnTo>
                  <a:pt x="237" y="3621"/>
                </a:lnTo>
                <a:lnTo>
                  <a:pt x="255" y="3604"/>
                </a:lnTo>
                <a:lnTo>
                  <a:pt x="272" y="3583"/>
                </a:lnTo>
                <a:lnTo>
                  <a:pt x="298" y="3564"/>
                </a:lnTo>
                <a:lnTo>
                  <a:pt x="333" y="3559"/>
                </a:lnTo>
                <a:lnTo>
                  <a:pt x="386" y="3415"/>
                </a:lnTo>
                <a:lnTo>
                  <a:pt x="429" y="3255"/>
                </a:lnTo>
                <a:lnTo>
                  <a:pt x="455" y="3100"/>
                </a:lnTo>
                <a:lnTo>
                  <a:pt x="472" y="2977"/>
                </a:lnTo>
                <a:lnTo>
                  <a:pt x="493" y="2844"/>
                </a:lnTo>
                <a:lnTo>
                  <a:pt x="528" y="2686"/>
                </a:lnTo>
                <a:lnTo>
                  <a:pt x="576" y="2543"/>
                </a:lnTo>
                <a:lnTo>
                  <a:pt x="628" y="2458"/>
                </a:lnTo>
                <a:lnTo>
                  <a:pt x="634" y="2361"/>
                </a:lnTo>
                <a:lnTo>
                  <a:pt x="658" y="2223"/>
                </a:lnTo>
                <a:lnTo>
                  <a:pt x="692" y="2089"/>
                </a:lnTo>
                <a:lnTo>
                  <a:pt x="727" y="2001"/>
                </a:lnTo>
                <a:lnTo>
                  <a:pt x="725" y="1841"/>
                </a:lnTo>
                <a:lnTo>
                  <a:pt x="744" y="1708"/>
                </a:lnTo>
                <a:lnTo>
                  <a:pt x="776" y="1596"/>
                </a:lnTo>
                <a:lnTo>
                  <a:pt x="819" y="1508"/>
                </a:lnTo>
                <a:lnTo>
                  <a:pt x="867" y="1440"/>
                </a:lnTo>
                <a:lnTo>
                  <a:pt x="917" y="1392"/>
                </a:lnTo>
                <a:lnTo>
                  <a:pt x="962" y="1363"/>
                </a:lnTo>
                <a:lnTo>
                  <a:pt x="1002" y="1352"/>
                </a:lnTo>
                <a:lnTo>
                  <a:pt x="1066" y="1296"/>
                </a:lnTo>
                <a:lnTo>
                  <a:pt x="1120" y="1269"/>
                </a:lnTo>
                <a:lnTo>
                  <a:pt x="1155" y="1262"/>
                </a:lnTo>
                <a:lnTo>
                  <a:pt x="1171" y="1261"/>
                </a:lnTo>
                <a:lnTo>
                  <a:pt x="1186" y="1248"/>
                </a:lnTo>
                <a:lnTo>
                  <a:pt x="1219" y="1225"/>
                </a:lnTo>
                <a:lnTo>
                  <a:pt x="1267" y="1195"/>
                </a:lnTo>
                <a:lnTo>
                  <a:pt x="1320" y="1161"/>
                </a:lnTo>
                <a:lnTo>
                  <a:pt x="1378" y="1129"/>
                </a:lnTo>
                <a:lnTo>
                  <a:pt x="1435" y="1102"/>
                </a:lnTo>
                <a:lnTo>
                  <a:pt x="1487" y="1078"/>
                </a:lnTo>
                <a:lnTo>
                  <a:pt x="1530" y="1067"/>
                </a:lnTo>
                <a:lnTo>
                  <a:pt x="1530" y="877"/>
                </a:lnTo>
                <a:lnTo>
                  <a:pt x="1511" y="838"/>
                </a:lnTo>
                <a:lnTo>
                  <a:pt x="1493" y="790"/>
                </a:lnTo>
                <a:lnTo>
                  <a:pt x="1485" y="752"/>
                </a:lnTo>
                <a:lnTo>
                  <a:pt x="1482" y="738"/>
                </a:lnTo>
                <a:lnTo>
                  <a:pt x="1442" y="715"/>
                </a:lnTo>
                <a:lnTo>
                  <a:pt x="1413" y="656"/>
                </a:lnTo>
                <a:lnTo>
                  <a:pt x="1392" y="578"/>
                </a:lnTo>
                <a:lnTo>
                  <a:pt x="1379" y="517"/>
                </a:lnTo>
                <a:lnTo>
                  <a:pt x="1379" y="469"/>
                </a:lnTo>
                <a:lnTo>
                  <a:pt x="1395" y="430"/>
                </a:lnTo>
                <a:lnTo>
                  <a:pt x="1416" y="419"/>
                </a:lnTo>
                <a:lnTo>
                  <a:pt x="1429" y="448"/>
                </a:lnTo>
                <a:lnTo>
                  <a:pt x="1421" y="365"/>
                </a:lnTo>
                <a:lnTo>
                  <a:pt x="1426" y="285"/>
                </a:lnTo>
                <a:lnTo>
                  <a:pt x="1443" y="211"/>
                </a:lnTo>
                <a:lnTo>
                  <a:pt x="1474" y="143"/>
                </a:lnTo>
                <a:lnTo>
                  <a:pt x="1519" y="83"/>
                </a:lnTo>
                <a:lnTo>
                  <a:pt x="1578" y="40"/>
                </a:lnTo>
                <a:lnTo>
                  <a:pt x="1656" y="8"/>
                </a:lnTo>
                <a:lnTo>
                  <a:pt x="1749" y="0"/>
                </a:lnTo>
                <a:close/>
              </a:path>
            </a:pathLst>
          </a:custGeom>
          <a:solidFill>
            <a:srgbClr val="33CCCC"/>
          </a:solidFill>
          <a:ln w="12700">
            <a:solidFill>
              <a:srgbClr val="000000"/>
            </a:solidFill>
            <a:round/>
            <a:headEnd/>
            <a:tailEnd/>
          </a:ln>
        </p:spPr>
        <p:txBody>
          <a:bodyPr/>
          <a:lstStyle/>
          <a:p>
            <a:endParaRPr lang="en-US">
              <a:cs typeface="Arial" charset="0"/>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0290" name="Rectangle 2"/>
          <p:cNvSpPr>
            <a:spLocks noGrp="1" noChangeArrowheads="1"/>
          </p:cNvSpPr>
          <p:nvPr>
            <p:ph type="title" idx="4294967295"/>
          </p:nvPr>
        </p:nvSpPr>
        <p:spPr>
          <a:xfrm>
            <a:off x="884238" y="617538"/>
            <a:ext cx="7267575" cy="1143000"/>
          </a:xfrm>
        </p:spPr>
        <p:txBody>
          <a:bodyPr rtlCol="0">
            <a:normAutofit fontScale="90000"/>
          </a:bodyPr>
          <a:lstStyle/>
          <a:p>
            <a:pPr eaLnBrk="1" fontAlgn="auto" hangingPunct="1">
              <a:spcAft>
                <a:spcPts val="0"/>
              </a:spcAft>
              <a:defRPr/>
            </a:pPr>
            <a:r>
              <a:rPr lang="en-US" sz="3400" dirty="0" smtClean="0"/>
              <a:t>TRANSDERMAL NICOTINE PATCH:</a:t>
            </a:r>
            <a:br>
              <a:rPr lang="en-US" sz="3400" dirty="0" smtClean="0"/>
            </a:br>
            <a:r>
              <a:rPr lang="en-US" sz="3400" dirty="0" smtClean="0"/>
              <a:t>DIRECTIONS for USE</a:t>
            </a:r>
            <a:r>
              <a:rPr lang="en-US" dirty="0" smtClean="0"/>
              <a:t> </a:t>
            </a:r>
            <a:r>
              <a:rPr lang="en-US" sz="2200" dirty="0" smtClean="0"/>
              <a:t>(cont’d)</a:t>
            </a:r>
          </a:p>
        </p:txBody>
      </p:sp>
      <p:sp>
        <p:nvSpPr>
          <p:cNvPr id="118787" name="Rectangle 3"/>
          <p:cNvSpPr>
            <a:spLocks noGrp="1" noChangeArrowheads="1"/>
          </p:cNvSpPr>
          <p:nvPr>
            <p:ph type="body" idx="4294967295"/>
          </p:nvPr>
        </p:nvSpPr>
        <p:spPr>
          <a:xfrm>
            <a:off x="563563" y="1997075"/>
            <a:ext cx="7454900" cy="3998913"/>
          </a:xfrm>
        </p:spPr>
        <p:txBody>
          <a:bodyPr/>
          <a:lstStyle/>
          <a:p>
            <a:pPr marL="228600" indent="-228600" eaLnBrk="1" hangingPunct="1">
              <a:spcBef>
                <a:spcPct val="0"/>
              </a:spcBef>
              <a:spcAft>
                <a:spcPts val="600"/>
              </a:spcAft>
            </a:pPr>
            <a:r>
              <a:rPr lang="en-US" smtClean="0"/>
              <a:t>Remove patch from protective pouch</a:t>
            </a:r>
          </a:p>
          <a:p>
            <a:pPr marL="228600" indent="-228600" eaLnBrk="1" hangingPunct="1">
              <a:spcBef>
                <a:spcPct val="0"/>
              </a:spcBef>
              <a:spcAft>
                <a:spcPts val="600"/>
              </a:spcAft>
            </a:pPr>
            <a:r>
              <a:rPr lang="en-US" smtClean="0"/>
              <a:t>Peel off half of the backing from patch</a:t>
            </a:r>
          </a:p>
        </p:txBody>
      </p:sp>
      <p:pic>
        <p:nvPicPr>
          <p:cNvPr id="118788" name="Picture 4" descr="Patch backing"/>
          <p:cNvPicPr>
            <a:picLocks noChangeAspect="1" noChangeArrowheads="1"/>
          </p:cNvPicPr>
          <p:nvPr/>
        </p:nvPicPr>
        <p:blipFill>
          <a:blip r:embed="rId3" cstate="print"/>
          <a:srcRect/>
          <a:stretch>
            <a:fillRect/>
          </a:stretch>
        </p:blipFill>
        <p:spPr bwMode="auto">
          <a:xfrm>
            <a:off x="1865313" y="3238500"/>
            <a:ext cx="5111750" cy="32575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1314" name="Rectangle 2"/>
          <p:cNvSpPr>
            <a:spLocks noGrp="1" noChangeArrowheads="1"/>
          </p:cNvSpPr>
          <p:nvPr>
            <p:ph type="title" idx="4294967295"/>
          </p:nvPr>
        </p:nvSpPr>
        <p:spPr>
          <a:xfrm>
            <a:off x="1020763" y="598488"/>
            <a:ext cx="7267575" cy="1143000"/>
          </a:xfrm>
        </p:spPr>
        <p:txBody>
          <a:bodyPr rtlCol="0">
            <a:normAutofit fontScale="90000"/>
          </a:bodyPr>
          <a:lstStyle/>
          <a:p>
            <a:pPr eaLnBrk="1" fontAlgn="auto" hangingPunct="1">
              <a:spcAft>
                <a:spcPts val="0"/>
              </a:spcAft>
              <a:defRPr/>
            </a:pPr>
            <a:r>
              <a:rPr lang="en-US" sz="3400" dirty="0" smtClean="0"/>
              <a:t>TRANSDERMAL NICOTINE PATCH:</a:t>
            </a:r>
            <a:br>
              <a:rPr lang="en-US" sz="3400" dirty="0" smtClean="0"/>
            </a:br>
            <a:r>
              <a:rPr lang="en-US" sz="3400" dirty="0" smtClean="0"/>
              <a:t>DIRECTIONS for USE</a:t>
            </a:r>
            <a:r>
              <a:rPr lang="en-US" dirty="0" smtClean="0"/>
              <a:t> </a:t>
            </a:r>
            <a:r>
              <a:rPr lang="en-US" sz="2200" dirty="0" smtClean="0"/>
              <a:t>(cont’d)</a:t>
            </a:r>
          </a:p>
        </p:txBody>
      </p:sp>
      <p:sp>
        <p:nvSpPr>
          <p:cNvPr id="119811" name="Rectangle 3"/>
          <p:cNvSpPr>
            <a:spLocks noGrp="1" noChangeArrowheads="1"/>
          </p:cNvSpPr>
          <p:nvPr>
            <p:ph type="body" sz="half" idx="4294967295"/>
          </p:nvPr>
        </p:nvSpPr>
        <p:spPr>
          <a:xfrm>
            <a:off x="428625" y="2166938"/>
            <a:ext cx="4221163" cy="4325937"/>
          </a:xfrm>
        </p:spPr>
        <p:txBody>
          <a:bodyPr/>
          <a:lstStyle/>
          <a:p>
            <a:pPr marL="228600" indent="-228600" eaLnBrk="1" hangingPunct="1">
              <a:lnSpc>
                <a:spcPct val="90000"/>
              </a:lnSpc>
            </a:pPr>
            <a:r>
              <a:rPr lang="en-US" sz="2400" smtClean="0"/>
              <a:t>Apply adhesive side of patch to skin</a:t>
            </a:r>
          </a:p>
          <a:p>
            <a:pPr marL="228600" indent="-228600" eaLnBrk="1" hangingPunct="1">
              <a:lnSpc>
                <a:spcPct val="90000"/>
              </a:lnSpc>
            </a:pPr>
            <a:r>
              <a:rPr lang="en-US" sz="2400" smtClean="0"/>
              <a:t>Peel off remaining protective covering</a:t>
            </a:r>
          </a:p>
          <a:p>
            <a:pPr marL="228600" indent="-228600" eaLnBrk="1" hangingPunct="1">
              <a:lnSpc>
                <a:spcPct val="90000"/>
              </a:lnSpc>
            </a:pPr>
            <a:r>
              <a:rPr lang="en-US" sz="2400" smtClean="0"/>
              <a:t>Press firmly with palm of hand for 10 seconds</a:t>
            </a:r>
          </a:p>
          <a:p>
            <a:pPr marL="228600" indent="-228600" eaLnBrk="1" hangingPunct="1">
              <a:lnSpc>
                <a:spcPct val="90000"/>
              </a:lnSpc>
            </a:pPr>
            <a:r>
              <a:rPr lang="en-US" sz="2400" smtClean="0"/>
              <a:t>Make sure patch sticks well to skin, especially around edges</a:t>
            </a:r>
          </a:p>
          <a:p>
            <a:pPr marL="228600" indent="-228600" eaLnBrk="1" hangingPunct="1">
              <a:lnSpc>
                <a:spcPct val="90000"/>
              </a:lnSpc>
              <a:buFont typeface="Wingdings" pitchFamily="2" charset="2"/>
              <a:buNone/>
            </a:pPr>
            <a:endParaRPr lang="en-US" sz="2400" smtClean="0"/>
          </a:p>
        </p:txBody>
      </p:sp>
      <p:pic>
        <p:nvPicPr>
          <p:cNvPr id="119812" name="ClipArt Placeholder 6" descr="nicotrol patch_no name.jpg"/>
          <p:cNvPicPr>
            <a:picLocks noGrp="1" noChangeAspect="1"/>
          </p:cNvPicPr>
          <p:nvPr>
            <p:ph type="clipArt" sz="half" idx="4294967295"/>
          </p:nvPr>
        </p:nvPicPr>
        <p:blipFill>
          <a:blip r:embed="rId3" cstate="print"/>
          <a:srcRect/>
          <a:stretch>
            <a:fillRect/>
          </a:stretch>
        </p:blipFill>
        <p:spPr>
          <a:xfrm>
            <a:off x="5137150" y="2184400"/>
            <a:ext cx="4006850" cy="2909888"/>
          </a:xfrm>
        </p:spPr>
      </p:pic>
      <p:sp>
        <p:nvSpPr>
          <p:cNvPr id="119813" name="Line 4"/>
          <p:cNvSpPr>
            <a:spLocks noChangeShapeType="1"/>
          </p:cNvSpPr>
          <p:nvPr/>
        </p:nvSpPr>
        <p:spPr bwMode="auto">
          <a:xfrm flipH="1" flipV="1">
            <a:off x="7239000" y="4476750"/>
            <a:ext cx="342900" cy="1828800"/>
          </a:xfrm>
          <a:prstGeom prst="line">
            <a:avLst/>
          </a:prstGeom>
          <a:noFill/>
          <a:ln w="9525">
            <a:noFill/>
            <a:round/>
            <a:headEnd/>
            <a:tailEnd type="triangle" w="med" len="med"/>
          </a:ln>
        </p:spPr>
        <p:txBody>
          <a:bodyPr/>
          <a:lstStyle/>
          <a:p>
            <a:endParaRPr lang="en-US"/>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4" name="Rectangle 2"/>
          <p:cNvSpPr>
            <a:spLocks noGrp="1" noChangeArrowheads="1"/>
          </p:cNvSpPr>
          <p:nvPr>
            <p:ph type="title" idx="4294967295"/>
          </p:nvPr>
        </p:nvSpPr>
        <p:spPr>
          <a:xfrm>
            <a:off x="1157288" y="617538"/>
            <a:ext cx="7267575" cy="1143000"/>
          </a:xfrm>
        </p:spPr>
        <p:txBody>
          <a:bodyPr/>
          <a:lstStyle/>
          <a:p>
            <a:pPr eaLnBrk="1" hangingPunct="1"/>
            <a:r>
              <a:rPr lang="en-US" sz="3400" smtClean="0"/>
              <a:t>TRANSDERMAL NICOTINE PATCH:</a:t>
            </a:r>
            <a:br>
              <a:rPr lang="en-US" sz="3400" smtClean="0"/>
            </a:br>
            <a:r>
              <a:rPr lang="en-US" sz="3400" smtClean="0"/>
              <a:t>ADDITIONAL PATIENT EDUCATION</a:t>
            </a:r>
          </a:p>
        </p:txBody>
      </p:sp>
      <p:sp>
        <p:nvSpPr>
          <p:cNvPr id="143363" name="Rectangle 3"/>
          <p:cNvSpPr>
            <a:spLocks noGrp="1" noChangeArrowheads="1"/>
          </p:cNvSpPr>
          <p:nvPr>
            <p:ph type="body" idx="4294967295"/>
          </p:nvPr>
        </p:nvSpPr>
        <p:spPr>
          <a:xfrm>
            <a:off x="771525" y="2114550"/>
            <a:ext cx="7924800" cy="3998913"/>
          </a:xfrm>
        </p:spPr>
        <p:txBody>
          <a:bodyPr>
            <a:normAutofit/>
          </a:bodyPr>
          <a:lstStyle/>
          <a:p>
            <a:pPr marL="228600" indent="-228600" eaLnBrk="1" hangingPunct="1">
              <a:lnSpc>
                <a:spcPct val="80000"/>
              </a:lnSpc>
            </a:pPr>
            <a:r>
              <a:rPr lang="en-US" sz="2600" smtClean="0"/>
              <a:t>Water will not harm the nicotine patch if it is applied correctly; patients may bathe, swim, shower, or exercise while wearing the patch</a:t>
            </a:r>
          </a:p>
          <a:p>
            <a:pPr marL="228600" indent="-228600" eaLnBrk="1" hangingPunct="1">
              <a:lnSpc>
                <a:spcPct val="80000"/>
              </a:lnSpc>
              <a:spcBef>
                <a:spcPct val="50000"/>
              </a:spcBef>
            </a:pPr>
            <a:r>
              <a:rPr lang="en-US" sz="2600" smtClean="0"/>
              <a:t>Do </a:t>
            </a:r>
            <a:r>
              <a:rPr lang="en-US" sz="2600" i="1" smtClean="0"/>
              <a:t>not</a:t>
            </a:r>
            <a:r>
              <a:rPr lang="en-US" sz="2600" smtClean="0"/>
              <a:t> cut patches to adjust dose</a:t>
            </a:r>
          </a:p>
          <a:p>
            <a:pPr marL="514350" lvl="1" indent="-171450" eaLnBrk="1" hangingPunct="1">
              <a:lnSpc>
                <a:spcPct val="80000"/>
              </a:lnSpc>
            </a:pPr>
            <a:r>
              <a:rPr lang="en-US" smtClean="0"/>
              <a:t> </a:t>
            </a:r>
            <a:r>
              <a:rPr lang="en-US" sz="2400" smtClean="0"/>
              <a:t>Nicotine may evaporate from cut edges</a:t>
            </a:r>
          </a:p>
          <a:p>
            <a:pPr marL="514350" lvl="1" indent="-171450" eaLnBrk="1" hangingPunct="1">
              <a:lnSpc>
                <a:spcPct val="80000"/>
              </a:lnSpc>
            </a:pPr>
            <a:r>
              <a:rPr lang="en-US" smtClean="0"/>
              <a:t> </a:t>
            </a:r>
            <a:r>
              <a:rPr lang="en-US" sz="2400" smtClean="0"/>
              <a:t>Patch may be less effective</a:t>
            </a:r>
          </a:p>
          <a:p>
            <a:pPr marL="228600" indent="-228600" eaLnBrk="1" hangingPunct="1">
              <a:lnSpc>
                <a:spcPct val="80000"/>
              </a:lnSpc>
              <a:spcBef>
                <a:spcPct val="50000"/>
              </a:spcBef>
            </a:pPr>
            <a:r>
              <a:rPr lang="en-US" sz="2600" smtClean="0"/>
              <a:t>Keep new and used patches out of the reach of children and pets</a:t>
            </a:r>
          </a:p>
          <a:p>
            <a:pPr marL="228600" indent="-228600" eaLnBrk="1" hangingPunct="1">
              <a:lnSpc>
                <a:spcPct val="80000"/>
              </a:lnSpc>
              <a:spcBef>
                <a:spcPct val="50000"/>
              </a:spcBef>
            </a:pPr>
            <a:r>
              <a:rPr lang="en-US" sz="2600" smtClean="0"/>
              <a:t>Remove patch before MRI procedures</a:t>
            </a:r>
          </a:p>
          <a:p>
            <a:pPr marL="514350" lvl="1" indent="-171450" eaLnBrk="1" hangingPunct="1">
              <a:lnSpc>
                <a:spcPct val="80000"/>
              </a:lnSpc>
              <a:buFont typeface="Wingdings" pitchFamily="2" charset="2"/>
              <a:buNone/>
            </a:pPr>
            <a:endParaRPr lang="en-US" sz="2400" smtClean="0"/>
          </a:p>
        </p:txBody>
      </p:sp>
      <p:sp>
        <p:nvSpPr>
          <p:cNvPr id="120836" name="Freeform 4"/>
          <p:cNvSpPr>
            <a:spLocks/>
          </p:cNvSpPr>
          <p:nvPr/>
        </p:nvSpPr>
        <p:spPr bwMode="auto">
          <a:xfrm>
            <a:off x="6865938" y="4265613"/>
            <a:ext cx="12700" cy="19050"/>
          </a:xfrm>
          <a:custGeom>
            <a:avLst/>
            <a:gdLst>
              <a:gd name="T0" fmla="*/ 2147483647 w 15"/>
              <a:gd name="T1" fmla="*/ 0 h 24"/>
              <a:gd name="T2" fmla="*/ 2147483647 w 15"/>
              <a:gd name="T3" fmla="*/ 2147483647 h 24"/>
              <a:gd name="T4" fmla="*/ 2147483647 w 15"/>
              <a:gd name="T5" fmla="*/ 2147483647 h 24"/>
              <a:gd name="T6" fmla="*/ 2147483647 w 15"/>
              <a:gd name="T7" fmla="*/ 2147483647 h 24"/>
              <a:gd name="T8" fmla="*/ 2147483647 w 15"/>
              <a:gd name="T9" fmla="*/ 2147483647 h 24"/>
              <a:gd name="T10" fmla="*/ 0 w 15"/>
              <a:gd name="T11" fmla="*/ 2147483647 h 24"/>
              <a:gd name="T12" fmla="*/ 2147483647 w 15"/>
              <a:gd name="T13" fmla="*/ 2147483647 h 24"/>
              <a:gd name="T14" fmla="*/ 2147483647 w 15"/>
              <a:gd name="T15" fmla="*/ 2147483647 h 24"/>
              <a:gd name="T16" fmla="*/ 2147483647 w 15"/>
              <a:gd name="T17" fmla="*/ 0 h 2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5"/>
              <a:gd name="T28" fmla="*/ 0 h 24"/>
              <a:gd name="T29" fmla="*/ 15 w 15"/>
              <a:gd name="T30" fmla="*/ 24 h 2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5" h="24">
                <a:moveTo>
                  <a:pt x="15" y="0"/>
                </a:moveTo>
                <a:lnTo>
                  <a:pt x="13" y="5"/>
                </a:lnTo>
                <a:lnTo>
                  <a:pt x="11" y="12"/>
                </a:lnTo>
                <a:lnTo>
                  <a:pt x="7" y="18"/>
                </a:lnTo>
                <a:lnTo>
                  <a:pt x="2" y="24"/>
                </a:lnTo>
                <a:lnTo>
                  <a:pt x="0" y="15"/>
                </a:lnTo>
                <a:lnTo>
                  <a:pt x="5" y="6"/>
                </a:lnTo>
                <a:lnTo>
                  <a:pt x="10" y="2"/>
                </a:lnTo>
                <a:lnTo>
                  <a:pt x="15" y="0"/>
                </a:lnTo>
                <a:close/>
              </a:path>
            </a:pathLst>
          </a:custGeom>
          <a:solidFill>
            <a:srgbClr val="FF0702"/>
          </a:solidFill>
          <a:ln w="9525">
            <a:noFill/>
            <a:round/>
            <a:headEnd/>
            <a:tailEnd/>
          </a:ln>
        </p:spPr>
        <p:txBody>
          <a:bodyPr/>
          <a:lstStyle/>
          <a:p>
            <a:endParaRPr lang="en-US">
              <a:cs typeface="Arial" charset="0"/>
            </a:endParaRPr>
          </a:p>
        </p:txBody>
      </p:sp>
      <p:grpSp>
        <p:nvGrpSpPr>
          <p:cNvPr id="2" name="Group 5"/>
          <p:cNvGrpSpPr>
            <a:grpSpLocks/>
          </p:cNvGrpSpPr>
          <p:nvPr/>
        </p:nvGrpSpPr>
        <p:grpSpPr bwMode="auto">
          <a:xfrm rot="-8039306">
            <a:off x="6761957" y="3545681"/>
            <a:ext cx="1689100" cy="839787"/>
            <a:chOff x="4007" y="2988"/>
            <a:chExt cx="1064" cy="529"/>
          </a:xfrm>
        </p:grpSpPr>
        <p:sp>
          <p:nvSpPr>
            <p:cNvPr id="120840" name="Freeform 6"/>
            <p:cNvSpPr>
              <a:spLocks/>
            </p:cNvSpPr>
            <p:nvPr/>
          </p:nvSpPr>
          <p:spPr bwMode="auto">
            <a:xfrm>
              <a:off x="4007" y="2988"/>
              <a:ext cx="1064" cy="287"/>
            </a:xfrm>
            <a:custGeom>
              <a:avLst/>
              <a:gdLst>
                <a:gd name="T0" fmla="*/ 1 w 2128"/>
                <a:gd name="T1" fmla="*/ 1 h 573"/>
                <a:gd name="T2" fmla="*/ 1 w 2128"/>
                <a:gd name="T3" fmla="*/ 1 h 573"/>
                <a:gd name="T4" fmla="*/ 1 w 2128"/>
                <a:gd name="T5" fmla="*/ 1 h 573"/>
                <a:gd name="T6" fmla="*/ 1 w 2128"/>
                <a:gd name="T7" fmla="*/ 1 h 573"/>
                <a:gd name="T8" fmla="*/ 1 w 2128"/>
                <a:gd name="T9" fmla="*/ 1 h 573"/>
                <a:gd name="T10" fmla="*/ 1 w 2128"/>
                <a:gd name="T11" fmla="*/ 1 h 573"/>
                <a:gd name="T12" fmla="*/ 1 w 2128"/>
                <a:gd name="T13" fmla="*/ 1 h 573"/>
                <a:gd name="T14" fmla="*/ 1 w 2128"/>
                <a:gd name="T15" fmla="*/ 1 h 573"/>
                <a:gd name="T16" fmla="*/ 1 w 2128"/>
                <a:gd name="T17" fmla="*/ 1 h 573"/>
                <a:gd name="T18" fmla="*/ 1 w 2128"/>
                <a:gd name="T19" fmla="*/ 1 h 573"/>
                <a:gd name="T20" fmla="*/ 1 w 2128"/>
                <a:gd name="T21" fmla="*/ 1 h 573"/>
                <a:gd name="T22" fmla="*/ 1 w 2128"/>
                <a:gd name="T23" fmla="*/ 1 h 573"/>
                <a:gd name="T24" fmla="*/ 1 w 2128"/>
                <a:gd name="T25" fmla="*/ 1 h 573"/>
                <a:gd name="T26" fmla="*/ 1 w 2128"/>
                <a:gd name="T27" fmla="*/ 1 h 573"/>
                <a:gd name="T28" fmla="*/ 1 w 2128"/>
                <a:gd name="T29" fmla="*/ 1 h 573"/>
                <a:gd name="T30" fmla="*/ 1 w 2128"/>
                <a:gd name="T31" fmla="*/ 1 h 573"/>
                <a:gd name="T32" fmla="*/ 1 w 2128"/>
                <a:gd name="T33" fmla="*/ 1 h 573"/>
                <a:gd name="T34" fmla="*/ 1 w 2128"/>
                <a:gd name="T35" fmla="*/ 1 h 573"/>
                <a:gd name="T36" fmla="*/ 1 w 2128"/>
                <a:gd name="T37" fmla="*/ 1 h 573"/>
                <a:gd name="T38" fmla="*/ 1 w 2128"/>
                <a:gd name="T39" fmla="*/ 1 h 573"/>
                <a:gd name="T40" fmla="*/ 1 w 2128"/>
                <a:gd name="T41" fmla="*/ 1 h 573"/>
                <a:gd name="T42" fmla="*/ 1 w 2128"/>
                <a:gd name="T43" fmla="*/ 1 h 573"/>
                <a:gd name="T44" fmla="*/ 1 w 2128"/>
                <a:gd name="T45" fmla="*/ 1 h 573"/>
                <a:gd name="T46" fmla="*/ 1 w 2128"/>
                <a:gd name="T47" fmla="*/ 1 h 573"/>
                <a:gd name="T48" fmla="*/ 1 w 2128"/>
                <a:gd name="T49" fmla="*/ 1 h 573"/>
                <a:gd name="T50" fmla="*/ 1 w 2128"/>
                <a:gd name="T51" fmla="*/ 1 h 573"/>
                <a:gd name="T52" fmla="*/ 1 w 2128"/>
                <a:gd name="T53" fmla="*/ 1 h 573"/>
                <a:gd name="T54" fmla="*/ 1 w 2128"/>
                <a:gd name="T55" fmla="*/ 1 h 573"/>
                <a:gd name="T56" fmla="*/ 1 w 2128"/>
                <a:gd name="T57" fmla="*/ 1 h 573"/>
                <a:gd name="T58" fmla="*/ 1 w 2128"/>
                <a:gd name="T59" fmla="*/ 1 h 573"/>
                <a:gd name="T60" fmla="*/ 1 w 2128"/>
                <a:gd name="T61" fmla="*/ 1 h 573"/>
                <a:gd name="T62" fmla="*/ 1 w 2128"/>
                <a:gd name="T63" fmla="*/ 1 h 573"/>
                <a:gd name="T64" fmla="*/ 1 w 2128"/>
                <a:gd name="T65" fmla="*/ 1 h 573"/>
                <a:gd name="T66" fmla="*/ 1 w 2128"/>
                <a:gd name="T67" fmla="*/ 1 h 573"/>
                <a:gd name="T68" fmla="*/ 1 w 2128"/>
                <a:gd name="T69" fmla="*/ 1 h 573"/>
                <a:gd name="T70" fmla="*/ 1 w 2128"/>
                <a:gd name="T71" fmla="*/ 1 h 573"/>
                <a:gd name="T72" fmla="*/ 1 w 2128"/>
                <a:gd name="T73" fmla="*/ 1 h 573"/>
                <a:gd name="T74" fmla="*/ 1 w 2128"/>
                <a:gd name="T75" fmla="*/ 1 h 573"/>
                <a:gd name="T76" fmla="*/ 1 w 2128"/>
                <a:gd name="T77" fmla="*/ 1 h 573"/>
                <a:gd name="T78" fmla="*/ 1 w 2128"/>
                <a:gd name="T79" fmla="*/ 1 h 573"/>
                <a:gd name="T80" fmla="*/ 1 w 2128"/>
                <a:gd name="T81" fmla="*/ 1 h 573"/>
                <a:gd name="T82" fmla="*/ 1 w 2128"/>
                <a:gd name="T83" fmla="*/ 1 h 573"/>
                <a:gd name="T84" fmla="*/ 1 w 2128"/>
                <a:gd name="T85" fmla="*/ 1 h 573"/>
                <a:gd name="T86" fmla="*/ 1 w 2128"/>
                <a:gd name="T87" fmla="*/ 1 h 573"/>
                <a:gd name="T88" fmla="*/ 1 w 2128"/>
                <a:gd name="T89" fmla="*/ 1 h 573"/>
                <a:gd name="T90" fmla="*/ 1 w 2128"/>
                <a:gd name="T91" fmla="*/ 1 h 573"/>
                <a:gd name="T92" fmla="*/ 1 w 2128"/>
                <a:gd name="T93" fmla="*/ 1 h 573"/>
                <a:gd name="T94" fmla="*/ 1 w 2128"/>
                <a:gd name="T95" fmla="*/ 1 h 573"/>
                <a:gd name="T96" fmla="*/ 1 w 2128"/>
                <a:gd name="T97" fmla="*/ 1 h 573"/>
                <a:gd name="T98" fmla="*/ 0 w 2128"/>
                <a:gd name="T99" fmla="*/ 1 h 573"/>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2128"/>
                <a:gd name="T151" fmla="*/ 0 h 573"/>
                <a:gd name="T152" fmla="*/ 2128 w 2128"/>
                <a:gd name="T153" fmla="*/ 573 h 573"/>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2128" h="573">
                  <a:moveTo>
                    <a:pt x="25" y="214"/>
                  </a:moveTo>
                  <a:lnTo>
                    <a:pt x="78" y="216"/>
                  </a:lnTo>
                  <a:lnTo>
                    <a:pt x="105" y="216"/>
                  </a:lnTo>
                  <a:lnTo>
                    <a:pt x="107" y="242"/>
                  </a:lnTo>
                  <a:lnTo>
                    <a:pt x="117" y="267"/>
                  </a:lnTo>
                  <a:lnTo>
                    <a:pt x="133" y="289"/>
                  </a:lnTo>
                  <a:lnTo>
                    <a:pt x="154" y="310"/>
                  </a:lnTo>
                  <a:lnTo>
                    <a:pt x="180" y="328"/>
                  </a:lnTo>
                  <a:lnTo>
                    <a:pt x="209" y="341"/>
                  </a:lnTo>
                  <a:lnTo>
                    <a:pt x="242" y="351"/>
                  </a:lnTo>
                  <a:lnTo>
                    <a:pt x="279" y="357"/>
                  </a:lnTo>
                  <a:lnTo>
                    <a:pt x="316" y="357"/>
                  </a:lnTo>
                  <a:lnTo>
                    <a:pt x="349" y="351"/>
                  </a:lnTo>
                  <a:lnTo>
                    <a:pt x="381" y="339"/>
                  </a:lnTo>
                  <a:lnTo>
                    <a:pt x="408" y="326"/>
                  </a:lnTo>
                  <a:lnTo>
                    <a:pt x="431" y="306"/>
                  </a:lnTo>
                  <a:lnTo>
                    <a:pt x="449" y="285"/>
                  </a:lnTo>
                  <a:lnTo>
                    <a:pt x="461" y="261"/>
                  </a:lnTo>
                  <a:lnTo>
                    <a:pt x="467" y="234"/>
                  </a:lnTo>
                  <a:lnTo>
                    <a:pt x="465" y="207"/>
                  </a:lnTo>
                  <a:lnTo>
                    <a:pt x="455" y="183"/>
                  </a:lnTo>
                  <a:lnTo>
                    <a:pt x="439" y="160"/>
                  </a:lnTo>
                  <a:lnTo>
                    <a:pt x="418" y="138"/>
                  </a:lnTo>
                  <a:lnTo>
                    <a:pt x="392" y="121"/>
                  </a:lnTo>
                  <a:lnTo>
                    <a:pt x="363" y="107"/>
                  </a:lnTo>
                  <a:lnTo>
                    <a:pt x="330" y="97"/>
                  </a:lnTo>
                  <a:lnTo>
                    <a:pt x="293" y="93"/>
                  </a:lnTo>
                  <a:lnTo>
                    <a:pt x="256" y="93"/>
                  </a:lnTo>
                  <a:lnTo>
                    <a:pt x="222" y="99"/>
                  </a:lnTo>
                  <a:lnTo>
                    <a:pt x="191" y="111"/>
                  </a:lnTo>
                  <a:lnTo>
                    <a:pt x="164" y="125"/>
                  </a:lnTo>
                  <a:lnTo>
                    <a:pt x="140" y="144"/>
                  </a:lnTo>
                  <a:lnTo>
                    <a:pt x="123" y="166"/>
                  </a:lnTo>
                  <a:lnTo>
                    <a:pt x="111" y="189"/>
                  </a:lnTo>
                  <a:lnTo>
                    <a:pt x="105" y="216"/>
                  </a:lnTo>
                  <a:lnTo>
                    <a:pt x="78" y="216"/>
                  </a:lnTo>
                  <a:lnTo>
                    <a:pt x="25" y="214"/>
                  </a:lnTo>
                  <a:lnTo>
                    <a:pt x="0" y="214"/>
                  </a:lnTo>
                  <a:lnTo>
                    <a:pt x="4" y="179"/>
                  </a:lnTo>
                  <a:lnTo>
                    <a:pt x="16" y="144"/>
                  </a:lnTo>
                  <a:lnTo>
                    <a:pt x="31" y="111"/>
                  </a:lnTo>
                  <a:lnTo>
                    <a:pt x="55" y="82"/>
                  </a:lnTo>
                  <a:lnTo>
                    <a:pt x="84" y="54"/>
                  </a:lnTo>
                  <a:lnTo>
                    <a:pt x="119" y="33"/>
                  </a:lnTo>
                  <a:lnTo>
                    <a:pt x="158" y="15"/>
                  </a:lnTo>
                  <a:lnTo>
                    <a:pt x="205" y="6"/>
                  </a:lnTo>
                  <a:lnTo>
                    <a:pt x="271" y="0"/>
                  </a:lnTo>
                  <a:lnTo>
                    <a:pt x="328" y="2"/>
                  </a:lnTo>
                  <a:lnTo>
                    <a:pt x="375" y="9"/>
                  </a:lnTo>
                  <a:lnTo>
                    <a:pt x="416" y="25"/>
                  </a:lnTo>
                  <a:lnTo>
                    <a:pt x="449" y="45"/>
                  </a:lnTo>
                  <a:lnTo>
                    <a:pt x="478" y="68"/>
                  </a:lnTo>
                  <a:lnTo>
                    <a:pt x="504" y="95"/>
                  </a:lnTo>
                  <a:lnTo>
                    <a:pt x="527" y="125"/>
                  </a:lnTo>
                  <a:lnTo>
                    <a:pt x="549" y="156"/>
                  </a:lnTo>
                  <a:lnTo>
                    <a:pt x="570" y="187"/>
                  </a:lnTo>
                  <a:lnTo>
                    <a:pt x="593" y="216"/>
                  </a:lnTo>
                  <a:lnTo>
                    <a:pt x="619" y="246"/>
                  </a:lnTo>
                  <a:lnTo>
                    <a:pt x="646" y="271"/>
                  </a:lnTo>
                  <a:lnTo>
                    <a:pt x="679" y="292"/>
                  </a:lnTo>
                  <a:lnTo>
                    <a:pt x="720" y="310"/>
                  </a:lnTo>
                  <a:lnTo>
                    <a:pt x="767" y="322"/>
                  </a:lnTo>
                  <a:lnTo>
                    <a:pt x="779" y="324"/>
                  </a:lnTo>
                  <a:lnTo>
                    <a:pt x="796" y="326"/>
                  </a:lnTo>
                  <a:lnTo>
                    <a:pt x="818" y="330"/>
                  </a:lnTo>
                  <a:lnTo>
                    <a:pt x="843" y="331"/>
                  </a:lnTo>
                  <a:lnTo>
                    <a:pt x="871" y="335"/>
                  </a:lnTo>
                  <a:lnTo>
                    <a:pt x="902" y="337"/>
                  </a:lnTo>
                  <a:lnTo>
                    <a:pt x="937" y="341"/>
                  </a:lnTo>
                  <a:lnTo>
                    <a:pt x="976" y="343"/>
                  </a:lnTo>
                  <a:lnTo>
                    <a:pt x="1048" y="349"/>
                  </a:lnTo>
                  <a:lnTo>
                    <a:pt x="1124" y="355"/>
                  </a:lnTo>
                  <a:lnTo>
                    <a:pt x="1205" y="359"/>
                  </a:lnTo>
                  <a:lnTo>
                    <a:pt x="1287" y="365"/>
                  </a:lnTo>
                  <a:lnTo>
                    <a:pt x="1369" y="370"/>
                  </a:lnTo>
                  <a:lnTo>
                    <a:pt x="1452" y="378"/>
                  </a:lnTo>
                  <a:lnTo>
                    <a:pt x="1536" y="386"/>
                  </a:lnTo>
                  <a:lnTo>
                    <a:pt x="1620" y="396"/>
                  </a:lnTo>
                  <a:lnTo>
                    <a:pt x="1700" y="408"/>
                  </a:lnTo>
                  <a:lnTo>
                    <a:pt x="1777" y="421"/>
                  </a:lnTo>
                  <a:lnTo>
                    <a:pt x="1851" y="439"/>
                  </a:lnTo>
                  <a:lnTo>
                    <a:pt x="1919" y="458"/>
                  </a:lnTo>
                  <a:lnTo>
                    <a:pt x="1982" y="482"/>
                  </a:lnTo>
                  <a:lnTo>
                    <a:pt x="2038" y="507"/>
                  </a:lnTo>
                  <a:lnTo>
                    <a:pt x="2087" y="538"/>
                  </a:lnTo>
                  <a:lnTo>
                    <a:pt x="2128" y="573"/>
                  </a:lnTo>
                  <a:lnTo>
                    <a:pt x="2110" y="573"/>
                  </a:lnTo>
                  <a:lnTo>
                    <a:pt x="2071" y="571"/>
                  </a:lnTo>
                  <a:lnTo>
                    <a:pt x="2013" y="568"/>
                  </a:lnTo>
                  <a:lnTo>
                    <a:pt x="1941" y="564"/>
                  </a:lnTo>
                  <a:lnTo>
                    <a:pt x="1857" y="558"/>
                  </a:lnTo>
                  <a:lnTo>
                    <a:pt x="1763" y="552"/>
                  </a:lnTo>
                  <a:lnTo>
                    <a:pt x="1663" y="546"/>
                  </a:lnTo>
                  <a:lnTo>
                    <a:pt x="1560" y="540"/>
                  </a:lnTo>
                  <a:lnTo>
                    <a:pt x="1458" y="534"/>
                  </a:lnTo>
                  <a:lnTo>
                    <a:pt x="1359" y="527"/>
                  </a:lnTo>
                  <a:lnTo>
                    <a:pt x="1267" y="521"/>
                  </a:lnTo>
                  <a:lnTo>
                    <a:pt x="1183" y="515"/>
                  </a:lnTo>
                  <a:lnTo>
                    <a:pt x="1111" y="511"/>
                  </a:lnTo>
                  <a:lnTo>
                    <a:pt x="1056" y="507"/>
                  </a:lnTo>
                  <a:lnTo>
                    <a:pt x="1019" y="503"/>
                  </a:lnTo>
                  <a:lnTo>
                    <a:pt x="1003" y="501"/>
                  </a:lnTo>
                  <a:lnTo>
                    <a:pt x="998" y="495"/>
                  </a:lnTo>
                  <a:lnTo>
                    <a:pt x="990" y="486"/>
                  </a:lnTo>
                  <a:lnTo>
                    <a:pt x="984" y="474"/>
                  </a:lnTo>
                  <a:lnTo>
                    <a:pt x="978" y="462"/>
                  </a:lnTo>
                  <a:lnTo>
                    <a:pt x="970" y="450"/>
                  </a:lnTo>
                  <a:lnTo>
                    <a:pt x="960" y="439"/>
                  </a:lnTo>
                  <a:lnTo>
                    <a:pt x="953" y="433"/>
                  </a:lnTo>
                  <a:lnTo>
                    <a:pt x="941" y="429"/>
                  </a:lnTo>
                  <a:lnTo>
                    <a:pt x="923" y="429"/>
                  </a:lnTo>
                  <a:lnTo>
                    <a:pt x="896" y="429"/>
                  </a:lnTo>
                  <a:lnTo>
                    <a:pt x="861" y="427"/>
                  </a:lnTo>
                  <a:lnTo>
                    <a:pt x="826" y="427"/>
                  </a:lnTo>
                  <a:lnTo>
                    <a:pt x="789" y="427"/>
                  </a:lnTo>
                  <a:lnTo>
                    <a:pt x="755" y="425"/>
                  </a:lnTo>
                  <a:lnTo>
                    <a:pt x="730" y="423"/>
                  </a:lnTo>
                  <a:lnTo>
                    <a:pt x="714" y="421"/>
                  </a:lnTo>
                  <a:lnTo>
                    <a:pt x="703" y="415"/>
                  </a:lnTo>
                  <a:lnTo>
                    <a:pt x="687" y="404"/>
                  </a:lnTo>
                  <a:lnTo>
                    <a:pt x="672" y="390"/>
                  </a:lnTo>
                  <a:lnTo>
                    <a:pt x="654" y="376"/>
                  </a:lnTo>
                  <a:lnTo>
                    <a:pt x="634" y="363"/>
                  </a:lnTo>
                  <a:lnTo>
                    <a:pt x="613" y="353"/>
                  </a:lnTo>
                  <a:lnTo>
                    <a:pt x="590" y="345"/>
                  </a:lnTo>
                  <a:lnTo>
                    <a:pt x="566" y="345"/>
                  </a:lnTo>
                  <a:lnTo>
                    <a:pt x="537" y="351"/>
                  </a:lnTo>
                  <a:lnTo>
                    <a:pt x="515" y="363"/>
                  </a:lnTo>
                  <a:lnTo>
                    <a:pt x="496" y="376"/>
                  </a:lnTo>
                  <a:lnTo>
                    <a:pt x="478" y="394"/>
                  </a:lnTo>
                  <a:lnTo>
                    <a:pt x="459" y="410"/>
                  </a:lnTo>
                  <a:lnTo>
                    <a:pt x="431" y="425"/>
                  </a:lnTo>
                  <a:lnTo>
                    <a:pt x="394" y="437"/>
                  </a:lnTo>
                  <a:lnTo>
                    <a:pt x="344" y="445"/>
                  </a:lnTo>
                  <a:lnTo>
                    <a:pt x="301" y="447"/>
                  </a:lnTo>
                  <a:lnTo>
                    <a:pt x="260" y="445"/>
                  </a:lnTo>
                  <a:lnTo>
                    <a:pt x="222" y="441"/>
                  </a:lnTo>
                  <a:lnTo>
                    <a:pt x="189" y="433"/>
                  </a:lnTo>
                  <a:lnTo>
                    <a:pt x="158" y="423"/>
                  </a:lnTo>
                  <a:lnTo>
                    <a:pt x="129" y="411"/>
                  </a:lnTo>
                  <a:lnTo>
                    <a:pt x="103" y="398"/>
                  </a:lnTo>
                  <a:lnTo>
                    <a:pt x="82" y="382"/>
                  </a:lnTo>
                  <a:lnTo>
                    <a:pt x="60" y="365"/>
                  </a:lnTo>
                  <a:lnTo>
                    <a:pt x="45" y="345"/>
                  </a:lnTo>
                  <a:lnTo>
                    <a:pt x="29" y="324"/>
                  </a:lnTo>
                  <a:lnTo>
                    <a:pt x="19" y="304"/>
                  </a:lnTo>
                  <a:lnTo>
                    <a:pt x="10" y="281"/>
                  </a:lnTo>
                  <a:lnTo>
                    <a:pt x="4" y="259"/>
                  </a:lnTo>
                  <a:lnTo>
                    <a:pt x="0" y="236"/>
                  </a:lnTo>
                  <a:lnTo>
                    <a:pt x="0" y="214"/>
                  </a:lnTo>
                  <a:lnTo>
                    <a:pt x="25" y="214"/>
                  </a:lnTo>
                  <a:close/>
                </a:path>
              </a:pathLst>
            </a:custGeom>
            <a:solidFill>
              <a:srgbClr val="000000"/>
            </a:solidFill>
            <a:ln w="9525">
              <a:noFill/>
              <a:round/>
              <a:headEnd/>
              <a:tailEnd/>
            </a:ln>
          </p:spPr>
          <p:txBody>
            <a:bodyPr/>
            <a:lstStyle/>
            <a:p>
              <a:endParaRPr lang="en-US">
                <a:cs typeface="Arial" charset="0"/>
              </a:endParaRPr>
            </a:p>
          </p:txBody>
        </p:sp>
        <p:sp>
          <p:nvSpPr>
            <p:cNvPr id="120841" name="Freeform 7"/>
            <p:cNvSpPr>
              <a:spLocks/>
            </p:cNvSpPr>
            <p:nvPr/>
          </p:nvSpPr>
          <p:spPr bwMode="auto">
            <a:xfrm>
              <a:off x="4603" y="3180"/>
              <a:ext cx="429" cy="84"/>
            </a:xfrm>
            <a:custGeom>
              <a:avLst/>
              <a:gdLst>
                <a:gd name="T0" fmla="*/ 1 w 857"/>
                <a:gd name="T1" fmla="*/ 1 h 168"/>
                <a:gd name="T2" fmla="*/ 1 w 857"/>
                <a:gd name="T3" fmla="*/ 1 h 168"/>
                <a:gd name="T4" fmla="*/ 1 w 857"/>
                <a:gd name="T5" fmla="*/ 1 h 168"/>
                <a:gd name="T6" fmla="*/ 1 w 857"/>
                <a:gd name="T7" fmla="*/ 1 h 168"/>
                <a:gd name="T8" fmla="*/ 1 w 857"/>
                <a:gd name="T9" fmla="*/ 1 h 168"/>
                <a:gd name="T10" fmla="*/ 1 w 857"/>
                <a:gd name="T11" fmla="*/ 1 h 168"/>
                <a:gd name="T12" fmla="*/ 1 w 857"/>
                <a:gd name="T13" fmla="*/ 1 h 168"/>
                <a:gd name="T14" fmla="*/ 1 w 857"/>
                <a:gd name="T15" fmla="*/ 1 h 168"/>
                <a:gd name="T16" fmla="*/ 1 w 857"/>
                <a:gd name="T17" fmla="*/ 1 h 168"/>
                <a:gd name="T18" fmla="*/ 1 w 857"/>
                <a:gd name="T19" fmla="*/ 1 h 168"/>
                <a:gd name="T20" fmla="*/ 1 w 857"/>
                <a:gd name="T21" fmla="*/ 1 h 168"/>
                <a:gd name="T22" fmla="*/ 1 w 857"/>
                <a:gd name="T23" fmla="*/ 1 h 168"/>
                <a:gd name="T24" fmla="*/ 1 w 857"/>
                <a:gd name="T25" fmla="*/ 1 h 168"/>
                <a:gd name="T26" fmla="*/ 1 w 857"/>
                <a:gd name="T27" fmla="*/ 1 h 168"/>
                <a:gd name="T28" fmla="*/ 1 w 857"/>
                <a:gd name="T29" fmla="*/ 1 h 168"/>
                <a:gd name="T30" fmla="*/ 1 w 857"/>
                <a:gd name="T31" fmla="*/ 0 h 168"/>
                <a:gd name="T32" fmla="*/ 1 w 857"/>
                <a:gd name="T33" fmla="*/ 0 h 168"/>
                <a:gd name="T34" fmla="*/ 1 w 857"/>
                <a:gd name="T35" fmla="*/ 1 h 168"/>
                <a:gd name="T36" fmla="*/ 1 w 857"/>
                <a:gd name="T37" fmla="*/ 1 h 168"/>
                <a:gd name="T38" fmla="*/ 0 w 857"/>
                <a:gd name="T39" fmla="*/ 1 h 168"/>
                <a:gd name="T40" fmla="*/ 0 w 857"/>
                <a:gd name="T41" fmla="*/ 1 h 168"/>
                <a:gd name="T42" fmla="*/ 1 w 857"/>
                <a:gd name="T43" fmla="*/ 1 h 168"/>
                <a:gd name="T44" fmla="*/ 1 w 857"/>
                <a:gd name="T45" fmla="*/ 1 h 168"/>
                <a:gd name="T46" fmla="*/ 1 w 857"/>
                <a:gd name="T47" fmla="*/ 1 h 168"/>
                <a:gd name="T48" fmla="*/ 1 w 857"/>
                <a:gd name="T49" fmla="*/ 1 h 168"/>
                <a:gd name="T50" fmla="*/ 1 w 857"/>
                <a:gd name="T51" fmla="*/ 1 h 168"/>
                <a:gd name="T52" fmla="*/ 1 w 857"/>
                <a:gd name="T53" fmla="*/ 1 h 168"/>
                <a:gd name="T54" fmla="*/ 1 w 857"/>
                <a:gd name="T55" fmla="*/ 1 h 168"/>
                <a:gd name="T56" fmla="*/ 1 w 857"/>
                <a:gd name="T57" fmla="*/ 1 h 168"/>
                <a:gd name="T58" fmla="*/ 1 w 857"/>
                <a:gd name="T59" fmla="*/ 1 h 168"/>
                <a:gd name="T60" fmla="*/ 1 w 857"/>
                <a:gd name="T61" fmla="*/ 1 h 168"/>
                <a:gd name="T62" fmla="*/ 1 w 857"/>
                <a:gd name="T63" fmla="*/ 1 h 168"/>
                <a:gd name="T64" fmla="*/ 1 w 857"/>
                <a:gd name="T65" fmla="*/ 1 h 168"/>
                <a:gd name="T66" fmla="*/ 1 w 857"/>
                <a:gd name="T67" fmla="*/ 1 h 168"/>
                <a:gd name="T68" fmla="*/ 1 w 857"/>
                <a:gd name="T69" fmla="*/ 1 h 168"/>
                <a:gd name="T70" fmla="*/ 1 w 857"/>
                <a:gd name="T71" fmla="*/ 1 h 168"/>
                <a:gd name="T72" fmla="*/ 1 w 857"/>
                <a:gd name="T73" fmla="*/ 1 h 168"/>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857"/>
                <a:gd name="T112" fmla="*/ 0 h 168"/>
                <a:gd name="T113" fmla="*/ 857 w 857"/>
                <a:gd name="T114" fmla="*/ 168 h 168"/>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857" h="168">
                  <a:moveTo>
                    <a:pt x="857" y="168"/>
                  </a:moveTo>
                  <a:lnTo>
                    <a:pt x="826" y="145"/>
                  </a:lnTo>
                  <a:lnTo>
                    <a:pt x="781" y="121"/>
                  </a:lnTo>
                  <a:lnTo>
                    <a:pt x="726" y="102"/>
                  </a:lnTo>
                  <a:lnTo>
                    <a:pt x="664" y="84"/>
                  </a:lnTo>
                  <a:lnTo>
                    <a:pt x="593" y="68"/>
                  </a:lnTo>
                  <a:lnTo>
                    <a:pt x="519" y="55"/>
                  </a:lnTo>
                  <a:lnTo>
                    <a:pt x="443" y="43"/>
                  </a:lnTo>
                  <a:lnTo>
                    <a:pt x="367" y="33"/>
                  </a:lnTo>
                  <a:lnTo>
                    <a:pt x="293" y="26"/>
                  </a:lnTo>
                  <a:lnTo>
                    <a:pt x="222" y="18"/>
                  </a:lnTo>
                  <a:lnTo>
                    <a:pt x="158" y="12"/>
                  </a:lnTo>
                  <a:lnTo>
                    <a:pt x="103" y="8"/>
                  </a:lnTo>
                  <a:lnTo>
                    <a:pt x="58" y="4"/>
                  </a:lnTo>
                  <a:lnTo>
                    <a:pt x="25" y="2"/>
                  </a:lnTo>
                  <a:lnTo>
                    <a:pt x="6" y="0"/>
                  </a:lnTo>
                  <a:lnTo>
                    <a:pt x="4" y="0"/>
                  </a:lnTo>
                  <a:lnTo>
                    <a:pt x="2" y="24"/>
                  </a:lnTo>
                  <a:lnTo>
                    <a:pt x="2" y="59"/>
                  </a:lnTo>
                  <a:lnTo>
                    <a:pt x="0" y="92"/>
                  </a:lnTo>
                  <a:lnTo>
                    <a:pt x="0" y="111"/>
                  </a:lnTo>
                  <a:lnTo>
                    <a:pt x="13" y="113"/>
                  </a:lnTo>
                  <a:lnTo>
                    <a:pt x="43" y="115"/>
                  </a:lnTo>
                  <a:lnTo>
                    <a:pt x="86" y="117"/>
                  </a:lnTo>
                  <a:lnTo>
                    <a:pt x="140" y="121"/>
                  </a:lnTo>
                  <a:lnTo>
                    <a:pt x="203" y="125"/>
                  </a:lnTo>
                  <a:lnTo>
                    <a:pt x="273" y="131"/>
                  </a:lnTo>
                  <a:lnTo>
                    <a:pt x="347" y="137"/>
                  </a:lnTo>
                  <a:lnTo>
                    <a:pt x="425" y="141"/>
                  </a:lnTo>
                  <a:lnTo>
                    <a:pt x="504" y="147"/>
                  </a:lnTo>
                  <a:lnTo>
                    <a:pt x="578" y="152"/>
                  </a:lnTo>
                  <a:lnTo>
                    <a:pt x="648" y="156"/>
                  </a:lnTo>
                  <a:lnTo>
                    <a:pt x="712" y="160"/>
                  </a:lnTo>
                  <a:lnTo>
                    <a:pt x="767" y="164"/>
                  </a:lnTo>
                  <a:lnTo>
                    <a:pt x="812" y="166"/>
                  </a:lnTo>
                  <a:lnTo>
                    <a:pt x="841" y="168"/>
                  </a:lnTo>
                  <a:lnTo>
                    <a:pt x="857" y="168"/>
                  </a:lnTo>
                  <a:close/>
                </a:path>
              </a:pathLst>
            </a:custGeom>
            <a:solidFill>
              <a:srgbClr val="FFFFFF"/>
            </a:solidFill>
            <a:ln w="9525">
              <a:noFill/>
              <a:round/>
              <a:headEnd/>
              <a:tailEnd/>
            </a:ln>
          </p:spPr>
          <p:txBody>
            <a:bodyPr/>
            <a:lstStyle/>
            <a:p>
              <a:endParaRPr lang="en-US">
                <a:cs typeface="Arial" charset="0"/>
              </a:endParaRPr>
            </a:p>
          </p:txBody>
        </p:sp>
        <p:sp>
          <p:nvSpPr>
            <p:cNvPr id="120842" name="Freeform 8"/>
            <p:cNvSpPr>
              <a:spLocks/>
            </p:cNvSpPr>
            <p:nvPr/>
          </p:nvSpPr>
          <p:spPr bwMode="auto">
            <a:xfrm>
              <a:off x="4486" y="3173"/>
              <a:ext cx="110" cy="61"/>
            </a:xfrm>
            <a:custGeom>
              <a:avLst/>
              <a:gdLst>
                <a:gd name="T0" fmla="*/ 1 w 218"/>
                <a:gd name="T1" fmla="*/ 1 h 122"/>
                <a:gd name="T2" fmla="*/ 1 w 218"/>
                <a:gd name="T3" fmla="*/ 1 h 122"/>
                <a:gd name="T4" fmla="*/ 1 w 218"/>
                <a:gd name="T5" fmla="*/ 1 h 122"/>
                <a:gd name="T6" fmla="*/ 1 w 218"/>
                <a:gd name="T7" fmla="*/ 1 h 122"/>
                <a:gd name="T8" fmla="*/ 1 w 218"/>
                <a:gd name="T9" fmla="*/ 1 h 122"/>
                <a:gd name="T10" fmla="*/ 1 w 218"/>
                <a:gd name="T11" fmla="*/ 1 h 122"/>
                <a:gd name="T12" fmla="*/ 1 w 218"/>
                <a:gd name="T13" fmla="*/ 1 h 122"/>
                <a:gd name="T14" fmla="*/ 1 w 218"/>
                <a:gd name="T15" fmla="*/ 1 h 122"/>
                <a:gd name="T16" fmla="*/ 1 w 218"/>
                <a:gd name="T17" fmla="*/ 1 h 122"/>
                <a:gd name="T18" fmla="*/ 1 w 218"/>
                <a:gd name="T19" fmla="*/ 1 h 122"/>
                <a:gd name="T20" fmla="*/ 1 w 218"/>
                <a:gd name="T21" fmla="*/ 1 h 122"/>
                <a:gd name="T22" fmla="*/ 1 w 218"/>
                <a:gd name="T23" fmla="*/ 1 h 122"/>
                <a:gd name="T24" fmla="*/ 1 w 218"/>
                <a:gd name="T25" fmla="*/ 1 h 122"/>
                <a:gd name="T26" fmla="*/ 1 w 218"/>
                <a:gd name="T27" fmla="*/ 1 h 122"/>
                <a:gd name="T28" fmla="*/ 1 w 218"/>
                <a:gd name="T29" fmla="*/ 1 h 122"/>
                <a:gd name="T30" fmla="*/ 1 w 218"/>
                <a:gd name="T31" fmla="*/ 1 h 122"/>
                <a:gd name="T32" fmla="*/ 1 w 218"/>
                <a:gd name="T33" fmla="*/ 1 h 122"/>
                <a:gd name="T34" fmla="*/ 1 w 218"/>
                <a:gd name="T35" fmla="*/ 1 h 122"/>
                <a:gd name="T36" fmla="*/ 1 w 218"/>
                <a:gd name="T37" fmla="*/ 1 h 122"/>
                <a:gd name="T38" fmla="*/ 1 w 218"/>
                <a:gd name="T39" fmla="*/ 1 h 122"/>
                <a:gd name="T40" fmla="*/ 0 w 218"/>
                <a:gd name="T41" fmla="*/ 1 h 122"/>
                <a:gd name="T42" fmla="*/ 1 w 218"/>
                <a:gd name="T43" fmla="*/ 1 h 122"/>
                <a:gd name="T44" fmla="*/ 1 w 218"/>
                <a:gd name="T45" fmla="*/ 1 h 122"/>
                <a:gd name="T46" fmla="*/ 1 w 218"/>
                <a:gd name="T47" fmla="*/ 1 h 122"/>
                <a:gd name="T48" fmla="*/ 1 w 218"/>
                <a:gd name="T49" fmla="*/ 0 h 122"/>
                <a:gd name="T50" fmla="*/ 1 w 218"/>
                <a:gd name="T51" fmla="*/ 0 h 122"/>
                <a:gd name="T52" fmla="*/ 1 w 218"/>
                <a:gd name="T53" fmla="*/ 0 h 122"/>
                <a:gd name="T54" fmla="*/ 1 w 218"/>
                <a:gd name="T55" fmla="*/ 1 h 122"/>
                <a:gd name="T56" fmla="*/ 1 w 218"/>
                <a:gd name="T57" fmla="*/ 1 h 122"/>
                <a:gd name="T58" fmla="*/ 1 w 218"/>
                <a:gd name="T59" fmla="*/ 1 h 122"/>
                <a:gd name="T60" fmla="*/ 1 w 218"/>
                <a:gd name="T61" fmla="*/ 1 h 122"/>
                <a:gd name="T62" fmla="*/ 1 w 218"/>
                <a:gd name="T63" fmla="*/ 1 h 122"/>
                <a:gd name="T64" fmla="*/ 1 w 218"/>
                <a:gd name="T65" fmla="*/ 1 h 122"/>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218"/>
                <a:gd name="T100" fmla="*/ 0 h 122"/>
                <a:gd name="T101" fmla="*/ 218 w 218"/>
                <a:gd name="T102" fmla="*/ 122 h 122"/>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218" h="122">
                  <a:moveTo>
                    <a:pt x="218" y="9"/>
                  </a:moveTo>
                  <a:lnTo>
                    <a:pt x="216" y="33"/>
                  </a:lnTo>
                  <a:lnTo>
                    <a:pt x="216" y="68"/>
                  </a:lnTo>
                  <a:lnTo>
                    <a:pt x="214" y="103"/>
                  </a:lnTo>
                  <a:lnTo>
                    <a:pt x="214" y="122"/>
                  </a:lnTo>
                  <a:lnTo>
                    <a:pt x="203" y="122"/>
                  </a:lnTo>
                  <a:lnTo>
                    <a:pt x="183" y="121"/>
                  </a:lnTo>
                  <a:lnTo>
                    <a:pt x="158" y="121"/>
                  </a:lnTo>
                  <a:lnTo>
                    <a:pt x="132" y="119"/>
                  </a:lnTo>
                  <a:lnTo>
                    <a:pt x="105" y="117"/>
                  </a:lnTo>
                  <a:lnTo>
                    <a:pt x="83" y="115"/>
                  </a:lnTo>
                  <a:lnTo>
                    <a:pt x="66" y="115"/>
                  </a:lnTo>
                  <a:lnTo>
                    <a:pt x="58" y="113"/>
                  </a:lnTo>
                  <a:lnTo>
                    <a:pt x="52" y="109"/>
                  </a:lnTo>
                  <a:lnTo>
                    <a:pt x="44" y="101"/>
                  </a:lnTo>
                  <a:lnTo>
                    <a:pt x="39" y="91"/>
                  </a:lnTo>
                  <a:lnTo>
                    <a:pt x="31" y="80"/>
                  </a:lnTo>
                  <a:lnTo>
                    <a:pt x="23" y="66"/>
                  </a:lnTo>
                  <a:lnTo>
                    <a:pt x="15" y="54"/>
                  </a:lnTo>
                  <a:lnTo>
                    <a:pt x="7" y="46"/>
                  </a:lnTo>
                  <a:lnTo>
                    <a:pt x="0" y="41"/>
                  </a:lnTo>
                  <a:lnTo>
                    <a:pt x="1" y="33"/>
                  </a:lnTo>
                  <a:lnTo>
                    <a:pt x="3" y="23"/>
                  </a:lnTo>
                  <a:lnTo>
                    <a:pt x="7" y="11"/>
                  </a:lnTo>
                  <a:lnTo>
                    <a:pt x="11" y="0"/>
                  </a:lnTo>
                  <a:lnTo>
                    <a:pt x="25" y="0"/>
                  </a:lnTo>
                  <a:lnTo>
                    <a:pt x="48" y="0"/>
                  </a:lnTo>
                  <a:lnTo>
                    <a:pt x="80" y="1"/>
                  </a:lnTo>
                  <a:lnTo>
                    <a:pt x="113" y="3"/>
                  </a:lnTo>
                  <a:lnTo>
                    <a:pt x="146" y="5"/>
                  </a:lnTo>
                  <a:lnTo>
                    <a:pt x="177" y="5"/>
                  </a:lnTo>
                  <a:lnTo>
                    <a:pt x="203" y="7"/>
                  </a:lnTo>
                  <a:lnTo>
                    <a:pt x="218" y="9"/>
                  </a:lnTo>
                  <a:close/>
                </a:path>
              </a:pathLst>
            </a:custGeom>
            <a:solidFill>
              <a:srgbClr val="FFFFFF"/>
            </a:solidFill>
            <a:ln w="9525">
              <a:noFill/>
              <a:round/>
              <a:headEnd/>
              <a:tailEnd/>
            </a:ln>
          </p:spPr>
          <p:txBody>
            <a:bodyPr/>
            <a:lstStyle/>
            <a:p>
              <a:endParaRPr lang="en-US">
                <a:cs typeface="Arial" charset="0"/>
              </a:endParaRPr>
            </a:p>
          </p:txBody>
        </p:sp>
        <p:sp>
          <p:nvSpPr>
            <p:cNvPr id="120843" name="Freeform 9"/>
            <p:cNvSpPr>
              <a:spLocks/>
            </p:cNvSpPr>
            <p:nvPr/>
          </p:nvSpPr>
          <p:spPr bwMode="auto">
            <a:xfrm>
              <a:off x="4020" y="3000"/>
              <a:ext cx="459" cy="201"/>
            </a:xfrm>
            <a:custGeom>
              <a:avLst/>
              <a:gdLst>
                <a:gd name="T0" fmla="*/ 0 w 920"/>
                <a:gd name="T1" fmla="*/ 1 h 402"/>
                <a:gd name="T2" fmla="*/ 0 w 920"/>
                <a:gd name="T3" fmla="*/ 1 h 402"/>
                <a:gd name="T4" fmla="*/ 0 w 920"/>
                <a:gd name="T5" fmla="*/ 1 h 402"/>
                <a:gd name="T6" fmla="*/ 0 w 920"/>
                <a:gd name="T7" fmla="*/ 1 h 402"/>
                <a:gd name="T8" fmla="*/ 0 w 920"/>
                <a:gd name="T9" fmla="*/ 1 h 402"/>
                <a:gd name="T10" fmla="*/ 0 w 920"/>
                <a:gd name="T11" fmla="*/ 1 h 402"/>
                <a:gd name="T12" fmla="*/ 0 w 920"/>
                <a:gd name="T13" fmla="*/ 1 h 402"/>
                <a:gd name="T14" fmla="*/ 0 w 920"/>
                <a:gd name="T15" fmla="*/ 1 h 402"/>
                <a:gd name="T16" fmla="*/ 0 w 920"/>
                <a:gd name="T17" fmla="*/ 1 h 402"/>
                <a:gd name="T18" fmla="*/ 0 w 920"/>
                <a:gd name="T19" fmla="*/ 1 h 402"/>
                <a:gd name="T20" fmla="*/ 0 w 920"/>
                <a:gd name="T21" fmla="*/ 1 h 402"/>
                <a:gd name="T22" fmla="*/ 0 w 920"/>
                <a:gd name="T23" fmla="*/ 1 h 402"/>
                <a:gd name="T24" fmla="*/ 0 w 920"/>
                <a:gd name="T25" fmla="*/ 1 h 402"/>
                <a:gd name="T26" fmla="*/ 0 w 920"/>
                <a:gd name="T27" fmla="*/ 1 h 402"/>
                <a:gd name="T28" fmla="*/ 0 w 920"/>
                <a:gd name="T29" fmla="*/ 1 h 402"/>
                <a:gd name="T30" fmla="*/ 0 w 920"/>
                <a:gd name="T31" fmla="*/ 1 h 402"/>
                <a:gd name="T32" fmla="*/ 0 w 920"/>
                <a:gd name="T33" fmla="*/ 1 h 402"/>
                <a:gd name="T34" fmla="*/ 0 w 920"/>
                <a:gd name="T35" fmla="*/ 1 h 402"/>
                <a:gd name="T36" fmla="*/ 0 w 920"/>
                <a:gd name="T37" fmla="*/ 1 h 402"/>
                <a:gd name="T38" fmla="*/ 0 w 920"/>
                <a:gd name="T39" fmla="*/ 1 h 402"/>
                <a:gd name="T40" fmla="*/ 0 w 920"/>
                <a:gd name="T41" fmla="*/ 1 h 402"/>
                <a:gd name="T42" fmla="*/ 0 w 920"/>
                <a:gd name="T43" fmla="*/ 1 h 402"/>
                <a:gd name="T44" fmla="*/ 0 w 920"/>
                <a:gd name="T45" fmla="*/ 1 h 402"/>
                <a:gd name="T46" fmla="*/ 0 w 920"/>
                <a:gd name="T47" fmla="*/ 1 h 402"/>
                <a:gd name="T48" fmla="*/ 0 w 920"/>
                <a:gd name="T49" fmla="*/ 1 h 402"/>
                <a:gd name="T50" fmla="*/ 0 w 920"/>
                <a:gd name="T51" fmla="*/ 1 h 402"/>
                <a:gd name="T52" fmla="*/ 0 w 920"/>
                <a:gd name="T53" fmla="*/ 1 h 402"/>
                <a:gd name="T54" fmla="*/ 0 w 920"/>
                <a:gd name="T55" fmla="*/ 1 h 402"/>
                <a:gd name="T56" fmla="*/ 0 w 920"/>
                <a:gd name="T57" fmla="*/ 1 h 402"/>
                <a:gd name="T58" fmla="*/ 0 w 920"/>
                <a:gd name="T59" fmla="*/ 1 h 402"/>
                <a:gd name="T60" fmla="*/ 0 w 920"/>
                <a:gd name="T61" fmla="*/ 1 h 402"/>
                <a:gd name="T62" fmla="*/ 0 w 920"/>
                <a:gd name="T63" fmla="*/ 1 h 402"/>
                <a:gd name="T64" fmla="*/ 0 w 920"/>
                <a:gd name="T65" fmla="*/ 1 h 402"/>
                <a:gd name="T66" fmla="*/ 0 w 920"/>
                <a:gd name="T67" fmla="*/ 1 h 402"/>
                <a:gd name="T68" fmla="*/ 0 w 920"/>
                <a:gd name="T69" fmla="*/ 1 h 402"/>
                <a:gd name="T70" fmla="*/ 0 w 920"/>
                <a:gd name="T71" fmla="*/ 1 h 402"/>
                <a:gd name="T72" fmla="*/ 0 w 920"/>
                <a:gd name="T73" fmla="*/ 1 h 402"/>
                <a:gd name="T74" fmla="*/ 0 w 920"/>
                <a:gd name="T75" fmla="*/ 1 h 402"/>
                <a:gd name="T76" fmla="*/ 0 w 920"/>
                <a:gd name="T77" fmla="*/ 1 h 402"/>
                <a:gd name="T78" fmla="*/ 0 w 920"/>
                <a:gd name="T79" fmla="*/ 1 h 402"/>
                <a:gd name="T80" fmla="*/ 0 w 920"/>
                <a:gd name="T81" fmla="*/ 1 h 402"/>
                <a:gd name="T82" fmla="*/ 0 w 920"/>
                <a:gd name="T83" fmla="*/ 1 h 402"/>
                <a:gd name="T84" fmla="*/ 0 w 920"/>
                <a:gd name="T85" fmla="*/ 1 h 402"/>
                <a:gd name="T86" fmla="*/ 0 w 920"/>
                <a:gd name="T87" fmla="*/ 1 h 402"/>
                <a:gd name="T88" fmla="*/ 0 w 920"/>
                <a:gd name="T89" fmla="*/ 1 h 402"/>
                <a:gd name="T90" fmla="*/ 0 w 920"/>
                <a:gd name="T91" fmla="*/ 1 h 402"/>
                <a:gd name="T92" fmla="*/ 0 w 920"/>
                <a:gd name="T93" fmla="*/ 1 h 402"/>
                <a:gd name="T94" fmla="*/ 0 w 920"/>
                <a:gd name="T95" fmla="*/ 1 h 402"/>
                <a:gd name="T96" fmla="*/ 0 w 920"/>
                <a:gd name="T97" fmla="*/ 1 h 402"/>
                <a:gd name="T98" fmla="*/ 0 w 920"/>
                <a:gd name="T99" fmla="*/ 1 h 402"/>
                <a:gd name="T100" fmla="*/ 0 w 920"/>
                <a:gd name="T101" fmla="*/ 1 h 402"/>
                <a:gd name="T102" fmla="*/ 0 w 920"/>
                <a:gd name="T103" fmla="*/ 1 h 402"/>
                <a:gd name="T104" fmla="*/ 0 w 920"/>
                <a:gd name="T105" fmla="*/ 1 h 402"/>
                <a:gd name="T106" fmla="*/ 0 w 920"/>
                <a:gd name="T107" fmla="*/ 1 h 402"/>
                <a:gd name="T108" fmla="*/ 0 w 920"/>
                <a:gd name="T109" fmla="*/ 1 h 402"/>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920"/>
                <a:gd name="T166" fmla="*/ 0 h 402"/>
                <a:gd name="T167" fmla="*/ 920 w 920"/>
                <a:gd name="T168" fmla="*/ 402 h 402"/>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920" h="402">
                  <a:moveTo>
                    <a:pt x="53" y="193"/>
                  </a:moveTo>
                  <a:lnTo>
                    <a:pt x="55" y="223"/>
                  </a:lnTo>
                  <a:lnTo>
                    <a:pt x="67" y="252"/>
                  </a:lnTo>
                  <a:lnTo>
                    <a:pt x="84" y="279"/>
                  </a:lnTo>
                  <a:lnTo>
                    <a:pt x="110" y="303"/>
                  </a:lnTo>
                  <a:lnTo>
                    <a:pt x="139" y="322"/>
                  </a:lnTo>
                  <a:lnTo>
                    <a:pt x="172" y="338"/>
                  </a:lnTo>
                  <a:lnTo>
                    <a:pt x="211" y="347"/>
                  </a:lnTo>
                  <a:lnTo>
                    <a:pt x="252" y="353"/>
                  </a:lnTo>
                  <a:lnTo>
                    <a:pt x="295" y="353"/>
                  </a:lnTo>
                  <a:lnTo>
                    <a:pt x="334" y="346"/>
                  </a:lnTo>
                  <a:lnTo>
                    <a:pt x="369" y="334"/>
                  </a:lnTo>
                  <a:lnTo>
                    <a:pt x="401" y="316"/>
                  </a:lnTo>
                  <a:lnTo>
                    <a:pt x="428" y="295"/>
                  </a:lnTo>
                  <a:lnTo>
                    <a:pt x="447" y="271"/>
                  </a:lnTo>
                  <a:lnTo>
                    <a:pt x="461" y="244"/>
                  </a:lnTo>
                  <a:lnTo>
                    <a:pt x="467" y="213"/>
                  </a:lnTo>
                  <a:lnTo>
                    <a:pt x="465" y="182"/>
                  </a:lnTo>
                  <a:lnTo>
                    <a:pt x="455" y="152"/>
                  </a:lnTo>
                  <a:lnTo>
                    <a:pt x="438" y="127"/>
                  </a:lnTo>
                  <a:lnTo>
                    <a:pt x="412" y="102"/>
                  </a:lnTo>
                  <a:lnTo>
                    <a:pt x="383" y="82"/>
                  </a:lnTo>
                  <a:lnTo>
                    <a:pt x="348" y="66"/>
                  </a:lnTo>
                  <a:lnTo>
                    <a:pt x="309" y="57"/>
                  </a:lnTo>
                  <a:lnTo>
                    <a:pt x="268" y="51"/>
                  </a:lnTo>
                  <a:lnTo>
                    <a:pt x="227" y="53"/>
                  </a:lnTo>
                  <a:lnTo>
                    <a:pt x="188" y="59"/>
                  </a:lnTo>
                  <a:lnTo>
                    <a:pt x="151" y="70"/>
                  </a:lnTo>
                  <a:lnTo>
                    <a:pt x="119" y="88"/>
                  </a:lnTo>
                  <a:lnTo>
                    <a:pt x="92" y="109"/>
                  </a:lnTo>
                  <a:lnTo>
                    <a:pt x="73" y="135"/>
                  </a:lnTo>
                  <a:lnTo>
                    <a:pt x="59" y="162"/>
                  </a:lnTo>
                  <a:lnTo>
                    <a:pt x="53" y="193"/>
                  </a:lnTo>
                  <a:lnTo>
                    <a:pt x="0" y="191"/>
                  </a:lnTo>
                  <a:lnTo>
                    <a:pt x="4" y="160"/>
                  </a:lnTo>
                  <a:lnTo>
                    <a:pt x="14" y="129"/>
                  </a:lnTo>
                  <a:lnTo>
                    <a:pt x="30" y="100"/>
                  </a:lnTo>
                  <a:lnTo>
                    <a:pt x="51" y="72"/>
                  </a:lnTo>
                  <a:lnTo>
                    <a:pt x="78" y="49"/>
                  </a:lnTo>
                  <a:lnTo>
                    <a:pt x="110" y="29"/>
                  </a:lnTo>
                  <a:lnTo>
                    <a:pt x="147" y="14"/>
                  </a:lnTo>
                  <a:lnTo>
                    <a:pt x="188" y="4"/>
                  </a:lnTo>
                  <a:lnTo>
                    <a:pt x="246" y="0"/>
                  </a:lnTo>
                  <a:lnTo>
                    <a:pt x="295" y="2"/>
                  </a:lnTo>
                  <a:lnTo>
                    <a:pt x="338" y="12"/>
                  </a:lnTo>
                  <a:lnTo>
                    <a:pt x="375" y="26"/>
                  </a:lnTo>
                  <a:lnTo>
                    <a:pt x="406" y="45"/>
                  </a:lnTo>
                  <a:lnTo>
                    <a:pt x="434" y="68"/>
                  </a:lnTo>
                  <a:lnTo>
                    <a:pt x="457" y="96"/>
                  </a:lnTo>
                  <a:lnTo>
                    <a:pt x="481" y="123"/>
                  </a:lnTo>
                  <a:lnTo>
                    <a:pt x="500" y="154"/>
                  </a:lnTo>
                  <a:lnTo>
                    <a:pt x="522" y="184"/>
                  </a:lnTo>
                  <a:lnTo>
                    <a:pt x="545" y="213"/>
                  </a:lnTo>
                  <a:lnTo>
                    <a:pt x="568" y="240"/>
                  </a:lnTo>
                  <a:lnTo>
                    <a:pt x="596" y="266"/>
                  </a:lnTo>
                  <a:lnTo>
                    <a:pt x="627" y="287"/>
                  </a:lnTo>
                  <a:lnTo>
                    <a:pt x="664" y="305"/>
                  </a:lnTo>
                  <a:lnTo>
                    <a:pt x="707" y="318"/>
                  </a:lnTo>
                  <a:lnTo>
                    <a:pt x="734" y="324"/>
                  </a:lnTo>
                  <a:lnTo>
                    <a:pt x="766" y="328"/>
                  </a:lnTo>
                  <a:lnTo>
                    <a:pt x="797" y="332"/>
                  </a:lnTo>
                  <a:lnTo>
                    <a:pt x="828" y="334"/>
                  </a:lnTo>
                  <a:lnTo>
                    <a:pt x="857" y="338"/>
                  </a:lnTo>
                  <a:lnTo>
                    <a:pt x="883" y="340"/>
                  </a:lnTo>
                  <a:lnTo>
                    <a:pt x="904" y="342"/>
                  </a:lnTo>
                  <a:lnTo>
                    <a:pt x="920" y="344"/>
                  </a:lnTo>
                  <a:lnTo>
                    <a:pt x="918" y="349"/>
                  </a:lnTo>
                  <a:lnTo>
                    <a:pt x="916" y="359"/>
                  </a:lnTo>
                  <a:lnTo>
                    <a:pt x="914" y="371"/>
                  </a:lnTo>
                  <a:lnTo>
                    <a:pt x="908" y="383"/>
                  </a:lnTo>
                  <a:lnTo>
                    <a:pt x="900" y="383"/>
                  </a:lnTo>
                  <a:lnTo>
                    <a:pt x="877" y="383"/>
                  </a:lnTo>
                  <a:lnTo>
                    <a:pt x="844" y="383"/>
                  </a:lnTo>
                  <a:lnTo>
                    <a:pt x="807" y="381"/>
                  </a:lnTo>
                  <a:lnTo>
                    <a:pt x="770" y="381"/>
                  </a:lnTo>
                  <a:lnTo>
                    <a:pt x="736" y="379"/>
                  </a:lnTo>
                  <a:lnTo>
                    <a:pt x="711" y="377"/>
                  </a:lnTo>
                  <a:lnTo>
                    <a:pt x="699" y="375"/>
                  </a:lnTo>
                  <a:lnTo>
                    <a:pt x="686" y="365"/>
                  </a:lnTo>
                  <a:lnTo>
                    <a:pt x="670" y="353"/>
                  </a:lnTo>
                  <a:lnTo>
                    <a:pt x="650" y="340"/>
                  </a:lnTo>
                  <a:lnTo>
                    <a:pt x="633" y="328"/>
                  </a:lnTo>
                  <a:lnTo>
                    <a:pt x="611" y="316"/>
                  </a:lnTo>
                  <a:lnTo>
                    <a:pt x="592" y="307"/>
                  </a:lnTo>
                  <a:lnTo>
                    <a:pt x="572" y="301"/>
                  </a:lnTo>
                  <a:lnTo>
                    <a:pt x="553" y="299"/>
                  </a:lnTo>
                  <a:lnTo>
                    <a:pt x="508" y="305"/>
                  </a:lnTo>
                  <a:lnTo>
                    <a:pt x="477" y="316"/>
                  </a:lnTo>
                  <a:lnTo>
                    <a:pt x="455" y="332"/>
                  </a:lnTo>
                  <a:lnTo>
                    <a:pt x="438" y="347"/>
                  </a:lnTo>
                  <a:lnTo>
                    <a:pt x="418" y="365"/>
                  </a:lnTo>
                  <a:lnTo>
                    <a:pt x="397" y="381"/>
                  </a:lnTo>
                  <a:lnTo>
                    <a:pt x="365" y="392"/>
                  </a:lnTo>
                  <a:lnTo>
                    <a:pt x="320" y="400"/>
                  </a:lnTo>
                  <a:lnTo>
                    <a:pt x="279" y="402"/>
                  </a:lnTo>
                  <a:lnTo>
                    <a:pt x="242" y="402"/>
                  </a:lnTo>
                  <a:lnTo>
                    <a:pt x="207" y="398"/>
                  </a:lnTo>
                  <a:lnTo>
                    <a:pt x="174" y="392"/>
                  </a:lnTo>
                  <a:lnTo>
                    <a:pt x="145" y="383"/>
                  </a:lnTo>
                  <a:lnTo>
                    <a:pt x="119" y="373"/>
                  </a:lnTo>
                  <a:lnTo>
                    <a:pt x="94" y="359"/>
                  </a:lnTo>
                  <a:lnTo>
                    <a:pt x="74" y="346"/>
                  </a:lnTo>
                  <a:lnTo>
                    <a:pt x="55" y="328"/>
                  </a:lnTo>
                  <a:lnTo>
                    <a:pt x="39" y="312"/>
                  </a:lnTo>
                  <a:lnTo>
                    <a:pt x="28" y="293"/>
                  </a:lnTo>
                  <a:lnTo>
                    <a:pt x="16" y="273"/>
                  </a:lnTo>
                  <a:lnTo>
                    <a:pt x="8" y="254"/>
                  </a:lnTo>
                  <a:lnTo>
                    <a:pt x="4" y="232"/>
                  </a:lnTo>
                  <a:lnTo>
                    <a:pt x="0" y="213"/>
                  </a:lnTo>
                  <a:lnTo>
                    <a:pt x="0" y="191"/>
                  </a:lnTo>
                  <a:lnTo>
                    <a:pt x="53" y="193"/>
                  </a:lnTo>
                  <a:close/>
                </a:path>
              </a:pathLst>
            </a:custGeom>
            <a:solidFill>
              <a:srgbClr val="000000"/>
            </a:solidFill>
            <a:ln w="9525">
              <a:noFill/>
              <a:round/>
              <a:headEnd/>
              <a:tailEnd/>
            </a:ln>
          </p:spPr>
          <p:txBody>
            <a:bodyPr/>
            <a:lstStyle/>
            <a:p>
              <a:endParaRPr lang="en-US">
                <a:cs typeface="Arial" charset="0"/>
              </a:endParaRPr>
            </a:p>
          </p:txBody>
        </p:sp>
        <p:sp>
          <p:nvSpPr>
            <p:cNvPr id="120844" name="Freeform 10"/>
            <p:cNvSpPr>
              <a:spLocks/>
            </p:cNvSpPr>
            <p:nvPr/>
          </p:nvSpPr>
          <p:spPr bwMode="auto">
            <a:xfrm>
              <a:off x="4535" y="3188"/>
              <a:ext cx="26" cy="28"/>
            </a:xfrm>
            <a:custGeom>
              <a:avLst/>
              <a:gdLst>
                <a:gd name="T0" fmla="*/ 0 w 53"/>
                <a:gd name="T1" fmla="*/ 0 h 54"/>
                <a:gd name="T2" fmla="*/ 0 w 53"/>
                <a:gd name="T3" fmla="*/ 0 h 54"/>
                <a:gd name="T4" fmla="*/ 0 w 53"/>
                <a:gd name="T5" fmla="*/ 1 h 54"/>
                <a:gd name="T6" fmla="*/ 0 w 53"/>
                <a:gd name="T7" fmla="*/ 1 h 54"/>
                <a:gd name="T8" fmla="*/ 0 w 53"/>
                <a:gd name="T9" fmla="*/ 1 h 54"/>
                <a:gd name="T10" fmla="*/ 0 w 53"/>
                <a:gd name="T11" fmla="*/ 1 h 54"/>
                <a:gd name="T12" fmla="*/ 0 w 53"/>
                <a:gd name="T13" fmla="*/ 1 h 54"/>
                <a:gd name="T14" fmla="*/ 0 w 53"/>
                <a:gd name="T15" fmla="*/ 1 h 54"/>
                <a:gd name="T16" fmla="*/ 0 w 53"/>
                <a:gd name="T17" fmla="*/ 1 h 54"/>
                <a:gd name="T18" fmla="*/ 0 w 53"/>
                <a:gd name="T19" fmla="*/ 1 h 54"/>
                <a:gd name="T20" fmla="*/ 0 w 53"/>
                <a:gd name="T21" fmla="*/ 1 h 54"/>
                <a:gd name="T22" fmla="*/ 0 w 53"/>
                <a:gd name="T23" fmla="*/ 1 h 54"/>
                <a:gd name="T24" fmla="*/ 0 w 53"/>
                <a:gd name="T25" fmla="*/ 1 h 54"/>
                <a:gd name="T26" fmla="*/ 0 w 53"/>
                <a:gd name="T27" fmla="*/ 1 h 54"/>
                <a:gd name="T28" fmla="*/ 0 w 53"/>
                <a:gd name="T29" fmla="*/ 1 h 54"/>
                <a:gd name="T30" fmla="*/ 0 w 53"/>
                <a:gd name="T31" fmla="*/ 1 h 54"/>
                <a:gd name="T32" fmla="*/ 0 w 53"/>
                <a:gd name="T33" fmla="*/ 0 h 54"/>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53"/>
                <a:gd name="T52" fmla="*/ 0 h 54"/>
                <a:gd name="T53" fmla="*/ 53 w 53"/>
                <a:gd name="T54" fmla="*/ 54 h 54"/>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53" h="54">
                  <a:moveTo>
                    <a:pt x="20" y="0"/>
                  </a:moveTo>
                  <a:lnTo>
                    <a:pt x="29" y="0"/>
                  </a:lnTo>
                  <a:lnTo>
                    <a:pt x="39" y="4"/>
                  </a:lnTo>
                  <a:lnTo>
                    <a:pt x="47" y="10"/>
                  </a:lnTo>
                  <a:lnTo>
                    <a:pt x="53" y="19"/>
                  </a:lnTo>
                  <a:lnTo>
                    <a:pt x="53" y="31"/>
                  </a:lnTo>
                  <a:lnTo>
                    <a:pt x="51" y="41"/>
                  </a:lnTo>
                  <a:lnTo>
                    <a:pt x="43" y="49"/>
                  </a:lnTo>
                  <a:lnTo>
                    <a:pt x="33" y="54"/>
                  </a:lnTo>
                  <a:lnTo>
                    <a:pt x="22" y="54"/>
                  </a:lnTo>
                  <a:lnTo>
                    <a:pt x="12" y="50"/>
                  </a:lnTo>
                  <a:lnTo>
                    <a:pt x="4" y="45"/>
                  </a:lnTo>
                  <a:lnTo>
                    <a:pt x="0" y="35"/>
                  </a:lnTo>
                  <a:lnTo>
                    <a:pt x="0" y="23"/>
                  </a:lnTo>
                  <a:lnTo>
                    <a:pt x="2" y="13"/>
                  </a:lnTo>
                  <a:lnTo>
                    <a:pt x="10" y="6"/>
                  </a:lnTo>
                  <a:lnTo>
                    <a:pt x="20" y="0"/>
                  </a:lnTo>
                  <a:close/>
                </a:path>
              </a:pathLst>
            </a:custGeom>
            <a:solidFill>
              <a:srgbClr val="000000"/>
            </a:solidFill>
            <a:ln w="9525">
              <a:noFill/>
              <a:round/>
              <a:headEnd/>
              <a:tailEnd/>
            </a:ln>
          </p:spPr>
          <p:txBody>
            <a:bodyPr/>
            <a:lstStyle/>
            <a:p>
              <a:endParaRPr lang="en-US">
                <a:cs typeface="Arial" charset="0"/>
              </a:endParaRPr>
            </a:p>
          </p:txBody>
        </p:sp>
        <p:sp>
          <p:nvSpPr>
            <p:cNvPr id="120845" name="Freeform 11"/>
            <p:cNvSpPr>
              <a:spLocks/>
            </p:cNvSpPr>
            <p:nvPr/>
          </p:nvSpPr>
          <p:spPr bwMode="auto">
            <a:xfrm>
              <a:off x="4048" y="3044"/>
              <a:ext cx="999" cy="473"/>
            </a:xfrm>
            <a:custGeom>
              <a:avLst/>
              <a:gdLst>
                <a:gd name="T0" fmla="*/ 1 w 1997"/>
                <a:gd name="T1" fmla="*/ 1 h 946"/>
                <a:gd name="T2" fmla="*/ 1 w 1997"/>
                <a:gd name="T3" fmla="*/ 1 h 946"/>
                <a:gd name="T4" fmla="*/ 1 w 1997"/>
                <a:gd name="T5" fmla="*/ 1 h 946"/>
                <a:gd name="T6" fmla="*/ 1 w 1997"/>
                <a:gd name="T7" fmla="*/ 1 h 946"/>
                <a:gd name="T8" fmla="*/ 1 w 1997"/>
                <a:gd name="T9" fmla="*/ 1 h 946"/>
                <a:gd name="T10" fmla="*/ 1 w 1997"/>
                <a:gd name="T11" fmla="*/ 1 h 946"/>
                <a:gd name="T12" fmla="*/ 1 w 1997"/>
                <a:gd name="T13" fmla="*/ 1 h 946"/>
                <a:gd name="T14" fmla="*/ 1 w 1997"/>
                <a:gd name="T15" fmla="*/ 1 h 946"/>
                <a:gd name="T16" fmla="*/ 1 w 1997"/>
                <a:gd name="T17" fmla="*/ 1 h 946"/>
                <a:gd name="T18" fmla="*/ 1 w 1997"/>
                <a:gd name="T19" fmla="*/ 1 h 946"/>
                <a:gd name="T20" fmla="*/ 1 w 1997"/>
                <a:gd name="T21" fmla="*/ 1 h 946"/>
                <a:gd name="T22" fmla="*/ 1 w 1997"/>
                <a:gd name="T23" fmla="*/ 1 h 946"/>
                <a:gd name="T24" fmla="*/ 1 w 1997"/>
                <a:gd name="T25" fmla="*/ 1 h 946"/>
                <a:gd name="T26" fmla="*/ 1 w 1997"/>
                <a:gd name="T27" fmla="*/ 1 h 946"/>
                <a:gd name="T28" fmla="*/ 1 w 1997"/>
                <a:gd name="T29" fmla="*/ 1 h 946"/>
                <a:gd name="T30" fmla="*/ 1 w 1997"/>
                <a:gd name="T31" fmla="*/ 1 h 946"/>
                <a:gd name="T32" fmla="*/ 1 w 1997"/>
                <a:gd name="T33" fmla="*/ 1 h 946"/>
                <a:gd name="T34" fmla="*/ 1 w 1997"/>
                <a:gd name="T35" fmla="*/ 1 h 946"/>
                <a:gd name="T36" fmla="*/ 1 w 1997"/>
                <a:gd name="T37" fmla="*/ 1 h 946"/>
                <a:gd name="T38" fmla="*/ 1 w 1997"/>
                <a:gd name="T39" fmla="*/ 1 h 946"/>
                <a:gd name="T40" fmla="*/ 1 w 1997"/>
                <a:gd name="T41" fmla="*/ 1 h 946"/>
                <a:gd name="T42" fmla="*/ 1 w 1997"/>
                <a:gd name="T43" fmla="*/ 1 h 946"/>
                <a:gd name="T44" fmla="*/ 1 w 1997"/>
                <a:gd name="T45" fmla="*/ 1 h 946"/>
                <a:gd name="T46" fmla="*/ 1 w 1997"/>
                <a:gd name="T47" fmla="*/ 1 h 946"/>
                <a:gd name="T48" fmla="*/ 1 w 1997"/>
                <a:gd name="T49" fmla="*/ 1 h 946"/>
                <a:gd name="T50" fmla="*/ 1 w 1997"/>
                <a:gd name="T51" fmla="*/ 1 h 946"/>
                <a:gd name="T52" fmla="*/ 1 w 1997"/>
                <a:gd name="T53" fmla="*/ 1 h 946"/>
                <a:gd name="T54" fmla="*/ 1 w 1997"/>
                <a:gd name="T55" fmla="*/ 1 h 946"/>
                <a:gd name="T56" fmla="*/ 1 w 1997"/>
                <a:gd name="T57" fmla="*/ 1 h 946"/>
                <a:gd name="T58" fmla="*/ 1 w 1997"/>
                <a:gd name="T59" fmla="*/ 1 h 946"/>
                <a:gd name="T60" fmla="*/ 1 w 1997"/>
                <a:gd name="T61" fmla="*/ 1 h 946"/>
                <a:gd name="T62" fmla="*/ 1 w 1997"/>
                <a:gd name="T63" fmla="*/ 1 h 946"/>
                <a:gd name="T64" fmla="*/ 1 w 1997"/>
                <a:gd name="T65" fmla="*/ 1 h 946"/>
                <a:gd name="T66" fmla="*/ 1 w 1997"/>
                <a:gd name="T67" fmla="*/ 1 h 946"/>
                <a:gd name="T68" fmla="*/ 1 w 1997"/>
                <a:gd name="T69" fmla="*/ 1 h 946"/>
                <a:gd name="T70" fmla="*/ 1 w 1997"/>
                <a:gd name="T71" fmla="*/ 1 h 946"/>
                <a:gd name="T72" fmla="*/ 1 w 1997"/>
                <a:gd name="T73" fmla="*/ 1 h 946"/>
                <a:gd name="T74" fmla="*/ 1 w 1997"/>
                <a:gd name="T75" fmla="*/ 1 h 946"/>
                <a:gd name="T76" fmla="*/ 1 w 1997"/>
                <a:gd name="T77" fmla="*/ 1 h 946"/>
                <a:gd name="T78" fmla="*/ 1 w 1997"/>
                <a:gd name="T79" fmla="*/ 1 h 946"/>
                <a:gd name="T80" fmla="*/ 1 w 1997"/>
                <a:gd name="T81" fmla="*/ 1 h 946"/>
                <a:gd name="T82" fmla="*/ 1 w 1997"/>
                <a:gd name="T83" fmla="*/ 1 h 946"/>
                <a:gd name="T84" fmla="*/ 1 w 1997"/>
                <a:gd name="T85" fmla="*/ 1 h 946"/>
                <a:gd name="T86" fmla="*/ 1 w 1997"/>
                <a:gd name="T87" fmla="*/ 1 h 946"/>
                <a:gd name="T88" fmla="*/ 1 w 1997"/>
                <a:gd name="T89" fmla="*/ 1 h 946"/>
                <a:gd name="T90" fmla="*/ 1 w 1997"/>
                <a:gd name="T91" fmla="*/ 1 h 946"/>
                <a:gd name="T92" fmla="*/ 1 w 1997"/>
                <a:gd name="T93" fmla="*/ 1 h 946"/>
                <a:gd name="T94" fmla="*/ 1 w 1997"/>
                <a:gd name="T95" fmla="*/ 1 h 946"/>
                <a:gd name="T96" fmla="*/ 1 w 1997"/>
                <a:gd name="T97" fmla="*/ 1 h 946"/>
                <a:gd name="T98" fmla="*/ 1 w 1997"/>
                <a:gd name="T99" fmla="*/ 1 h 946"/>
                <a:gd name="T100" fmla="*/ 0 w 1997"/>
                <a:gd name="T101" fmla="*/ 1 h 94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1997"/>
                <a:gd name="T154" fmla="*/ 0 h 946"/>
                <a:gd name="T155" fmla="*/ 1997 w 1997"/>
                <a:gd name="T156" fmla="*/ 946 h 94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1997" h="946">
                  <a:moveTo>
                    <a:pt x="31" y="790"/>
                  </a:moveTo>
                  <a:lnTo>
                    <a:pt x="82" y="775"/>
                  </a:lnTo>
                  <a:lnTo>
                    <a:pt x="109" y="769"/>
                  </a:lnTo>
                  <a:lnTo>
                    <a:pt x="103" y="741"/>
                  </a:lnTo>
                  <a:lnTo>
                    <a:pt x="107" y="716"/>
                  </a:lnTo>
                  <a:lnTo>
                    <a:pt x="115" y="689"/>
                  </a:lnTo>
                  <a:lnTo>
                    <a:pt x="131" y="663"/>
                  </a:lnTo>
                  <a:lnTo>
                    <a:pt x="152" y="640"/>
                  </a:lnTo>
                  <a:lnTo>
                    <a:pt x="178" y="619"/>
                  </a:lnTo>
                  <a:lnTo>
                    <a:pt x="207" y="601"/>
                  </a:lnTo>
                  <a:lnTo>
                    <a:pt x="240" y="587"/>
                  </a:lnTo>
                  <a:lnTo>
                    <a:pt x="275" y="579"/>
                  </a:lnTo>
                  <a:lnTo>
                    <a:pt x="310" y="576"/>
                  </a:lnTo>
                  <a:lnTo>
                    <a:pt x="344" y="578"/>
                  </a:lnTo>
                  <a:lnTo>
                    <a:pt x="375" y="585"/>
                  </a:lnTo>
                  <a:lnTo>
                    <a:pt x="402" y="597"/>
                  </a:lnTo>
                  <a:lnTo>
                    <a:pt x="424" y="613"/>
                  </a:lnTo>
                  <a:lnTo>
                    <a:pt x="441" y="634"/>
                  </a:lnTo>
                  <a:lnTo>
                    <a:pt x="453" y="658"/>
                  </a:lnTo>
                  <a:lnTo>
                    <a:pt x="459" y="685"/>
                  </a:lnTo>
                  <a:lnTo>
                    <a:pt x="455" y="710"/>
                  </a:lnTo>
                  <a:lnTo>
                    <a:pt x="447" y="738"/>
                  </a:lnTo>
                  <a:lnTo>
                    <a:pt x="431" y="763"/>
                  </a:lnTo>
                  <a:lnTo>
                    <a:pt x="410" y="786"/>
                  </a:lnTo>
                  <a:lnTo>
                    <a:pt x="385" y="808"/>
                  </a:lnTo>
                  <a:lnTo>
                    <a:pt x="355" y="825"/>
                  </a:lnTo>
                  <a:lnTo>
                    <a:pt x="322" y="839"/>
                  </a:lnTo>
                  <a:lnTo>
                    <a:pt x="287" y="847"/>
                  </a:lnTo>
                  <a:lnTo>
                    <a:pt x="252" y="851"/>
                  </a:lnTo>
                  <a:lnTo>
                    <a:pt x="219" y="847"/>
                  </a:lnTo>
                  <a:lnTo>
                    <a:pt x="187" y="841"/>
                  </a:lnTo>
                  <a:lnTo>
                    <a:pt x="160" y="829"/>
                  </a:lnTo>
                  <a:lnTo>
                    <a:pt x="139" y="812"/>
                  </a:lnTo>
                  <a:lnTo>
                    <a:pt x="121" y="792"/>
                  </a:lnTo>
                  <a:lnTo>
                    <a:pt x="109" y="769"/>
                  </a:lnTo>
                  <a:lnTo>
                    <a:pt x="82" y="775"/>
                  </a:lnTo>
                  <a:lnTo>
                    <a:pt x="31" y="790"/>
                  </a:lnTo>
                  <a:lnTo>
                    <a:pt x="8" y="796"/>
                  </a:lnTo>
                  <a:lnTo>
                    <a:pt x="21" y="829"/>
                  </a:lnTo>
                  <a:lnTo>
                    <a:pt x="41" y="860"/>
                  </a:lnTo>
                  <a:lnTo>
                    <a:pt x="64" y="888"/>
                  </a:lnTo>
                  <a:lnTo>
                    <a:pt x="94" y="911"/>
                  </a:lnTo>
                  <a:lnTo>
                    <a:pt x="129" y="929"/>
                  </a:lnTo>
                  <a:lnTo>
                    <a:pt x="168" y="940"/>
                  </a:lnTo>
                  <a:lnTo>
                    <a:pt x="213" y="946"/>
                  </a:lnTo>
                  <a:lnTo>
                    <a:pt x="260" y="944"/>
                  </a:lnTo>
                  <a:lnTo>
                    <a:pt x="326" y="935"/>
                  </a:lnTo>
                  <a:lnTo>
                    <a:pt x="379" y="919"/>
                  </a:lnTo>
                  <a:lnTo>
                    <a:pt x="424" y="898"/>
                  </a:lnTo>
                  <a:lnTo>
                    <a:pt x="457" y="874"/>
                  </a:lnTo>
                  <a:lnTo>
                    <a:pt x="486" y="845"/>
                  </a:lnTo>
                  <a:lnTo>
                    <a:pt x="508" y="816"/>
                  </a:lnTo>
                  <a:lnTo>
                    <a:pt x="525" y="782"/>
                  </a:lnTo>
                  <a:lnTo>
                    <a:pt x="539" y="747"/>
                  </a:lnTo>
                  <a:lnTo>
                    <a:pt x="552" y="712"/>
                  </a:lnTo>
                  <a:lnTo>
                    <a:pt x="566" y="677"/>
                  </a:lnTo>
                  <a:lnTo>
                    <a:pt x="580" y="644"/>
                  </a:lnTo>
                  <a:lnTo>
                    <a:pt x="597" y="609"/>
                  </a:lnTo>
                  <a:lnTo>
                    <a:pt x="619" y="578"/>
                  </a:lnTo>
                  <a:lnTo>
                    <a:pt x="646" y="548"/>
                  </a:lnTo>
                  <a:lnTo>
                    <a:pt x="679" y="521"/>
                  </a:lnTo>
                  <a:lnTo>
                    <a:pt x="722" y="498"/>
                  </a:lnTo>
                  <a:lnTo>
                    <a:pt x="736" y="492"/>
                  </a:lnTo>
                  <a:lnTo>
                    <a:pt x="755" y="484"/>
                  </a:lnTo>
                  <a:lnTo>
                    <a:pt x="779" y="476"/>
                  </a:lnTo>
                  <a:lnTo>
                    <a:pt x="808" y="464"/>
                  </a:lnTo>
                  <a:lnTo>
                    <a:pt x="841" y="453"/>
                  </a:lnTo>
                  <a:lnTo>
                    <a:pt x="878" y="439"/>
                  </a:lnTo>
                  <a:lnTo>
                    <a:pt x="918" y="425"/>
                  </a:lnTo>
                  <a:lnTo>
                    <a:pt x="962" y="408"/>
                  </a:lnTo>
                  <a:lnTo>
                    <a:pt x="1009" y="392"/>
                  </a:lnTo>
                  <a:lnTo>
                    <a:pt x="1058" y="375"/>
                  </a:lnTo>
                  <a:lnTo>
                    <a:pt x="1109" y="357"/>
                  </a:lnTo>
                  <a:lnTo>
                    <a:pt x="1164" y="338"/>
                  </a:lnTo>
                  <a:lnTo>
                    <a:pt x="1216" y="320"/>
                  </a:lnTo>
                  <a:lnTo>
                    <a:pt x="1273" y="300"/>
                  </a:lnTo>
                  <a:lnTo>
                    <a:pt x="1328" y="281"/>
                  </a:lnTo>
                  <a:lnTo>
                    <a:pt x="1384" y="261"/>
                  </a:lnTo>
                  <a:lnTo>
                    <a:pt x="1439" y="242"/>
                  </a:lnTo>
                  <a:lnTo>
                    <a:pt x="1495" y="222"/>
                  </a:lnTo>
                  <a:lnTo>
                    <a:pt x="1550" y="205"/>
                  </a:lnTo>
                  <a:lnTo>
                    <a:pt x="1603" y="185"/>
                  </a:lnTo>
                  <a:lnTo>
                    <a:pt x="1654" y="168"/>
                  </a:lnTo>
                  <a:lnTo>
                    <a:pt x="1702" y="152"/>
                  </a:lnTo>
                  <a:lnTo>
                    <a:pt x="1749" y="135"/>
                  </a:lnTo>
                  <a:lnTo>
                    <a:pt x="1794" y="119"/>
                  </a:lnTo>
                  <a:lnTo>
                    <a:pt x="1833" y="105"/>
                  </a:lnTo>
                  <a:lnTo>
                    <a:pt x="1870" y="94"/>
                  </a:lnTo>
                  <a:lnTo>
                    <a:pt x="1903" y="82"/>
                  </a:lnTo>
                  <a:lnTo>
                    <a:pt x="1933" y="72"/>
                  </a:lnTo>
                  <a:lnTo>
                    <a:pt x="1956" y="62"/>
                  </a:lnTo>
                  <a:lnTo>
                    <a:pt x="1976" y="57"/>
                  </a:lnTo>
                  <a:lnTo>
                    <a:pt x="1989" y="51"/>
                  </a:lnTo>
                  <a:lnTo>
                    <a:pt x="1997" y="49"/>
                  </a:lnTo>
                  <a:lnTo>
                    <a:pt x="1976" y="37"/>
                  </a:lnTo>
                  <a:lnTo>
                    <a:pt x="1946" y="27"/>
                  </a:lnTo>
                  <a:lnTo>
                    <a:pt x="1911" y="18"/>
                  </a:lnTo>
                  <a:lnTo>
                    <a:pt x="1872" y="10"/>
                  </a:lnTo>
                  <a:lnTo>
                    <a:pt x="1833" y="4"/>
                  </a:lnTo>
                  <a:lnTo>
                    <a:pt x="1792" y="2"/>
                  </a:lnTo>
                  <a:lnTo>
                    <a:pt x="1753" y="0"/>
                  </a:lnTo>
                  <a:lnTo>
                    <a:pt x="1718" y="2"/>
                  </a:lnTo>
                  <a:lnTo>
                    <a:pt x="1704" y="6"/>
                  </a:lnTo>
                  <a:lnTo>
                    <a:pt x="1675" y="14"/>
                  </a:lnTo>
                  <a:lnTo>
                    <a:pt x="1634" y="27"/>
                  </a:lnTo>
                  <a:lnTo>
                    <a:pt x="1581" y="43"/>
                  </a:lnTo>
                  <a:lnTo>
                    <a:pt x="1519" y="62"/>
                  </a:lnTo>
                  <a:lnTo>
                    <a:pt x="1452" y="84"/>
                  </a:lnTo>
                  <a:lnTo>
                    <a:pt x="1380" y="105"/>
                  </a:lnTo>
                  <a:lnTo>
                    <a:pt x="1306" y="131"/>
                  </a:lnTo>
                  <a:lnTo>
                    <a:pt x="1234" y="154"/>
                  </a:lnTo>
                  <a:lnTo>
                    <a:pt x="1162" y="178"/>
                  </a:lnTo>
                  <a:lnTo>
                    <a:pt x="1095" y="199"/>
                  </a:lnTo>
                  <a:lnTo>
                    <a:pt x="1035" y="219"/>
                  </a:lnTo>
                  <a:lnTo>
                    <a:pt x="984" y="236"/>
                  </a:lnTo>
                  <a:lnTo>
                    <a:pt x="945" y="250"/>
                  </a:lnTo>
                  <a:lnTo>
                    <a:pt x="918" y="259"/>
                  </a:lnTo>
                  <a:lnTo>
                    <a:pt x="906" y="265"/>
                  </a:lnTo>
                  <a:lnTo>
                    <a:pt x="896" y="283"/>
                  </a:lnTo>
                  <a:lnTo>
                    <a:pt x="888" y="308"/>
                  </a:lnTo>
                  <a:lnTo>
                    <a:pt x="880" y="334"/>
                  </a:lnTo>
                  <a:lnTo>
                    <a:pt x="863" y="349"/>
                  </a:lnTo>
                  <a:lnTo>
                    <a:pt x="845" y="355"/>
                  </a:lnTo>
                  <a:lnTo>
                    <a:pt x="820" y="363"/>
                  </a:lnTo>
                  <a:lnTo>
                    <a:pt x="787" y="373"/>
                  </a:lnTo>
                  <a:lnTo>
                    <a:pt x="752" y="382"/>
                  </a:lnTo>
                  <a:lnTo>
                    <a:pt x="716" y="392"/>
                  </a:lnTo>
                  <a:lnTo>
                    <a:pt x="683" y="402"/>
                  </a:lnTo>
                  <a:lnTo>
                    <a:pt x="660" y="410"/>
                  </a:lnTo>
                  <a:lnTo>
                    <a:pt x="646" y="416"/>
                  </a:lnTo>
                  <a:lnTo>
                    <a:pt x="636" y="425"/>
                  </a:lnTo>
                  <a:lnTo>
                    <a:pt x="625" y="439"/>
                  </a:lnTo>
                  <a:lnTo>
                    <a:pt x="611" y="457"/>
                  </a:lnTo>
                  <a:lnTo>
                    <a:pt x="597" y="474"/>
                  </a:lnTo>
                  <a:lnTo>
                    <a:pt x="582" y="494"/>
                  </a:lnTo>
                  <a:lnTo>
                    <a:pt x="564" y="509"/>
                  </a:lnTo>
                  <a:lnTo>
                    <a:pt x="545" y="521"/>
                  </a:lnTo>
                  <a:lnTo>
                    <a:pt x="521" y="527"/>
                  </a:lnTo>
                  <a:lnTo>
                    <a:pt x="490" y="527"/>
                  </a:lnTo>
                  <a:lnTo>
                    <a:pt x="467" y="521"/>
                  </a:lnTo>
                  <a:lnTo>
                    <a:pt x="445" y="513"/>
                  </a:lnTo>
                  <a:lnTo>
                    <a:pt x="426" y="501"/>
                  </a:lnTo>
                  <a:lnTo>
                    <a:pt x="400" y="492"/>
                  </a:lnTo>
                  <a:lnTo>
                    <a:pt x="371" y="484"/>
                  </a:lnTo>
                  <a:lnTo>
                    <a:pt x="332" y="482"/>
                  </a:lnTo>
                  <a:lnTo>
                    <a:pt x="281" y="488"/>
                  </a:lnTo>
                  <a:lnTo>
                    <a:pt x="201" y="509"/>
                  </a:lnTo>
                  <a:lnTo>
                    <a:pt x="135" y="539"/>
                  </a:lnTo>
                  <a:lnTo>
                    <a:pt x="82" y="574"/>
                  </a:lnTo>
                  <a:lnTo>
                    <a:pt x="43" y="615"/>
                  </a:lnTo>
                  <a:lnTo>
                    <a:pt x="16" y="658"/>
                  </a:lnTo>
                  <a:lnTo>
                    <a:pt x="2" y="704"/>
                  </a:lnTo>
                  <a:lnTo>
                    <a:pt x="0" y="751"/>
                  </a:lnTo>
                  <a:lnTo>
                    <a:pt x="8" y="796"/>
                  </a:lnTo>
                  <a:lnTo>
                    <a:pt x="31" y="790"/>
                  </a:lnTo>
                  <a:close/>
                </a:path>
              </a:pathLst>
            </a:custGeom>
            <a:solidFill>
              <a:srgbClr val="000000"/>
            </a:solidFill>
            <a:ln w="9525">
              <a:noFill/>
              <a:round/>
              <a:headEnd/>
              <a:tailEnd/>
            </a:ln>
          </p:spPr>
          <p:txBody>
            <a:bodyPr/>
            <a:lstStyle/>
            <a:p>
              <a:endParaRPr lang="en-US">
                <a:cs typeface="Arial" charset="0"/>
              </a:endParaRPr>
            </a:p>
          </p:txBody>
        </p:sp>
        <p:sp>
          <p:nvSpPr>
            <p:cNvPr id="120846" name="Freeform 12"/>
            <p:cNvSpPr>
              <a:spLocks/>
            </p:cNvSpPr>
            <p:nvPr/>
          </p:nvSpPr>
          <p:spPr bwMode="auto">
            <a:xfrm>
              <a:off x="4595" y="3054"/>
              <a:ext cx="418" cy="152"/>
            </a:xfrm>
            <a:custGeom>
              <a:avLst/>
              <a:gdLst>
                <a:gd name="T0" fmla="*/ 0 w 838"/>
                <a:gd name="T1" fmla="*/ 0 h 305"/>
                <a:gd name="T2" fmla="*/ 0 w 838"/>
                <a:gd name="T3" fmla="*/ 0 h 305"/>
                <a:gd name="T4" fmla="*/ 0 w 838"/>
                <a:gd name="T5" fmla="*/ 0 h 305"/>
                <a:gd name="T6" fmla="*/ 0 w 838"/>
                <a:gd name="T7" fmla="*/ 0 h 305"/>
                <a:gd name="T8" fmla="*/ 0 w 838"/>
                <a:gd name="T9" fmla="*/ 0 h 305"/>
                <a:gd name="T10" fmla="*/ 0 w 838"/>
                <a:gd name="T11" fmla="*/ 0 h 305"/>
                <a:gd name="T12" fmla="*/ 0 w 838"/>
                <a:gd name="T13" fmla="*/ 0 h 305"/>
                <a:gd name="T14" fmla="*/ 0 w 838"/>
                <a:gd name="T15" fmla="*/ 0 h 305"/>
                <a:gd name="T16" fmla="*/ 0 w 838"/>
                <a:gd name="T17" fmla="*/ 0 h 305"/>
                <a:gd name="T18" fmla="*/ 0 w 838"/>
                <a:gd name="T19" fmla="*/ 0 h 305"/>
                <a:gd name="T20" fmla="*/ 0 w 838"/>
                <a:gd name="T21" fmla="*/ 0 h 305"/>
                <a:gd name="T22" fmla="*/ 0 w 838"/>
                <a:gd name="T23" fmla="*/ 0 h 305"/>
                <a:gd name="T24" fmla="*/ 0 w 838"/>
                <a:gd name="T25" fmla="*/ 0 h 305"/>
                <a:gd name="T26" fmla="*/ 0 w 838"/>
                <a:gd name="T27" fmla="*/ 0 h 305"/>
                <a:gd name="T28" fmla="*/ 0 w 838"/>
                <a:gd name="T29" fmla="*/ 0 h 305"/>
                <a:gd name="T30" fmla="*/ 0 w 838"/>
                <a:gd name="T31" fmla="*/ 0 h 305"/>
                <a:gd name="T32" fmla="*/ 0 w 838"/>
                <a:gd name="T33" fmla="*/ 0 h 305"/>
                <a:gd name="T34" fmla="*/ 0 w 838"/>
                <a:gd name="T35" fmla="*/ 0 h 305"/>
                <a:gd name="T36" fmla="*/ 0 w 838"/>
                <a:gd name="T37" fmla="*/ 0 h 305"/>
                <a:gd name="T38" fmla="*/ 0 w 838"/>
                <a:gd name="T39" fmla="*/ 0 h 305"/>
                <a:gd name="T40" fmla="*/ 0 w 838"/>
                <a:gd name="T41" fmla="*/ 0 h 305"/>
                <a:gd name="T42" fmla="*/ 0 w 838"/>
                <a:gd name="T43" fmla="*/ 0 h 305"/>
                <a:gd name="T44" fmla="*/ 0 w 838"/>
                <a:gd name="T45" fmla="*/ 0 h 305"/>
                <a:gd name="T46" fmla="*/ 0 w 838"/>
                <a:gd name="T47" fmla="*/ 0 h 305"/>
                <a:gd name="T48" fmla="*/ 0 w 838"/>
                <a:gd name="T49" fmla="*/ 0 h 305"/>
                <a:gd name="T50" fmla="*/ 0 w 838"/>
                <a:gd name="T51" fmla="*/ 0 h 305"/>
                <a:gd name="T52" fmla="*/ 0 w 838"/>
                <a:gd name="T53" fmla="*/ 0 h 305"/>
                <a:gd name="T54" fmla="*/ 0 w 838"/>
                <a:gd name="T55" fmla="*/ 0 h 305"/>
                <a:gd name="T56" fmla="*/ 0 w 838"/>
                <a:gd name="T57" fmla="*/ 0 h 305"/>
                <a:gd name="T58" fmla="*/ 0 w 838"/>
                <a:gd name="T59" fmla="*/ 0 h 305"/>
                <a:gd name="T60" fmla="*/ 0 w 838"/>
                <a:gd name="T61" fmla="*/ 0 h 305"/>
                <a:gd name="T62" fmla="*/ 0 w 838"/>
                <a:gd name="T63" fmla="*/ 0 h 305"/>
                <a:gd name="T64" fmla="*/ 0 w 838"/>
                <a:gd name="T65" fmla="*/ 0 h 305"/>
                <a:gd name="T66" fmla="*/ 0 w 838"/>
                <a:gd name="T67" fmla="*/ 0 h 305"/>
                <a:gd name="T68" fmla="*/ 0 w 838"/>
                <a:gd name="T69" fmla="*/ 0 h 305"/>
                <a:gd name="T70" fmla="*/ 0 w 838"/>
                <a:gd name="T71" fmla="*/ 0 h 305"/>
                <a:gd name="T72" fmla="*/ 0 w 838"/>
                <a:gd name="T73" fmla="*/ 0 h 305"/>
                <a:gd name="T74" fmla="*/ 0 w 838"/>
                <a:gd name="T75" fmla="*/ 0 h 305"/>
                <a:gd name="T76" fmla="*/ 0 w 838"/>
                <a:gd name="T77" fmla="*/ 0 h 305"/>
                <a:gd name="T78" fmla="*/ 0 w 838"/>
                <a:gd name="T79" fmla="*/ 0 h 305"/>
                <a:gd name="T80" fmla="*/ 0 w 838"/>
                <a:gd name="T81" fmla="*/ 0 h 305"/>
                <a:gd name="T82" fmla="*/ 0 w 838"/>
                <a:gd name="T83" fmla="*/ 0 h 305"/>
                <a:gd name="T84" fmla="*/ 0 w 838"/>
                <a:gd name="T85" fmla="*/ 0 h 305"/>
                <a:gd name="T86" fmla="*/ 0 w 838"/>
                <a:gd name="T87" fmla="*/ 0 h 305"/>
                <a:gd name="T88" fmla="*/ 0 w 838"/>
                <a:gd name="T89" fmla="*/ 0 h 305"/>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838"/>
                <a:gd name="T136" fmla="*/ 0 h 305"/>
                <a:gd name="T137" fmla="*/ 838 w 838"/>
                <a:gd name="T138" fmla="*/ 305 h 305"/>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838" h="305">
                  <a:moveTo>
                    <a:pt x="639" y="0"/>
                  </a:moveTo>
                  <a:lnTo>
                    <a:pt x="658" y="0"/>
                  </a:lnTo>
                  <a:lnTo>
                    <a:pt x="686" y="0"/>
                  </a:lnTo>
                  <a:lnTo>
                    <a:pt x="715" y="4"/>
                  </a:lnTo>
                  <a:lnTo>
                    <a:pt x="748" y="8"/>
                  </a:lnTo>
                  <a:lnTo>
                    <a:pt x="777" y="12"/>
                  </a:lnTo>
                  <a:lnTo>
                    <a:pt x="805" y="18"/>
                  </a:lnTo>
                  <a:lnTo>
                    <a:pt x="826" y="22"/>
                  </a:lnTo>
                  <a:lnTo>
                    <a:pt x="838" y="26"/>
                  </a:lnTo>
                  <a:lnTo>
                    <a:pt x="822" y="32"/>
                  </a:lnTo>
                  <a:lnTo>
                    <a:pt x="793" y="43"/>
                  </a:lnTo>
                  <a:lnTo>
                    <a:pt x="750" y="57"/>
                  </a:lnTo>
                  <a:lnTo>
                    <a:pt x="699" y="77"/>
                  </a:lnTo>
                  <a:lnTo>
                    <a:pt x="639" y="98"/>
                  </a:lnTo>
                  <a:lnTo>
                    <a:pt x="572" y="120"/>
                  </a:lnTo>
                  <a:lnTo>
                    <a:pt x="502" y="145"/>
                  </a:lnTo>
                  <a:lnTo>
                    <a:pt x="430" y="170"/>
                  </a:lnTo>
                  <a:lnTo>
                    <a:pt x="359" y="194"/>
                  </a:lnTo>
                  <a:lnTo>
                    <a:pt x="289" y="219"/>
                  </a:lnTo>
                  <a:lnTo>
                    <a:pt x="225" y="240"/>
                  </a:lnTo>
                  <a:lnTo>
                    <a:pt x="166" y="262"/>
                  </a:lnTo>
                  <a:lnTo>
                    <a:pt x="115" y="278"/>
                  </a:lnTo>
                  <a:lnTo>
                    <a:pt x="76" y="291"/>
                  </a:lnTo>
                  <a:lnTo>
                    <a:pt x="49" y="301"/>
                  </a:lnTo>
                  <a:lnTo>
                    <a:pt x="37" y="305"/>
                  </a:lnTo>
                  <a:lnTo>
                    <a:pt x="30" y="283"/>
                  </a:lnTo>
                  <a:lnTo>
                    <a:pt x="18" y="252"/>
                  </a:lnTo>
                  <a:lnTo>
                    <a:pt x="8" y="223"/>
                  </a:lnTo>
                  <a:lnTo>
                    <a:pt x="0" y="203"/>
                  </a:lnTo>
                  <a:lnTo>
                    <a:pt x="12" y="200"/>
                  </a:lnTo>
                  <a:lnTo>
                    <a:pt x="33" y="192"/>
                  </a:lnTo>
                  <a:lnTo>
                    <a:pt x="67" y="182"/>
                  </a:lnTo>
                  <a:lnTo>
                    <a:pt x="106" y="168"/>
                  </a:lnTo>
                  <a:lnTo>
                    <a:pt x="153" y="155"/>
                  </a:lnTo>
                  <a:lnTo>
                    <a:pt x="205" y="137"/>
                  </a:lnTo>
                  <a:lnTo>
                    <a:pt x="260" y="120"/>
                  </a:lnTo>
                  <a:lnTo>
                    <a:pt x="317" y="100"/>
                  </a:lnTo>
                  <a:lnTo>
                    <a:pt x="375" y="82"/>
                  </a:lnTo>
                  <a:lnTo>
                    <a:pt x="430" y="65"/>
                  </a:lnTo>
                  <a:lnTo>
                    <a:pt x="482" y="47"/>
                  </a:lnTo>
                  <a:lnTo>
                    <a:pt x="529" y="34"/>
                  </a:lnTo>
                  <a:lnTo>
                    <a:pt x="570" y="20"/>
                  </a:lnTo>
                  <a:lnTo>
                    <a:pt x="604" y="10"/>
                  </a:lnTo>
                  <a:lnTo>
                    <a:pt x="627" y="2"/>
                  </a:lnTo>
                  <a:lnTo>
                    <a:pt x="639" y="0"/>
                  </a:lnTo>
                  <a:close/>
                </a:path>
              </a:pathLst>
            </a:custGeom>
            <a:solidFill>
              <a:srgbClr val="FFFFFF"/>
            </a:solidFill>
            <a:ln w="9525">
              <a:noFill/>
              <a:round/>
              <a:headEnd/>
              <a:tailEnd/>
            </a:ln>
          </p:spPr>
          <p:txBody>
            <a:bodyPr/>
            <a:lstStyle/>
            <a:p>
              <a:endParaRPr lang="en-US">
                <a:cs typeface="Arial" charset="0"/>
              </a:endParaRPr>
            </a:p>
          </p:txBody>
        </p:sp>
        <p:sp>
          <p:nvSpPr>
            <p:cNvPr id="120847" name="Freeform 13"/>
            <p:cNvSpPr>
              <a:spLocks/>
            </p:cNvSpPr>
            <p:nvPr/>
          </p:nvSpPr>
          <p:spPr bwMode="auto">
            <a:xfrm>
              <a:off x="4499" y="3162"/>
              <a:ext cx="101" cy="75"/>
            </a:xfrm>
            <a:custGeom>
              <a:avLst/>
              <a:gdLst>
                <a:gd name="T0" fmla="*/ 0 w 203"/>
                <a:gd name="T1" fmla="*/ 1 h 150"/>
                <a:gd name="T2" fmla="*/ 0 w 203"/>
                <a:gd name="T3" fmla="*/ 1 h 150"/>
                <a:gd name="T4" fmla="*/ 0 w 203"/>
                <a:gd name="T5" fmla="*/ 1 h 150"/>
                <a:gd name="T6" fmla="*/ 0 w 203"/>
                <a:gd name="T7" fmla="*/ 1 h 150"/>
                <a:gd name="T8" fmla="*/ 0 w 203"/>
                <a:gd name="T9" fmla="*/ 0 h 150"/>
                <a:gd name="T10" fmla="*/ 0 w 203"/>
                <a:gd name="T11" fmla="*/ 1 h 150"/>
                <a:gd name="T12" fmla="*/ 0 w 203"/>
                <a:gd name="T13" fmla="*/ 1 h 150"/>
                <a:gd name="T14" fmla="*/ 0 w 203"/>
                <a:gd name="T15" fmla="*/ 1 h 150"/>
                <a:gd name="T16" fmla="*/ 0 w 203"/>
                <a:gd name="T17" fmla="*/ 1 h 150"/>
                <a:gd name="T18" fmla="*/ 0 w 203"/>
                <a:gd name="T19" fmla="*/ 1 h 150"/>
                <a:gd name="T20" fmla="*/ 0 w 203"/>
                <a:gd name="T21" fmla="*/ 1 h 150"/>
                <a:gd name="T22" fmla="*/ 0 w 203"/>
                <a:gd name="T23" fmla="*/ 1 h 150"/>
                <a:gd name="T24" fmla="*/ 0 w 203"/>
                <a:gd name="T25" fmla="*/ 1 h 150"/>
                <a:gd name="T26" fmla="*/ 0 w 203"/>
                <a:gd name="T27" fmla="*/ 1 h 150"/>
                <a:gd name="T28" fmla="*/ 0 w 203"/>
                <a:gd name="T29" fmla="*/ 1 h 150"/>
                <a:gd name="T30" fmla="*/ 0 w 203"/>
                <a:gd name="T31" fmla="*/ 1 h 150"/>
                <a:gd name="T32" fmla="*/ 0 w 203"/>
                <a:gd name="T33" fmla="*/ 1 h 150"/>
                <a:gd name="T34" fmla="*/ 0 w 203"/>
                <a:gd name="T35" fmla="*/ 1 h 150"/>
                <a:gd name="T36" fmla="*/ 0 w 203"/>
                <a:gd name="T37" fmla="*/ 1 h 150"/>
                <a:gd name="T38" fmla="*/ 0 w 203"/>
                <a:gd name="T39" fmla="*/ 1 h 150"/>
                <a:gd name="T40" fmla="*/ 0 w 203"/>
                <a:gd name="T41" fmla="*/ 1 h 150"/>
                <a:gd name="T42" fmla="*/ 0 w 203"/>
                <a:gd name="T43" fmla="*/ 1 h 150"/>
                <a:gd name="T44" fmla="*/ 0 w 203"/>
                <a:gd name="T45" fmla="*/ 1 h 150"/>
                <a:gd name="T46" fmla="*/ 0 w 203"/>
                <a:gd name="T47" fmla="*/ 1 h 150"/>
                <a:gd name="T48" fmla="*/ 0 w 203"/>
                <a:gd name="T49" fmla="*/ 1 h 150"/>
                <a:gd name="T50" fmla="*/ 0 w 203"/>
                <a:gd name="T51" fmla="*/ 1 h 150"/>
                <a:gd name="T52" fmla="*/ 0 w 203"/>
                <a:gd name="T53" fmla="*/ 1 h 150"/>
                <a:gd name="T54" fmla="*/ 0 w 203"/>
                <a:gd name="T55" fmla="*/ 1 h 150"/>
                <a:gd name="T56" fmla="*/ 0 w 203"/>
                <a:gd name="T57" fmla="*/ 1 h 150"/>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203"/>
                <a:gd name="T88" fmla="*/ 0 h 150"/>
                <a:gd name="T89" fmla="*/ 203 w 203"/>
                <a:gd name="T90" fmla="*/ 150 h 150"/>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203" h="150">
                  <a:moveTo>
                    <a:pt x="203" y="96"/>
                  </a:moveTo>
                  <a:lnTo>
                    <a:pt x="195" y="76"/>
                  </a:lnTo>
                  <a:lnTo>
                    <a:pt x="185" y="47"/>
                  </a:lnTo>
                  <a:lnTo>
                    <a:pt x="176" y="18"/>
                  </a:lnTo>
                  <a:lnTo>
                    <a:pt x="170" y="0"/>
                  </a:lnTo>
                  <a:lnTo>
                    <a:pt x="158" y="4"/>
                  </a:lnTo>
                  <a:lnTo>
                    <a:pt x="140" y="10"/>
                  </a:lnTo>
                  <a:lnTo>
                    <a:pt x="117" y="16"/>
                  </a:lnTo>
                  <a:lnTo>
                    <a:pt x="94" y="23"/>
                  </a:lnTo>
                  <a:lnTo>
                    <a:pt x="68" y="31"/>
                  </a:lnTo>
                  <a:lnTo>
                    <a:pt x="49" y="37"/>
                  </a:lnTo>
                  <a:lnTo>
                    <a:pt x="33" y="43"/>
                  </a:lnTo>
                  <a:lnTo>
                    <a:pt x="25" y="45"/>
                  </a:lnTo>
                  <a:lnTo>
                    <a:pt x="19" y="55"/>
                  </a:lnTo>
                  <a:lnTo>
                    <a:pt x="12" y="76"/>
                  </a:lnTo>
                  <a:lnTo>
                    <a:pt x="4" y="98"/>
                  </a:lnTo>
                  <a:lnTo>
                    <a:pt x="0" y="115"/>
                  </a:lnTo>
                  <a:lnTo>
                    <a:pt x="4" y="123"/>
                  </a:lnTo>
                  <a:lnTo>
                    <a:pt x="14" y="133"/>
                  </a:lnTo>
                  <a:lnTo>
                    <a:pt x="23" y="143"/>
                  </a:lnTo>
                  <a:lnTo>
                    <a:pt x="37" y="150"/>
                  </a:lnTo>
                  <a:lnTo>
                    <a:pt x="49" y="146"/>
                  </a:lnTo>
                  <a:lnTo>
                    <a:pt x="68" y="141"/>
                  </a:lnTo>
                  <a:lnTo>
                    <a:pt x="92" y="133"/>
                  </a:lnTo>
                  <a:lnTo>
                    <a:pt x="119" y="125"/>
                  </a:lnTo>
                  <a:lnTo>
                    <a:pt x="144" y="117"/>
                  </a:lnTo>
                  <a:lnTo>
                    <a:pt x="170" y="107"/>
                  </a:lnTo>
                  <a:lnTo>
                    <a:pt x="189" y="102"/>
                  </a:lnTo>
                  <a:lnTo>
                    <a:pt x="203" y="96"/>
                  </a:lnTo>
                  <a:close/>
                </a:path>
              </a:pathLst>
            </a:custGeom>
            <a:solidFill>
              <a:srgbClr val="FFFFFF"/>
            </a:solidFill>
            <a:ln w="9525">
              <a:noFill/>
              <a:round/>
              <a:headEnd/>
              <a:tailEnd/>
            </a:ln>
          </p:spPr>
          <p:txBody>
            <a:bodyPr/>
            <a:lstStyle/>
            <a:p>
              <a:endParaRPr lang="en-US">
                <a:cs typeface="Arial" charset="0"/>
              </a:endParaRPr>
            </a:p>
          </p:txBody>
        </p:sp>
        <p:sp>
          <p:nvSpPr>
            <p:cNvPr id="120848" name="Freeform 14"/>
            <p:cNvSpPr>
              <a:spLocks/>
            </p:cNvSpPr>
            <p:nvPr/>
          </p:nvSpPr>
          <p:spPr bwMode="auto">
            <a:xfrm>
              <a:off x="4060" y="3229"/>
              <a:ext cx="443" cy="277"/>
            </a:xfrm>
            <a:custGeom>
              <a:avLst/>
              <a:gdLst>
                <a:gd name="T0" fmla="*/ 0 w 887"/>
                <a:gd name="T1" fmla="*/ 1 h 554"/>
                <a:gd name="T2" fmla="*/ 0 w 887"/>
                <a:gd name="T3" fmla="*/ 1 h 554"/>
                <a:gd name="T4" fmla="*/ 0 w 887"/>
                <a:gd name="T5" fmla="*/ 1 h 554"/>
                <a:gd name="T6" fmla="*/ 0 w 887"/>
                <a:gd name="T7" fmla="*/ 1 h 554"/>
                <a:gd name="T8" fmla="*/ 0 w 887"/>
                <a:gd name="T9" fmla="*/ 1 h 554"/>
                <a:gd name="T10" fmla="*/ 0 w 887"/>
                <a:gd name="T11" fmla="*/ 1 h 554"/>
                <a:gd name="T12" fmla="*/ 0 w 887"/>
                <a:gd name="T13" fmla="*/ 1 h 554"/>
                <a:gd name="T14" fmla="*/ 0 w 887"/>
                <a:gd name="T15" fmla="*/ 1 h 554"/>
                <a:gd name="T16" fmla="*/ 0 w 887"/>
                <a:gd name="T17" fmla="*/ 1 h 554"/>
                <a:gd name="T18" fmla="*/ 0 w 887"/>
                <a:gd name="T19" fmla="*/ 1 h 554"/>
                <a:gd name="T20" fmla="*/ 0 w 887"/>
                <a:gd name="T21" fmla="*/ 1 h 554"/>
                <a:gd name="T22" fmla="*/ 0 w 887"/>
                <a:gd name="T23" fmla="*/ 1 h 554"/>
                <a:gd name="T24" fmla="*/ 0 w 887"/>
                <a:gd name="T25" fmla="*/ 1 h 554"/>
                <a:gd name="T26" fmla="*/ 0 w 887"/>
                <a:gd name="T27" fmla="*/ 1 h 554"/>
                <a:gd name="T28" fmla="*/ 0 w 887"/>
                <a:gd name="T29" fmla="*/ 1 h 554"/>
                <a:gd name="T30" fmla="*/ 0 w 887"/>
                <a:gd name="T31" fmla="*/ 1 h 554"/>
                <a:gd name="T32" fmla="*/ 0 w 887"/>
                <a:gd name="T33" fmla="*/ 1 h 554"/>
                <a:gd name="T34" fmla="*/ 0 w 887"/>
                <a:gd name="T35" fmla="*/ 1 h 554"/>
                <a:gd name="T36" fmla="*/ 0 w 887"/>
                <a:gd name="T37" fmla="*/ 1 h 554"/>
                <a:gd name="T38" fmla="*/ 0 w 887"/>
                <a:gd name="T39" fmla="*/ 1 h 554"/>
                <a:gd name="T40" fmla="*/ 0 w 887"/>
                <a:gd name="T41" fmla="*/ 1 h 554"/>
                <a:gd name="T42" fmla="*/ 0 w 887"/>
                <a:gd name="T43" fmla="*/ 1 h 554"/>
                <a:gd name="T44" fmla="*/ 0 w 887"/>
                <a:gd name="T45" fmla="*/ 1 h 554"/>
                <a:gd name="T46" fmla="*/ 0 w 887"/>
                <a:gd name="T47" fmla="*/ 1 h 554"/>
                <a:gd name="T48" fmla="*/ 0 w 887"/>
                <a:gd name="T49" fmla="*/ 1 h 554"/>
                <a:gd name="T50" fmla="*/ 0 w 887"/>
                <a:gd name="T51" fmla="*/ 1 h 554"/>
                <a:gd name="T52" fmla="*/ 0 w 887"/>
                <a:gd name="T53" fmla="*/ 1 h 554"/>
                <a:gd name="T54" fmla="*/ 0 w 887"/>
                <a:gd name="T55" fmla="*/ 1 h 554"/>
                <a:gd name="T56" fmla="*/ 0 w 887"/>
                <a:gd name="T57" fmla="*/ 1 h 554"/>
                <a:gd name="T58" fmla="*/ 0 w 887"/>
                <a:gd name="T59" fmla="*/ 1 h 554"/>
                <a:gd name="T60" fmla="*/ 0 w 887"/>
                <a:gd name="T61" fmla="*/ 1 h 554"/>
                <a:gd name="T62" fmla="*/ 0 w 887"/>
                <a:gd name="T63" fmla="*/ 1 h 554"/>
                <a:gd name="T64" fmla="*/ 0 w 887"/>
                <a:gd name="T65" fmla="*/ 1 h 554"/>
                <a:gd name="T66" fmla="*/ 0 w 887"/>
                <a:gd name="T67" fmla="*/ 1 h 554"/>
                <a:gd name="T68" fmla="*/ 0 w 887"/>
                <a:gd name="T69" fmla="*/ 0 h 554"/>
                <a:gd name="T70" fmla="*/ 0 w 887"/>
                <a:gd name="T71" fmla="*/ 1 h 554"/>
                <a:gd name="T72" fmla="*/ 0 w 887"/>
                <a:gd name="T73" fmla="*/ 1 h 554"/>
                <a:gd name="T74" fmla="*/ 0 w 887"/>
                <a:gd name="T75" fmla="*/ 1 h 554"/>
                <a:gd name="T76" fmla="*/ 0 w 887"/>
                <a:gd name="T77" fmla="*/ 1 h 554"/>
                <a:gd name="T78" fmla="*/ 0 w 887"/>
                <a:gd name="T79" fmla="*/ 1 h 554"/>
                <a:gd name="T80" fmla="*/ 0 w 887"/>
                <a:gd name="T81" fmla="*/ 1 h 554"/>
                <a:gd name="T82" fmla="*/ 0 w 887"/>
                <a:gd name="T83" fmla="*/ 1 h 554"/>
                <a:gd name="T84" fmla="*/ 0 w 887"/>
                <a:gd name="T85" fmla="*/ 1 h 554"/>
                <a:gd name="T86" fmla="*/ 0 w 887"/>
                <a:gd name="T87" fmla="*/ 1 h 554"/>
                <a:gd name="T88" fmla="*/ 0 w 887"/>
                <a:gd name="T89" fmla="*/ 1 h 554"/>
                <a:gd name="T90" fmla="*/ 0 w 887"/>
                <a:gd name="T91" fmla="*/ 1 h 554"/>
                <a:gd name="T92" fmla="*/ 0 w 887"/>
                <a:gd name="T93" fmla="*/ 1 h 554"/>
                <a:gd name="T94" fmla="*/ 0 w 887"/>
                <a:gd name="T95" fmla="*/ 1 h 554"/>
                <a:gd name="T96" fmla="*/ 0 w 887"/>
                <a:gd name="T97" fmla="*/ 1 h 554"/>
                <a:gd name="T98" fmla="*/ 0 w 887"/>
                <a:gd name="T99" fmla="*/ 1 h 554"/>
                <a:gd name="T100" fmla="*/ 0 w 887"/>
                <a:gd name="T101" fmla="*/ 1 h 554"/>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887"/>
                <a:gd name="T154" fmla="*/ 0 h 554"/>
                <a:gd name="T155" fmla="*/ 887 w 887"/>
                <a:gd name="T156" fmla="*/ 554 h 554"/>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887" h="554">
                  <a:moveTo>
                    <a:pt x="59" y="404"/>
                  </a:moveTo>
                  <a:lnTo>
                    <a:pt x="53" y="374"/>
                  </a:lnTo>
                  <a:lnTo>
                    <a:pt x="57" y="343"/>
                  </a:lnTo>
                  <a:lnTo>
                    <a:pt x="67" y="314"/>
                  </a:lnTo>
                  <a:lnTo>
                    <a:pt x="86" y="285"/>
                  </a:lnTo>
                  <a:lnTo>
                    <a:pt x="110" y="259"/>
                  </a:lnTo>
                  <a:lnTo>
                    <a:pt x="139" y="234"/>
                  </a:lnTo>
                  <a:lnTo>
                    <a:pt x="172" y="214"/>
                  </a:lnTo>
                  <a:lnTo>
                    <a:pt x="211" y="199"/>
                  </a:lnTo>
                  <a:lnTo>
                    <a:pt x="252" y="189"/>
                  </a:lnTo>
                  <a:lnTo>
                    <a:pt x="291" y="185"/>
                  </a:lnTo>
                  <a:lnTo>
                    <a:pt x="330" y="187"/>
                  </a:lnTo>
                  <a:lnTo>
                    <a:pt x="365" y="195"/>
                  </a:lnTo>
                  <a:lnTo>
                    <a:pt x="397" y="208"/>
                  </a:lnTo>
                  <a:lnTo>
                    <a:pt x="422" y="228"/>
                  </a:lnTo>
                  <a:lnTo>
                    <a:pt x="442" y="251"/>
                  </a:lnTo>
                  <a:lnTo>
                    <a:pt x="455" y="279"/>
                  </a:lnTo>
                  <a:lnTo>
                    <a:pt x="461" y="310"/>
                  </a:lnTo>
                  <a:lnTo>
                    <a:pt x="457" y="339"/>
                  </a:lnTo>
                  <a:lnTo>
                    <a:pt x="447" y="370"/>
                  </a:lnTo>
                  <a:lnTo>
                    <a:pt x="430" y="400"/>
                  </a:lnTo>
                  <a:lnTo>
                    <a:pt x="406" y="425"/>
                  </a:lnTo>
                  <a:lnTo>
                    <a:pt x="377" y="450"/>
                  </a:lnTo>
                  <a:lnTo>
                    <a:pt x="344" y="470"/>
                  </a:lnTo>
                  <a:lnTo>
                    <a:pt x="305" y="486"/>
                  </a:lnTo>
                  <a:lnTo>
                    <a:pt x="264" y="495"/>
                  </a:lnTo>
                  <a:lnTo>
                    <a:pt x="225" y="499"/>
                  </a:lnTo>
                  <a:lnTo>
                    <a:pt x="186" y="495"/>
                  </a:lnTo>
                  <a:lnTo>
                    <a:pt x="151" y="488"/>
                  </a:lnTo>
                  <a:lnTo>
                    <a:pt x="119" y="474"/>
                  </a:lnTo>
                  <a:lnTo>
                    <a:pt x="92" y="454"/>
                  </a:lnTo>
                  <a:lnTo>
                    <a:pt x="73" y="431"/>
                  </a:lnTo>
                  <a:lnTo>
                    <a:pt x="59" y="404"/>
                  </a:lnTo>
                  <a:lnTo>
                    <a:pt x="8" y="419"/>
                  </a:lnTo>
                  <a:lnTo>
                    <a:pt x="22" y="449"/>
                  </a:lnTo>
                  <a:lnTo>
                    <a:pt x="39" y="476"/>
                  </a:lnTo>
                  <a:lnTo>
                    <a:pt x="61" y="501"/>
                  </a:lnTo>
                  <a:lnTo>
                    <a:pt x="88" y="521"/>
                  </a:lnTo>
                  <a:lnTo>
                    <a:pt x="121" y="538"/>
                  </a:lnTo>
                  <a:lnTo>
                    <a:pt x="157" y="548"/>
                  </a:lnTo>
                  <a:lnTo>
                    <a:pt x="196" y="554"/>
                  </a:lnTo>
                  <a:lnTo>
                    <a:pt x="239" y="552"/>
                  </a:lnTo>
                  <a:lnTo>
                    <a:pt x="295" y="542"/>
                  </a:lnTo>
                  <a:lnTo>
                    <a:pt x="342" y="527"/>
                  </a:lnTo>
                  <a:lnTo>
                    <a:pt x="381" y="507"/>
                  </a:lnTo>
                  <a:lnTo>
                    <a:pt x="412" y="484"/>
                  </a:lnTo>
                  <a:lnTo>
                    <a:pt x="438" y="456"/>
                  </a:lnTo>
                  <a:lnTo>
                    <a:pt x="459" y="427"/>
                  </a:lnTo>
                  <a:lnTo>
                    <a:pt x="475" y="396"/>
                  </a:lnTo>
                  <a:lnTo>
                    <a:pt x="490" y="363"/>
                  </a:lnTo>
                  <a:lnTo>
                    <a:pt x="502" y="328"/>
                  </a:lnTo>
                  <a:lnTo>
                    <a:pt x="516" y="294"/>
                  </a:lnTo>
                  <a:lnTo>
                    <a:pt x="529" y="259"/>
                  </a:lnTo>
                  <a:lnTo>
                    <a:pt x="547" y="226"/>
                  </a:lnTo>
                  <a:lnTo>
                    <a:pt x="567" y="195"/>
                  </a:lnTo>
                  <a:lnTo>
                    <a:pt x="592" y="166"/>
                  </a:lnTo>
                  <a:lnTo>
                    <a:pt x="621" y="140"/>
                  </a:lnTo>
                  <a:lnTo>
                    <a:pt x="660" y="117"/>
                  </a:lnTo>
                  <a:lnTo>
                    <a:pt x="688" y="103"/>
                  </a:lnTo>
                  <a:lnTo>
                    <a:pt x="717" y="89"/>
                  </a:lnTo>
                  <a:lnTo>
                    <a:pt x="752" y="78"/>
                  </a:lnTo>
                  <a:lnTo>
                    <a:pt x="785" y="64"/>
                  </a:lnTo>
                  <a:lnTo>
                    <a:pt x="818" y="50"/>
                  </a:lnTo>
                  <a:lnTo>
                    <a:pt x="848" y="41"/>
                  </a:lnTo>
                  <a:lnTo>
                    <a:pt x="871" y="31"/>
                  </a:lnTo>
                  <a:lnTo>
                    <a:pt x="887" y="25"/>
                  </a:lnTo>
                  <a:lnTo>
                    <a:pt x="877" y="19"/>
                  </a:lnTo>
                  <a:lnTo>
                    <a:pt x="869" y="11"/>
                  </a:lnTo>
                  <a:lnTo>
                    <a:pt x="863" y="6"/>
                  </a:lnTo>
                  <a:lnTo>
                    <a:pt x="855" y="0"/>
                  </a:lnTo>
                  <a:lnTo>
                    <a:pt x="846" y="2"/>
                  </a:lnTo>
                  <a:lnTo>
                    <a:pt x="822" y="8"/>
                  </a:lnTo>
                  <a:lnTo>
                    <a:pt x="789" y="17"/>
                  </a:lnTo>
                  <a:lnTo>
                    <a:pt x="750" y="29"/>
                  </a:lnTo>
                  <a:lnTo>
                    <a:pt x="711" y="41"/>
                  </a:lnTo>
                  <a:lnTo>
                    <a:pt x="676" y="50"/>
                  </a:lnTo>
                  <a:lnTo>
                    <a:pt x="649" y="60"/>
                  </a:lnTo>
                  <a:lnTo>
                    <a:pt x="637" y="66"/>
                  </a:lnTo>
                  <a:lnTo>
                    <a:pt x="627" y="80"/>
                  </a:lnTo>
                  <a:lnTo>
                    <a:pt x="615" y="95"/>
                  </a:lnTo>
                  <a:lnTo>
                    <a:pt x="600" y="111"/>
                  </a:lnTo>
                  <a:lnTo>
                    <a:pt x="586" y="128"/>
                  </a:lnTo>
                  <a:lnTo>
                    <a:pt x="568" y="144"/>
                  </a:lnTo>
                  <a:lnTo>
                    <a:pt x="551" y="158"/>
                  </a:lnTo>
                  <a:lnTo>
                    <a:pt x="533" y="168"/>
                  </a:lnTo>
                  <a:lnTo>
                    <a:pt x="516" y="173"/>
                  </a:lnTo>
                  <a:lnTo>
                    <a:pt x="471" y="179"/>
                  </a:lnTo>
                  <a:lnTo>
                    <a:pt x="438" y="177"/>
                  </a:lnTo>
                  <a:lnTo>
                    <a:pt x="412" y="168"/>
                  </a:lnTo>
                  <a:lnTo>
                    <a:pt x="391" y="158"/>
                  </a:lnTo>
                  <a:lnTo>
                    <a:pt x="369" y="146"/>
                  </a:lnTo>
                  <a:lnTo>
                    <a:pt x="344" y="136"/>
                  </a:lnTo>
                  <a:lnTo>
                    <a:pt x="311" y="132"/>
                  </a:lnTo>
                  <a:lnTo>
                    <a:pt x="266" y="136"/>
                  </a:lnTo>
                  <a:lnTo>
                    <a:pt x="190" y="154"/>
                  </a:lnTo>
                  <a:lnTo>
                    <a:pt x="127" y="181"/>
                  </a:lnTo>
                  <a:lnTo>
                    <a:pt x="76" y="214"/>
                  </a:lnTo>
                  <a:lnTo>
                    <a:pt x="41" y="251"/>
                  </a:lnTo>
                  <a:lnTo>
                    <a:pt x="16" y="292"/>
                  </a:lnTo>
                  <a:lnTo>
                    <a:pt x="4" y="335"/>
                  </a:lnTo>
                  <a:lnTo>
                    <a:pt x="0" y="378"/>
                  </a:lnTo>
                  <a:lnTo>
                    <a:pt x="8" y="419"/>
                  </a:lnTo>
                  <a:lnTo>
                    <a:pt x="59" y="404"/>
                  </a:lnTo>
                  <a:close/>
                </a:path>
              </a:pathLst>
            </a:custGeom>
            <a:solidFill>
              <a:srgbClr val="000000"/>
            </a:solidFill>
            <a:ln w="9525">
              <a:noFill/>
              <a:round/>
              <a:headEnd/>
              <a:tailEnd/>
            </a:ln>
          </p:spPr>
          <p:txBody>
            <a:bodyPr/>
            <a:lstStyle/>
            <a:p>
              <a:endParaRPr lang="en-US">
                <a:cs typeface="Arial" charset="0"/>
              </a:endParaRPr>
            </a:p>
          </p:txBody>
        </p:sp>
        <p:sp>
          <p:nvSpPr>
            <p:cNvPr id="120849" name="Freeform 15"/>
            <p:cNvSpPr>
              <a:spLocks/>
            </p:cNvSpPr>
            <p:nvPr/>
          </p:nvSpPr>
          <p:spPr bwMode="auto">
            <a:xfrm>
              <a:off x="4534" y="3188"/>
              <a:ext cx="27" cy="28"/>
            </a:xfrm>
            <a:custGeom>
              <a:avLst/>
              <a:gdLst>
                <a:gd name="T0" fmla="*/ 0 w 55"/>
                <a:gd name="T1" fmla="*/ 1 h 54"/>
                <a:gd name="T2" fmla="*/ 0 w 55"/>
                <a:gd name="T3" fmla="*/ 1 h 54"/>
                <a:gd name="T4" fmla="*/ 0 w 55"/>
                <a:gd name="T5" fmla="*/ 1 h 54"/>
                <a:gd name="T6" fmla="*/ 0 w 55"/>
                <a:gd name="T7" fmla="*/ 1 h 54"/>
                <a:gd name="T8" fmla="*/ 0 w 55"/>
                <a:gd name="T9" fmla="*/ 1 h 54"/>
                <a:gd name="T10" fmla="*/ 0 w 55"/>
                <a:gd name="T11" fmla="*/ 1 h 54"/>
                <a:gd name="T12" fmla="*/ 0 w 55"/>
                <a:gd name="T13" fmla="*/ 1 h 54"/>
                <a:gd name="T14" fmla="*/ 0 w 55"/>
                <a:gd name="T15" fmla="*/ 1 h 54"/>
                <a:gd name="T16" fmla="*/ 0 w 55"/>
                <a:gd name="T17" fmla="*/ 0 h 54"/>
                <a:gd name="T18" fmla="*/ 0 w 55"/>
                <a:gd name="T19" fmla="*/ 1 h 54"/>
                <a:gd name="T20" fmla="*/ 0 w 55"/>
                <a:gd name="T21" fmla="*/ 1 h 54"/>
                <a:gd name="T22" fmla="*/ 0 w 55"/>
                <a:gd name="T23" fmla="*/ 1 h 54"/>
                <a:gd name="T24" fmla="*/ 0 w 55"/>
                <a:gd name="T25" fmla="*/ 1 h 54"/>
                <a:gd name="T26" fmla="*/ 0 w 55"/>
                <a:gd name="T27" fmla="*/ 1 h 54"/>
                <a:gd name="T28" fmla="*/ 0 w 55"/>
                <a:gd name="T29" fmla="*/ 1 h 54"/>
                <a:gd name="T30" fmla="*/ 0 w 55"/>
                <a:gd name="T31" fmla="*/ 1 h 54"/>
                <a:gd name="T32" fmla="*/ 0 w 55"/>
                <a:gd name="T33" fmla="*/ 1 h 54"/>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55"/>
                <a:gd name="T52" fmla="*/ 0 h 54"/>
                <a:gd name="T53" fmla="*/ 55 w 55"/>
                <a:gd name="T54" fmla="*/ 54 h 54"/>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55" h="54">
                  <a:moveTo>
                    <a:pt x="28" y="54"/>
                  </a:moveTo>
                  <a:lnTo>
                    <a:pt x="39" y="52"/>
                  </a:lnTo>
                  <a:lnTo>
                    <a:pt x="47" y="47"/>
                  </a:lnTo>
                  <a:lnTo>
                    <a:pt x="53" y="39"/>
                  </a:lnTo>
                  <a:lnTo>
                    <a:pt x="55" y="27"/>
                  </a:lnTo>
                  <a:lnTo>
                    <a:pt x="53" y="15"/>
                  </a:lnTo>
                  <a:lnTo>
                    <a:pt x="47" y="8"/>
                  </a:lnTo>
                  <a:lnTo>
                    <a:pt x="39" y="2"/>
                  </a:lnTo>
                  <a:lnTo>
                    <a:pt x="28" y="0"/>
                  </a:lnTo>
                  <a:lnTo>
                    <a:pt x="16" y="2"/>
                  </a:lnTo>
                  <a:lnTo>
                    <a:pt x="8" y="8"/>
                  </a:lnTo>
                  <a:lnTo>
                    <a:pt x="2" y="15"/>
                  </a:lnTo>
                  <a:lnTo>
                    <a:pt x="0" y="27"/>
                  </a:lnTo>
                  <a:lnTo>
                    <a:pt x="2" y="39"/>
                  </a:lnTo>
                  <a:lnTo>
                    <a:pt x="8" y="47"/>
                  </a:lnTo>
                  <a:lnTo>
                    <a:pt x="16" y="52"/>
                  </a:lnTo>
                  <a:lnTo>
                    <a:pt x="28" y="54"/>
                  </a:lnTo>
                  <a:close/>
                </a:path>
              </a:pathLst>
            </a:custGeom>
            <a:solidFill>
              <a:srgbClr val="000000"/>
            </a:solidFill>
            <a:ln w="9525">
              <a:noFill/>
              <a:round/>
              <a:headEnd/>
              <a:tailEnd/>
            </a:ln>
          </p:spPr>
          <p:txBody>
            <a:bodyPr/>
            <a:lstStyle/>
            <a:p>
              <a:endParaRPr lang="en-US">
                <a:cs typeface="Arial" charset="0"/>
              </a:endParaRPr>
            </a:p>
          </p:txBody>
        </p:sp>
      </p:grpSp>
      <p:sp>
        <p:nvSpPr>
          <p:cNvPr id="120838" name="Freeform 16"/>
          <p:cNvSpPr>
            <a:spLocks/>
          </p:cNvSpPr>
          <p:nvPr/>
        </p:nvSpPr>
        <p:spPr bwMode="auto">
          <a:xfrm>
            <a:off x="7258050" y="5280025"/>
            <a:ext cx="34925" cy="12700"/>
          </a:xfrm>
          <a:custGeom>
            <a:avLst/>
            <a:gdLst>
              <a:gd name="T0" fmla="*/ 2147483647 w 44"/>
              <a:gd name="T1" fmla="*/ 2147483647 h 15"/>
              <a:gd name="T2" fmla="*/ 2147483647 w 44"/>
              <a:gd name="T3" fmla="*/ 2147483647 h 15"/>
              <a:gd name="T4" fmla="*/ 2147483647 w 44"/>
              <a:gd name="T5" fmla="*/ 2147483647 h 15"/>
              <a:gd name="T6" fmla="*/ 2147483647 w 44"/>
              <a:gd name="T7" fmla="*/ 2147483647 h 15"/>
              <a:gd name="T8" fmla="*/ 2147483647 w 44"/>
              <a:gd name="T9" fmla="*/ 2147483647 h 15"/>
              <a:gd name="T10" fmla="*/ 2147483647 w 44"/>
              <a:gd name="T11" fmla="*/ 2147483647 h 15"/>
              <a:gd name="T12" fmla="*/ 2147483647 w 44"/>
              <a:gd name="T13" fmla="*/ 2147483647 h 15"/>
              <a:gd name="T14" fmla="*/ 2147483647 w 44"/>
              <a:gd name="T15" fmla="*/ 2147483647 h 15"/>
              <a:gd name="T16" fmla="*/ 0 w 44"/>
              <a:gd name="T17" fmla="*/ 2147483647 h 15"/>
              <a:gd name="T18" fmla="*/ 2147483647 w 44"/>
              <a:gd name="T19" fmla="*/ 2147483647 h 15"/>
              <a:gd name="T20" fmla="*/ 2147483647 w 44"/>
              <a:gd name="T21" fmla="*/ 2147483647 h 15"/>
              <a:gd name="T22" fmla="*/ 2147483647 w 44"/>
              <a:gd name="T23" fmla="*/ 2147483647 h 15"/>
              <a:gd name="T24" fmla="*/ 2147483647 w 44"/>
              <a:gd name="T25" fmla="*/ 2147483647 h 15"/>
              <a:gd name="T26" fmla="*/ 2147483647 w 44"/>
              <a:gd name="T27" fmla="*/ 2147483647 h 15"/>
              <a:gd name="T28" fmla="*/ 2147483647 w 44"/>
              <a:gd name="T29" fmla="*/ 2147483647 h 15"/>
              <a:gd name="T30" fmla="*/ 2147483647 w 44"/>
              <a:gd name="T31" fmla="*/ 2147483647 h 15"/>
              <a:gd name="T32" fmla="*/ 2147483647 w 44"/>
              <a:gd name="T33" fmla="*/ 0 h 15"/>
              <a:gd name="T34" fmla="*/ 2147483647 w 44"/>
              <a:gd name="T35" fmla="*/ 2147483647 h 15"/>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44"/>
              <a:gd name="T55" fmla="*/ 0 h 15"/>
              <a:gd name="T56" fmla="*/ 44 w 44"/>
              <a:gd name="T57" fmla="*/ 15 h 15"/>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44" h="15">
                <a:moveTo>
                  <a:pt x="44" y="10"/>
                </a:moveTo>
                <a:lnTo>
                  <a:pt x="38" y="10"/>
                </a:lnTo>
                <a:lnTo>
                  <a:pt x="33" y="10"/>
                </a:lnTo>
                <a:lnTo>
                  <a:pt x="28" y="11"/>
                </a:lnTo>
                <a:lnTo>
                  <a:pt x="22" y="12"/>
                </a:lnTo>
                <a:lnTo>
                  <a:pt x="17" y="14"/>
                </a:lnTo>
                <a:lnTo>
                  <a:pt x="12" y="15"/>
                </a:lnTo>
                <a:lnTo>
                  <a:pt x="6" y="15"/>
                </a:lnTo>
                <a:lnTo>
                  <a:pt x="0" y="14"/>
                </a:lnTo>
                <a:lnTo>
                  <a:pt x="6" y="12"/>
                </a:lnTo>
                <a:lnTo>
                  <a:pt x="12" y="11"/>
                </a:lnTo>
                <a:lnTo>
                  <a:pt x="17" y="9"/>
                </a:lnTo>
                <a:lnTo>
                  <a:pt x="22" y="7"/>
                </a:lnTo>
                <a:lnTo>
                  <a:pt x="28" y="4"/>
                </a:lnTo>
                <a:lnTo>
                  <a:pt x="33" y="2"/>
                </a:lnTo>
                <a:lnTo>
                  <a:pt x="38" y="1"/>
                </a:lnTo>
                <a:lnTo>
                  <a:pt x="44" y="0"/>
                </a:lnTo>
                <a:lnTo>
                  <a:pt x="44" y="10"/>
                </a:lnTo>
                <a:close/>
              </a:path>
            </a:pathLst>
          </a:custGeom>
          <a:solidFill>
            <a:srgbClr val="FF0702"/>
          </a:solidFill>
          <a:ln w="9525">
            <a:noFill/>
            <a:round/>
            <a:headEnd/>
            <a:tailEnd/>
          </a:ln>
        </p:spPr>
        <p:txBody>
          <a:bodyPr/>
          <a:lstStyle/>
          <a:p>
            <a:endParaRPr lang="en-US">
              <a:cs typeface="Arial" charset="0"/>
            </a:endParaRPr>
          </a:p>
        </p:txBody>
      </p:sp>
      <p:sp>
        <p:nvSpPr>
          <p:cNvPr id="120839" name="Freeform 17"/>
          <p:cNvSpPr>
            <a:spLocks/>
          </p:cNvSpPr>
          <p:nvPr/>
        </p:nvSpPr>
        <p:spPr bwMode="auto">
          <a:xfrm>
            <a:off x="6824663" y="3243263"/>
            <a:ext cx="1546225" cy="1525587"/>
          </a:xfrm>
          <a:custGeom>
            <a:avLst/>
            <a:gdLst>
              <a:gd name="T0" fmla="*/ 2147483647 w 1948"/>
              <a:gd name="T1" fmla="*/ 2147483647 h 1921"/>
              <a:gd name="T2" fmla="*/ 2147483647 w 1948"/>
              <a:gd name="T3" fmla="*/ 2147483647 h 1921"/>
              <a:gd name="T4" fmla="*/ 2147483647 w 1948"/>
              <a:gd name="T5" fmla="*/ 2147483647 h 1921"/>
              <a:gd name="T6" fmla="*/ 2147483647 w 1948"/>
              <a:gd name="T7" fmla="*/ 2147483647 h 1921"/>
              <a:gd name="T8" fmla="*/ 2147483647 w 1948"/>
              <a:gd name="T9" fmla="*/ 2147483647 h 1921"/>
              <a:gd name="T10" fmla="*/ 2147483647 w 1948"/>
              <a:gd name="T11" fmla="*/ 2147483647 h 1921"/>
              <a:gd name="T12" fmla="*/ 2147483647 w 1948"/>
              <a:gd name="T13" fmla="*/ 2147483647 h 1921"/>
              <a:gd name="T14" fmla="*/ 2147483647 w 1948"/>
              <a:gd name="T15" fmla="*/ 2147483647 h 1921"/>
              <a:gd name="T16" fmla="*/ 2147483647 w 1948"/>
              <a:gd name="T17" fmla="*/ 2147483647 h 1921"/>
              <a:gd name="T18" fmla="*/ 2147483647 w 1948"/>
              <a:gd name="T19" fmla="*/ 2147483647 h 1921"/>
              <a:gd name="T20" fmla="*/ 2147483647 w 1948"/>
              <a:gd name="T21" fmla="*/ 2147483647 h 1921"/>
              <a:gd name="T22" fmla="*/ 2147483647 w 1948"/>
              <a:gd name="T23" fmla="*/ 2147483647 h 1921"/>
              <a:gd name="T24" fmla="*/ 2147483647 w 1948"/>
              <a:gd name="T25" fmla="*/ 2147483647 h 1921"/>
              <a:gd name="T26" fmla="*/ 2147483647 w 1948"/>
              <a:gd name="T27" fmla="*/ 2147483647 h 1921"/>
              <a:gd name="T28" fmla="*/ 2147483647 w 1948"/>
              <a:gd name="T29" fmla="*/ 2147483647 h 1921"/>
              <a:gd name="T30" fmla="*/ 2147483647 w 1948"/>
              <a:gd name="T31" fmla="*/ 2147483647 h 1921"/>
              <a:gd name="T32" fmla="*/ 2147483647 w 1948"/>
              <a:gd name="T33" fmla="*/ 2147483647 h 1921"/>
              <a:gd name="T34" fmla="*/ 2147483647 w 1948"/>
              <a:gd name="T35" fmla="*/ 2147483647 h 1921"/>
              <a:gd name="T36" fmla="*/ 2147483647 w 1948"/>
              <a:gd name="T37" fmla="*/ 2147483647 h 1921"/>
              <a:gd name="T38" fmla="*/ 2147483647 w 1948"/>
              <a:gd name="T39" fmla="*/ 2147483647 h 1921"/>
              <a:gd name="T40" fmla="*/ 2147483647 w 1948"/>
              <a:gd name="T41" fmla="*/ 2147483647 h 1921"/>
              <a:gd name="T42" fmla="*/ 2147483647 w 1948"/>
              <a:gd name="T43" fmla="*/ 2147483647 h 1921"/>
              <a:gd name="T44" fmla="*/ 2147483647 w 1948"/>
              <a:gd name="T45" fmla="*/ 2147483647 h 1921"/>
              <a:gd name="T46" fmla="*/ 2147483647 w 1948"/>
              <a:gd name="T47" fmla="*/ 2147483647 h 1921"/>
              <a:gd name="T48" fmla="*/ 2147483647 w 1948"/>
              <a:gd name="T49" fmla="*/ 2147483647 h 1921"/>
              <a:gd name="T50" fmla="*/ 2147483647 w 1948"/>
              <a:gd name="T51" fmla="*/ 2147483647 h 1921"/>
              <a:gd name="T52" fmla="*/ 2147483647 w 1948"/>
              <a:gd name="T53" fmla="*/ 2147483647 h 1921"/>
              <a:gd name="T54" fmla="*/ 2147483647 w 1948"/>
              <a:gd name="T55" fmla="*/ 2147483647 h 1921"/>
              <a:gd name="T56" fmla="*/ 2147483647 w 1948"/>
              <a:gd name="T57" fmla="*/ 2147483647 h 1921"/>
              <a:gd name="T58" fmla="*/ 2147483647 w 1948"/>
              <a:gd name="T59" fmla="*/ 2147483647 h 1921"/>
              <a:gd name="T60" fmla="*/ 2147483647 w 1948"/>
              <a:gd name="T61" fmla="*/ 2147483647 h 1921"/>
              <a:gd name="T62" fmla="*/ 2147483647 w 1948"/>
              <a:gd name="T63" fmla="*/ 2147483647 h 1921"/>
              <a:gd name="T64" fmla="*/ 2147483647 w 1948"/>
              <a:gd name="T65" fmla="*/ 2147483647 h 1921"/>
              <a:gd name="T66" fmla="*/ 2147483647 w 1948"/>
              <a:gd name="T67" fmla="*/ 2147483647 h 1921"/>
              <a:gd name="T68" fmla="*/ 2147483647 w 1948"/>
              <a:gd name="T69" fmla="*/ 2147483647 h 1921"/>
              <a:gd name="T70" fmla="*/ 2147483647 w 1948"/>
              <a:gd name="T71" fmla="*/ 2147483647 h 1921"/>
              <a:gd name="T72" fmla="*/ 2147483647 w 1948"/>
              <a:gd name="T73" fmla="*/ 2147483647 h 1921"/>
              <a:gd name="T74" fmla="*/ 2147483647 w 1948"/>
              <a:gd name="T75" fmla="*/ 2147483647 h 1921"/>
              <a:gd name="T76" fmla="*/ 2147483647 w 1948"/>
              <a:gd name="T77" fmla="*/ 2147483647 h 1921"/>
              <a:gd name="T78" fmla="*/ 2147483647 w 1948"/>
              <a:gd name="T79" fmla="*/ 2147483647 h 1921"/>
              <a:gd name="T80" fmla="*/ 2147483647 w 1948"/>
              <a:gd name="T81" fmla="*/ 2147483647 h 1921"/>
              <a:gd name="T82" fmla="*/ 2147483647 w 1948"/>
              <a:gd name="T83" fmla="*/ 2147483647 h 1921"/>
              <a:gd name="T84" fmla="*/ 2147483647 w 1948"/>
              <a:gd name="T85" fmla="*/ 2147483647 h 1921"/>
              <a:gd name="T86" fmla="*/ 2147483647 w 1948"/>
              <a:gd name="T87" fmla="*/ 2147483647 h 1921"/>
              <a:gd name="T88" fmla="*/ 2147483647 w 1948"/>
              <a:gd name="T89" fmla="*/ 2147483647 h 1921"/>
              <a:gd name="T90" fmla="*/ 2147483647 w 1948"/>
              <a:gd name="T91" fmla="*/ 2147483647 h 1921"/>
              <a:gd name="T92" fmla="*/ 2147483647 w 1948"/>
              <a:gd name="T93" fmla="*/ 2147483647 h 1921"/>
              <a:gd name="T94" fmla="*/ 2147483647 w 1948"/>
              <a:gd name="T95" fmla="*/ 2147483647 h 1921"/>
              <a:gd name="T96" fmla="*/ 2147483647 w 1948"/>
              <a:gd name="T97" fmla="*/ 2147483647 h 1921"/>
              <a:gd name="T98" fmla="*/ 2147483647 w 1948"/>
              <a:gd name="T99" fmla="*/ 2147483647 h 1921"/>
              <a:gd name="T100" fmla="*/ 0 w 1948"/>
              <a:gd name="T101" fmla="*/ 2147483647 h 1921"/>
              <a:gd name="T102" fmla="*/ 2147483647 w 1948"/>
              <a:gd name="T103" fmla="*/ 2147483647 h 1921"/>
              <a:gd name="T104" fmla="*/ 2147483647 w 1948"/>
              <a:gd name="T105" fmla="*/ 2147483647 h 1921"/>
              <a:gd name="T106" fmla="*/ 2147483647 w 1948"/>
              <a:gd name="T107" fmla="*/ 2147483647 h 1921"/>
              <a:gd name="T108" fmla="*/ 2147483647 w 1948"/>
              <a:gd name="T109" fmla="*/ 2147483647 h 1921"/>
              <a:gd name="T110" fmla="*/ 2147483647 w 1948"/>
              <a:gd name="T111" fmla="*/ 2147483647 h 1921"/>
              <a:gd name="T112" fmla="*/ 2147483647 w 1948"/>
              <a:gd name="T113" fmla="*/ 2147483647 h 1921"/>
              <a:gd name="T114" fmla="*/ 2147483647 w 1948"/>
              <a:gd name="T115" fmla="*/ 2147483647 h 1921"/>
              <a:gd name="T116" fmla="*/ 2147483647 w 1948"/>
              <a:gd name="T117" fmla="*/ 2147483647 h 1921"/>
              <a:gd name="T118" fmla="*/ 2147483647 w 1948"/>
              <a:gd name="T119" fmla="*/ 2147483647 h 1921"/>
              <a:gd name="T120" fmla="*/ 2147483647 w 1948"/>
              <a:gd name="T121" fmla="*/ 2147483647 h 1921"/>
              <a:gd name="T122" fmla="*/ 2147483647 w 1948"/>
              <a:gd name="T123" fmla="*/ 2147483647 h 1921"/>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1948"/>
              <a:gd name="T187" fmla="*/ 0 h 1921"/>
              <a:gd name="T188" fmla="*/ 1948 w 1948"/>
              <a:gd name="T189" fmla="*/ 1921 h 1921"/>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1948" h="1921">
                <a:moveTo>
                  <a:pt x="1396" y="344"/>
                </a:moveTo>
                <a:lnTo>
                  <a:pt x="1391" y="340"/>
                </a:lnTo>
                <a:lnTo>
                  <a:pt x="1379" y="331"/>
                </a:lnTo>
                <a:lnTo>
                  <a:pt x="1360" y="319"/>
                </a:lnTo>
                <a:lnTo>
                  <a:pt x="1339" y="305"/>
                </a:lnTo>
                <a:lnTo>
                  <a:pt x="1317" y="290"/>
                </a:lnTo>
                <a:lnTo>
                  <a:pt x="1297" y="276"/>
                </a:lnTo>
                <a:lnTo>
                  <a:pt x="1282" y="266"/>
                </a:lnTo>
                <a:lnTo>
                  <a:pt x="1273" y="260"/>
                </a:lnTo>
                <a:lnTo>
                  <a:pt x="1256" y="257"/>
                </a:lnTo>
                <a:lnTo>
                  <a:pt x="1239" y="256"/>
                </a:lnTo>
                <a:lnTo>
                  <a:pt x="1223" y="254"/>
                </a:lnTo>
                <a:lnTo>
                  <a:pt x="1208" y="252"/>
                </a:lnTo>
                <a:lnTo>
                  <a:pt x="1192" y="249"/>
                </a:lnTo>
                <a:lnTo>
                  <a:pt x="1177" y="248"/>
                </a:lnTo>
                <a:lnTo>
                  <a:pt x="1161" y="246"/>
                </a:lnTo>
                <a:lnTo>
                  <a:pt x="1146" y="244"/>
                </a:lnTo>
                <a:lnTo>
                  <a:pt x="1130" y="242"/>
                </a:lnTo>
                <a:lnTo>
                  <a:pt x="1115" y="240"/>
                </a:lnTo>
                <a:lnTo>
                  <a:pt x="1099" y="239"/>
                </a:lnTo>
                <a:lnTo>
                  <a:pt x="1082" y="237"/>
                </a:lnTo>
                <a:lnTo>
                  <a:pt x="1067" y="236"/>
                </a:lnTo>
                <a:lnTo>
                  <a:pt x="1050" y="234"/>
                </a:lnTo>
                <a:lnTo>
                  <a:pt x="1034" y="233"/>
                </a:lnTo>
                <a:lnTo>
                  <a:pt x="1017" y="232"/>
                </a:lnTo>
                <a:lnTo>
                  <a:pt x="963" y="222"/>
                </a:lnTo>
                <a:lnTo>
                  <a:pt x="938" y="218"/>
                </a:lnTo>
                <a:lnTo>
                  <a:pt x="915" y="218"/>
                </a:lnTo>
                <a:lnTo>
                  <a:pt x="894" y="221"/>
                </a:lnTo>
                <a:lnTo>
                  <a:pt x="872" y="224"/>
                </a:lnTo>
                <a:lnTo>
                  <a:pt x="851" y="231"/>
                </a:lnTo>
                <a:lnTo>
                  <a:pt x="830" y="238"/>
                </a:lnTo>
                <a:lnTo>
                  <a:pt x="811" y="246"/>
                </a:lnTo>
                <a:lnTo>
                  <a:pt x="791" y="256"/>
                </a:lnTo>
                <a:lnTo>
                  <a:pt x="771" y="266"/>
                </a:lnTo>
                <a:lnTo>
                  <a:pt x="752" y="276"/>
                </a:lnTo>
                <a:lnTo>
                  <a:pt x="732" y="286"/>
                </a:lnTo>
                <a:lnTo>
                  <a:pt x="713" y="297"/>
                </a:lnTo>
                <a:lnTo>
                  <a:pt x="693" y="305"/>
                </a:lnTo>
                <a:lnTo>
                  <a:pt x="672" y="314"/>
                </a:lnTo>
                <a:lnTo>
                  <a:pt x="652" y="320"/>
                </a:lnTo>
                <a:lnTo>
                  <a:pt x="631" y="325"/>
                </a:lnTo>
                <a:lnTo>
                  <a:pt x="588" y="336"/>
                </a:lnTo>
                <a:lnTo>
                  <a:pt x="549" y="352"/>
                </a:lnTo>
                <a:lnTo>
                  <a:pt x="513" y="372"/>
                </a:lnTo>
                <a:lnTo>
                  <a:pt x="481" y="395"/>
                </a:lnTo>
                <a:lnTo>
                  <a:pt x="452" y="421"/>
                </a:lnTo>
                <a:lnTo>
                  <a:pt x="426" y="451"/>
                </a:lnTo>
                <a:lnTo>
                  <a:pt x="402" y="483"/>
                </a:lnTo>
                <a:lnTo>
                  <a:pt x="380" y="518"/>
                </a:lnTo>
                <a:lnTo>
                  <a:pt x="359" y="554"/>
                </a:lnTo>
                <a:lnTo>
                  <a:pt x="339" y="590"/>
                </a:lnTo>
                <a:lnTo>
                  <a:pt x="322" y="627"/>
                </a:lnTo>
                <a:lnTo>
                  <a:pt x="305" y="665"/>
                </a:lnTo>
                <a:lnTo>
                  <a:pt x="288" y="703"/>
                </a:lnTo>
                <a:lnTo>
                  <a:pt x="271" y="740"/>
                </a:lnTo>
                <a:lnTo>
                  <a:pt x="255" y="775"/>
                </a:lnTo>
                <a:lnTo>
                  <a:pt x="238" y="809"/>
                </a:lnTo>
                <a:lnTo>
                  <a:pt x="233" y="886"/>
                </a:lnTo>
                <a:lnTo>
                  <a:pt x="235" y="959"/>
                </a:lnTo>
                <a:lnTo>
                  <a:pt x="240" y="1031"/>
                </a:lnTo>
                <a:lnTo>
                  <a:pt x="251" y="1100"/>
                </a:lnTo>
                <a:lnTo>
                  <a:pt x="266" y="1168"/>
                </a:lnTo>
                <a:lnTo>
                  <a:pt x="285" y="1234"/>
                </a:lnTo>
                <a:lnTo>
                  <a:pt x="311" y="1298"/>
                </a:lnTo>
                <a:lnTo>
                  <a:pt x="339" y="1361"/>
                </a:lnTo>
                <a:lnTo>
                  <a:pt x="396" y="1463"/>
                </a:lnTo>
                <a:lnTo>
                  <a:pt x="1396" y="344"/>
                </a:lnTo>
                <a:lnTo>
                  <a:pt x="1570" y="482"/>
                </a:lnTo>
                <a:lnTo>
                  <a:pt x="599" y="1586"/>
                </a:lnTo>
                <a:lnTo>
                  <a:pt x="688" y="1621"/>
                </a:lnTo>
                <a:lnTo>
                  <a:pt x="706" y="1636"/>
                </a:lnTo>
                <a:lnTo>
                  <a:pt x="724" y="1647"/>
                </a:lnTo>
                <a:lnTo>
                  <a:pt x="744" y="1655"/>
                </a:lnTo>
                <a:lnTo>
                  <a:pt x="763" y="1661"/>
                </a:lnTo>
                <a:lnTo>
                  <a:pt x="783" y="1664"/>
                </a:lnTo>
                <a:lnTo>
                  <a:pt x="805" y="1667"/>
                </a:lnTo>
                <a:lnTo>
                  <a:pt x="826" y="1667"/>
                </a:lnTo>
                <a:lnTo>
                  <a:pt x="847" y="1666"/>
                </a:lnTo>
                <a:lnTo>
                  <a:pt x="869" y="1664"/>
                </a:lnTo>
                <a:lnTo>
                  <a:pt x="892" y="1662"/>
                </a:lnTo>
                <a:lnTo>
                  <a:pt x="914" y="1660"/>
                </a:lnTo>
                <a:lnTo>
                  <a:pt x="937" y="1659"/>
                </a:lnTo>
                <a:lnTo>
                  <a:pt x="960" y="1658"/>
                </a:lnTo>
                <a:lnTo>
                  <a:pt x="983" y="1656"/>
                </a:lnTo>
                <a:lnTo>
                  <a:pt x="1005" y="1658"/>
                </a:lnTo>
                <a:lnTo>
                  <a:pt x="1028" y="1661"/>
                </a:lnTo>
                <a:lnTo>
                  <a:pt x="1067" y="1663"/>
                </a:lnTo>
                <a:lnTo>
                  <a:pt x="1106" y="1662"/>
                </a:lnTo>
                <a:lnTo>
                  <a:pt x="1142" y="1659"/>
                </a:lnTo>
                <a:lnTo>
                  <a:pt x="1178" y="1654"/>
                </a:lnTo>
                <a:lnTo>
                  <a:pt x="1214" y="1646"/>
                </a:lnTo>
                <a:lnTo>
                  <a:pt x="1248" y="1636"/>
                </a:lnTo>
                <a:lnTo>
                  <a:pt x="1282" y="1624"/>
                </a:lnTo>
                <a:lnTo>
                  <a:pt x="1315" y="1609"/>
                </a:lnTo>
                <a:lnTo>
                  <a:pt x="1346" y="1593"/>
                </a:lnTo>
                <a:lnTo>
                  <a:pt x="1377" y="1575"/>
                </a:lnTo>
                <a:lnTo>
                  <a:pt x="1407" y="1554"/>
                </a:lnTo>
                <a:lnTo>
                  <a:pt x="1436" y="1532"/>
                </a:lnTo>
                <a:lnTo>
                  <a:pt x="1465" y="1508"/>
                </a:lnTo>
                <a:lnTo>
                  <a:pt x="1491" y="1482"/>
                </a:lnTo>
                <a:lnTo>
                  <a:pt x="1518" y="1455"/>
                </a:lnTo>
                <a:lnTo>
                  <a:pt x="1543" y="1426"/>
                </a:lnTo>
                <a:lnTo>
                  <a:pt x="1561" y="1401"/>
                </a:lnTo>
                <a:lnTo>
                  <a:pt x="1578" y="1375"/>
                </a:lnTo>
                <a:lnTo>
                  <a:pt x="1595" y="1351"/>
                </a:lnTo>
                <a:lnTo>
                  <a:pt x="1612" y="1326"/>
                </a:lnTo>
                <a:lnTo>
                  <a:pt x="1629" y="1300"/>
                </a:lnTo>
                <a:lnTo>
                  <a:pt x="1646" y="1275"/>
                </a:lnTo>
                <a:lnTo>
                  <a:pt x="1663" y="1250"/>
                </a:lnTo>
                <a:lnTo>
                  <a:pt x="1680" y="1224"/>
                </a:lnTo>
                <a:lnTo>
                  <a:pt x="1678" y="1166"/>
                </a:lnTo>
                <a:lnTo>
                  <a:pt x="1687" y="1108"/>
                </a:lnTo>
                <a:lnTo>
                  <a:pt x="1702" y="1051"/>
                </a:lnTo>
                <a:lnTo>
                  <a:pt x="1720" y="995"/>
                </a:lnTo>
                <a:lnTo>
                  <a:pt x="1734" y="940"/>
                </a:lnTo>
                <a:lnTo>
                  <a:pt x="1744" y="886"/>
                </a:lnTo>
                <a:lnTo>
                  <a:pt x="1744" y="830"/>
                </a:lnTo>
                <a:lnTo>
                  <a:pt x="1730" y="775"/>
                </a:lnTo>
                <a:lnTo>
                  <a:pt x="1713" y="733"/>
                </a:lnTo>
                <a:lnTo>
                  <a:pt x="1691" y="686"/>
                </a:lnTo>
                <a:lnTo>
                  <a:pt x="1664" y="638"/>
                </a:lnTo>
                <a:lnTo>
                  <a:pt x="1637" y="590"/>
                </a:lnTo>
                <a:lnTo>
                  <a:pt x="1611" y="548"/>
                </a:lnTo>
                <a:lnTo>
                  <a:pt x="1590" y="513"/>
                </a:lnTo>
                <a:lnTo>
                  <a:pt x="1576" y="490"/>
                </a:lnTo>
                <a:lnTo>
                  <a:pt x="1570" y="482"/>
                </a:lnTo>
                <a:lnTo>
                  <a:pt x="1396" y="344"/>
                </a:lnTo>
                <a:lnTo>
                  <a:pt x="1576" y="151"/>
                </a:lnTo>
                <a:lnTo>
                  <a:pt x="1600" y="174"/>
                </a:lnTo>
                <a:lnTo>
                  <a:pt x="1624" y="196"/>
                </a:lnTo>
                <a:lnTo>
                  <a:pt x="1648" y="221"/>
                </a:lnTo>
                <a:lnTo>
                  <a:pt x="1671" y="244"/>
                </a:lnTo>
                <a:lnTo>
                  <a:pt x="1693" y="270"/>
                </a:lnTo>
                <a:lnTo>
                  <a:pt x="1716" y="297"/>
                </a:lnTo>
                <a:lnTo>
                  <a:pt x="1738" y="327"/>
                </a:lnTo>
                <a:lnTo>
                  <a:pt x="1760" y="359"/>
                </a:lnTo>
                <a:lnTo>
                  <a:pt x="1781" y="395"/>
                </a:lnTo>
                <a:lnTo>
                  <a:pt x="1802" y="435"/>
                </a:lnTo>
                <a:lnTo>
                  <a:pt x="1823" y="479"/>
                </a:lnTo>
                <a:lnTo>
                  <a:pt x="1844" y="527"/>
                </a:lnTo>
                <a:lnTo>
                  <a:pt x="1866" y="580"/>
                </a:lnTo>
                <a:lnTo>
                  <a:pt x="1887" y="640"/>
                </a:lnTo>
                <a:lnTo>
                  <a:pt x="1908" y="706"/>
                </a:lnTo>
                <a:lnTo>
                  <a:pt x="1929" y="777"/>
                </a:lnTo>
                <a:lnTo>
                  <a:pt x="1928" y="824"/>
                </a:lnTo>
                <a:lnTo>
                  <a:pt x="1930" y="871"/>
                </a:lnTo>
                <a:lnTo>
                  <a:pt x="1935" y="915"/>
                </a:lnTo>
                <a:lnTo>
                  <a:pt x="1941" y="960"/>
                </a:lnTo>
                <a:lnTo>
                  <a:pt x="1945" y="1005"/>
                </a:lnTo>
                <a:lnTo>
                  <a:pt x="1948" y="1050"/>
                </a:lnTo>
                <a:lnTo>
                  <a:pt x="1948" y="1095"/>
                </a:lnTo>
                <a:lnTo>
                  <a:pt x="1944" y="1141"/>
                </a:lnTo>
                <a:lnTo>
                  <a:pt x="1929" y="1154"/>
                </a:lnTo>
                <a:lnTo>
                  <a:pt x="1923" y="1172"/>
                </a:lnTo>
                <a:lnTo>
                  <a:pt x="1922" y="1194"/>
                </a:lnTo>
                <a:lnTo>
                  <a:pt x="1919" y="1214"/>
                </a:lnTo>
                <a:lnTo>
                  <a:pt x="1905" y="1234"/>
                </a:lnTo>
                <a:lnTo>
                  <a:pt x="1896" y="1255"/>
                </a:lnTo>
                <a:lnTo>
                  <a:pt x="1889" y="1278"/>
                </a:lnTo>
                <a:lnTo>
                  <a:pt x="1883" y="1302"/>
                </a:lnTo>
                <a:lnTo>
                  <a:pt x="1877" y="1325"/>
                </a:lnTo>
                <a:lnTo>
                  <a:pt x="1870" y="1346"/>
                </a:lnTo>
                <a:lnTo>
                  <a:pt x="1859" y="1368"/>
                </a:lnTo>
                <a:lnTo>
                  <a:pt x="1843" y="1387"/>
                </a:lnTo>
                <a:lnTo>
                  <a:pt x="1827" y="1402"/>
                </a:lnTo>
                <a:lnTo>
                  <a:pt x="1813" y="1418"/>
                </a:lnTo>
                <a:lnTo>
                  <a:pt x="1800" y="1434"/>
                </a:lnTo>
                <a:lnTo>
                  <a:pt x="1789" y="1451"/>
                </a:lnTo>
                <a:lnTo>
                  <a:pt x="1778" y="1469"/>
                </a:lnTo>
                <a:lnTo>
                  <a:pt x="1769" y="1487"/>
                </a:lnTo>
                <a:lnTo>
                  <a:pt x="1760" y="1505"/>
                </a:lnTo>
                <a:lnTo>
                  <a:pt x="1751" y="1523"/>
                </a:lnTo>
                <a:lnTo>
                  <a:pt x="1741" y="1541"/>
                </a:lnTo>
                <a:lnTo>
                  <a:pt x="1731" y="1558"/>
                </a:lnTo>
                <a:lnTo>
                  <a:pt x="1721" y="1576"/>
                </a:lnTo>
                <a:lnTo>
                  <a:pt x="1708" y="1592"/>
                </a:lnTo>
                <a:lnTo>
                  <a:pt x="1694" y="1607"/>
                </a:lnTo>
                <a:lnTo>
                  <a:pt x="1679" y="1622"/>
                </a:lnTo>
                <a:lnTo>
                  <a:pt x="1661" y="1635"/>
                </a:lnTo>
                <a:lnTo>
                  <a:pt x="1641" y="1646"/>
                </a:lnTo>
                <a:lnTo>
                  <a:pt x="1627" y="1668"/>
                </a:lnTo>
                <a:lnTo>
                  <a:pt x="1611" y="1689"/>
                </a:lnTo>
                <a:lnTo>
                  <a:pt x="1595" y="1708"/>
                </a:lnTo>
                <a:lnTo>
                  <a:pt x="1578" y="1727"/>
                </a:lnTo>
                <a:lnTo>
                  <a:pt x="1559" y="1745"/>
                </a:lnTo>
                <a:lnTo>
                  <a:pt x="1541" y="1762"/>
                </a:lnTo>
                <a:lnTo>
                  <a:pt x="1521" y="1779"/>
                </a:lnTo>
                <a:lnTo>
                  <a:pt x="1502" y="1792"/>
                </a:lnTo>
                <a:lnTo>
                  <a:pt x="1480" y="1806"/>
                </a:lnTo>
                <a:lnTo>
                  <a:pt x="1459" y="1819"/>
                </a:lnTo>
                <a:lnTo>
                  <a:pt x="1436" y="1830"/>
                </a:lnTo>
                <a:lnTo>
                  <a:pt x="1414" y="1840"/>
                </a:lnTo>
                <a:lnTo>
                  <a:pt x="1391" y="1849"/>
                </a:lnTo>
                <a:lnTo>
                  <a:pt x="1368" y="1856"/>
                </a:lnTo>
                <a:lnTo>
                  <a:pt x="1344" y="1862"/>
                </a:lnTo>
                <a:lnTo>
                  <a:pt x="1320" y="1866"/>
                </a:lnTo>
                <a:lnTo>
                  <a:pt x="1303" y="1879"/>
                </a:lnTo>
                <a:lnTo>
                  <a:pt x="1283" y="1888"/>
                </a:lnTo>
                <a:lnTo>
                  <a:pt x="1263" y="1895"/>
                </a:lnTo>
                <a:lnTo>
                  <a:pt x="1243" y="1900"/>
                </a:lnTo>
                <a:lnTo>
                  <a:pt x="1222" y="1902"/>
                </a:lnTo>
                <a:lnTo>
                  <a:pt x="1200" y="1903"/>
                </a:lnTo>
                <a:lnTo>
                  <a:pt x="1178" y="1903"/>
                </a:lnTo>
                <a:lnTo>
                  <a:pt x="1156" y="1902"/>
                </a:lnTo>
                <a:lnTo>
                  <a:pt x="1133" y="1901"/>
                </a:lnTo>
                <a:lnTo>
                  <a:pt x="1110" y="1900"/>
                </a:lnTo>
                <a:lnTo>
                  <a:pt x="1088" y="1898"/>
                </a:lnTo>
                <a:lnTo>
                  <a:pt x="1066" y="1898"/>
                </a:lnTo>
                <a:lnTo>
                  <a:pt x="1043" y="1900"/>
                </a:lnTo>
                <a:lnTo>
                  <a:pt x="1023" y="1902"/>
                </a:lnTo>
                <a:lnTo>
                  <a:pt x="1002" y="1906"/>
                </a:lnTo>
                <a:lnTo>
                  <a:pt x="981" y="1913"/>
                </a:lnTo>
                <a:lnTo>
                  <a:pt x="948" y="1919"/>
                </a:lnTo>
                <a:lnTo>
                  <a:pt x="914" y="1921"/>
                </a:lnTo>
                <a:lnTo>
                  <a:pt x="882" y="1921"/>
                </a:lnTo>
                <a:lnTo>
                  <a:pt x="851" y="1917"/>
                </a:lnTo>
                <a:lnTo>
                  <a:pt x="820" y="1911"/>
                </a:lnTo>
                <a:lnTo>
                  <a:pt x="790" y="1903"/>
                </a:lnTo>
                <a:lnTo>
                  <a:pt x="761" y="1893"/>
                </a:lnTo>
                <a:lnTo>
                  <a:pt x="731" y="1881"/>
                </a:lnTo>
                <a:lnTo>
                  <a:pt x="702" y="1867"/>
                </a:lnTo>
                <a:lnTo>
                  <a:pt x="674" y="1855"/>
                </a:lnTo>
                <a:lnTo>
                  <a:pt x="646" y="1840"/>
                </a:lnTo>
                <a:lnTo>
                  <a:pt x="617" y="1826"/>
                </a:lnTo>
                <a:lnTo>
                  <a:pt x="588" y="1812"/>
                </a:lnTo>
                <a:lnTo>
                  <a:pt x="559" y="1799"/>
                </a:lnTo>
                <a:lnTo>
                  <a:pt x="531" y="1787"/>
                </a:lnTo>
                <a:lnTo>
                  <a:pt x="502" y="1776"/>
                </a:lnTo>
                <a:lnTo>
                  <a:pt x="485" y="1764"/>
                </a:lnTo>
                <a:lnTo>
                  <a:pt x="466" y="1753"/>
                </a:lnTo>
                <a:lnTo>
                  <a:pt x="447" y="1745"/>
                </a:lnTo>
                <a:lnTo>
                  <a:pt x="428" y="1737"/>
                </a:lnTo>
                <a:lnTo>
                  <a:pt x="409" y="1730"/>
                </a:lnTo>
                <a:lnTo>
                  <a:pt x="389" y="1722"/>
                </a:lnTo>
                <a:lnTo>
                  <a:pt x="371" y="1713"/>
                </a:lnTo>
                <a:lnTo>
                  <a:pt x="353" y="1700"/>
                </a:lnTo>
                <a:lnTo>
                  <a:pt x="319" y="1661"/>
                </a:lnTo>
                <a:lnTo>
                  <a:pt x="285" y="1622"/>
                </a:lnTo>
                <a:lnTo>
                  <a:pt x="254" y="1583"/>
                </a:lnTo>
                <a:lnTo>
                  <a:pt x="223" y="1542"/>
                </a:lnTo>
                <a:lnTo>
                  <a:pt x="193" y="1501"/>
                </a:lnTo>
                <a:lnTo>
                  <a:pt x="165" y="1459"/>
                </a:lnTo>
                <a:lnTo>
                  <a:pt x="140" y="1417"/>
                </a:lnTo>
                <a:lnTo>
                  <a:pt x="116" y="1374"/>
                </a:lnTo>
                <a:lnTo>
                  <a:pt x="94" y="1330"/>
                </a:lnTo>
                <a:lnTo>
                  <a:pt x="74" y="1285"/>
                </a:lnTo>
                <a:lnTo>
                  <a:pt x="57" y="1238"/>
                </a:lnTo>
                <a:lnTo>
                  <a:pt x="43" y="1191"/>
                </a:lnTo>
                <a:lnTo>
                  <a:pt x="32" y="1142"/>
                </a:lnTo>
                <a:lnTo>
                  <a:pt x="24" y="1093"/>
                </a:lnTo>
                <a:lnTo>
                  <a:pt x="19" y="1042"/>
                </a:lnTo>
                <a:lnTo>
                  <a:pt x="18" y="989"/>
                </a:lnTo>
                <a:lnTo>
                  <a:pt x="4" y="937"/>
                </a:lnTo>
                <a:lnTo>
                  <a:pt x="0" y="887"/>
                </a:lnTo>
                <a:lnTo>
                  <a:pt x="1" y="835"/>
                </a:lnTo>
                <a:lnTo>
                  <a:pt x="9" y="784"/>
                </a:lnTo>
                <a:lnTo>
                  <a:pt x="20" y="733"/>
                </a:lnTo>
                <a:lnTo>
                  <a:pt x="35" y="685"/>
                </a:lnTo>
                <a:lnTo>
                  <a:pt x="51" y="637"/>
                </a:lnTo>
                <a:lnTo>
                  <a:pt x="69" y="589"/>
                </a:lnTo>
                <a:lnTo>
                  <a:pt x="92" y="558"/>
                </a:lnTo>
                <a:lnTo>
                  <a:pt x="111" y="525"/>
                </a:lnTo>
                <a:lnTo>
                  <a:pt x="130" y="491"/>
                </a:lnTo>
                <a:lnTo>
                  <a:pt x="146" y="457"/>
                </a:lnTo>
                <a:lnTo>
                  <a:pt x="163" y="423"/>
                </a:lnTo>
                <a:lnTo>
                  <a:pt x="183" y="391"/>
                </a:lnTo>
                <a:lnTo>
                  <a:pt x="207" y="359"/>
                </a:lnTo>
                <a:lnTo>
                  <a:pt x="235" y="330"/>
                </a:lnTo>
                <a:lnTo>
                  <a:pt x="331" y="239"/>
                </a:lnTo>
                <a:lnTo>
                  <a:pt x="333" y="230"/>
                </a:lnTo>
                <a:lnTo>
                  <a:pt x="336" y="222"/>
                </a:lnTo>
                <a:lnTo>
                  <a:pt x="342" y="216"/>
                </a:lnTo>
                <a:lnTo>
                  <a:pt x="349" y="210"/>
                </a:lnTo>
                <a:lnTo>
                  <a:pt x="356" y="206"/>
                </a:lnTo>
                <a:lnTo>
                  <a:pt x="364" y="201"/>
                </a:lnTo>
                <a:lnTo>
                  <a:pt x="372" y="196"/>
                </a:lnTo>
                <a:lnTo>
                  <a:pt x="379" y="193"/>
                </a:lnTo>
                <a:lnTo>
                  <a:pt x="413" y="180"/>
                </a:lnTo>
                <a:lnTo>
                  <a:pt x="448" y="168"/>
                </a:lnTo>
                <a:lnTo>
                  <a:pt x="482" y="154"/>
                </a:lnTo>
                <a:lnTo>
                  <a:pt x="517" y="140"/>
                </a:lnTo>
                <a:lnTo>
                  <a:pt x="550" y="126"/>
                </a:lnTo>
                <a:lnTo>
                  <a:pt x="585" y="111"/>
                </a:lnTo>
                <a:lnTo>
                  <a:pt x="618" y="97"/>
                </a:lnTo>
                <a:lnTo>
                  <a:pt x="653" y="83"/>
                </a:lnTo>
                <a:lnTo>
                  <a:pt x="687" y="70"/>
                </a:lnTo>
                <a:lnTo>
                  <a:pt x="722" y="57"/>
                </a:lnTo>
                <a:lnTo>
                  <a:pt x="756" y="45"/>
                </a:lnTo>
                <a:lnTo>
                  <a:pt x="792" y="35"/>
                </a:lnTo>
                <a:lnTo>
                  <a:pt x="828" y="26"/>
                </a:lnTo>
                <a:lnTo>
                  <a:pt x="865" y="18"/>
                </a:lnTo>
                <a:lnTo>
                  <a:pt x="903" y="12"/>
                </a:lnTo>
                <a:lnTo>
                  <a:pt x="941" y="9"/>
                </a:lnTo>
                <a:lnTo>
                  <a:pt x="971" y="5"/>
                </a:lnTo>
                <a:lnTo>
                  <a:pt x="1003" y="3"/>
                </a:lnTo>
                <a:lnTo>
                  <a:pt x="1036" y="0"/>
                </a:lnTo>
                <a:lnTo>
                  <a:pt x="1072" y="0"/>
                </a:lnTo>
                <a:lnTo>
                  <a:pt x="1109" y="2"/>
                </a:lnTo>
                <a:lnTo>
                  <a:pt x="1147" y="5"/>
                </a:lnTo>
                <a:lnTo>
                  <a:pt x="1187" y="10"/>
                </a:lnTo>
                <a:lnTo>
                  <a:pt x="1228" y="15"/>
                </a:lnTo>
                <a:lnTo>
                  <a:pt x="1269" y="24"/>
                </a:lnTo>
                <a:lnTo>
                  <a:pt x="1312" y="35"/>
                </a:lnTo>
                <a:lnTo>
                  <a:pt x="1355" y="48"/>
                </a:lnTo>
                <a:lnTo>
                  <a:pt x="1399" y="63"/>
                </a:lnTo>
                <a:lnTo>
                  <a:pt x="1443" y="81"/>
                </a:lnTo>
                <a:lnTo>
                  <a:pt x="1487" y="102"/>
                </a:lnTo>
                <a:lnTo>
                  <a:pt x="1532" y="125"/>
                </a:lnTo>
                <a:lnTo>
                  <a:pt x="1576" y="151"/>
                </a:lnTo>
                <a:lnTo>
                  <a:pt x="1396" y="344"/>
                </a:lnTo>
                <a:close/>
              </a:path>
            </a:pathLst>
          </a:custGeom>
          <a:solidFill>
            <a:schemeClr val="hlink">
              <a:alpha val="50195"/>
            </a:schemeClr>
          </a:solidFill>
          <a:ln w="9525">
            <a:noFill/>
            <a:round/>
            <a:headEnd/>
            <a:tailEnd/>
          </a:ln>
        </p:spPr>
        <p:txBody>
          <a:bodyPr/>
          <a:lstStyle/>
          <a:p>
            <a:endParaRPr lang="en-US">
              <a:cs typeface="Arial" charset="0"/>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4386" name="Rectangle 2"/>
          <p:cNvSpPr>
            <a:spLocks noGrp="1" noChangeArrowheads="1"/>
          </p:cNvSpPr>
          <p:nvPr>
            <p:ph type="title" idx="4294967295"/>
          </p:nvPr>
        </p:nvSpPr>
        <p:spPr>
          <a:xfrm>
            <a:off x="1098550" y="617538"/>
            <a:ext cx="7267575" cy="1143000"/>
          </a:xfrm>
        </p:spPr>
        <p:txBody>
          <a:bodyPr rtlCol="0">
            <a:normAutofit fontScale="90000"/>
          </a:bodyPr>
          <a:lstStyle/>
          <a:p>
            <a:pPr eaLnBrk="1" fontAlgn="auto" hangingPunct="1">
              <a:spcAft>
                <a:spcPts val="0"/>
              </a:spcAft>
              <a:defRPr/>
            </a:pPr>
            <a:r>
              <a:rPr lang="en-US" sz="3400" dirty="0" smtClean="0"/>
              <a:t>TRANSDERMAL NICOTINE PATCH:</a:t>
            </a:r>
            <a:br>
              <a:rPr lang="en-US" sz="3400" dirty="0" smtClean="0"/>
            </a:br>
            <a:r>
              <a:rPr lang="en-US" sz="3400" dirty="0" smtClean="0"/>
              <a:t>ADD’L PATIENT EDUCATION</a:t>
            </a:r>
            <a:r>
              <a:rPr lang="en-US" dirty="0" smtClean="0"/>
              <a:t> </a:t>
            </a:r>
            <a:r>
              <a:rPr lang="en-US" sz="2200" dirty="0" smtClean="0"/>
              <a:t>(cont’d)</a:t>
            </a:r>
          </a:p>
        </p:txBody>
      </p:sp>
      <p:sp>
        <p:nvSpPr>
          <p:cNvPr id="121859" name="Rectangle 3"/>
          <p:cNvSpPr>
            <a:spLocks noGrp="1" noChangeArrowheads="1"/>
          </p:cNvSpPr>
          <p:nvPr>
            <p:ph type="body" idx="4294967295"/>
          </p:nvPr>
        </p:nvSpPr>
        <p:spPr>
          <a:xfrm>
            <a:off x="1219200" y="2133600"/>
            <a:ext cx="7924800" cy="4167188"/>
          </a:xfrm>
        </p:spPr>
        <p:txBody>
          <a:bodyPr/>
          <a:lstStyle/>
          <a:p>
            <a:pPr marL="228600" indent="-228600" eaLnBrk="1" hangingPunct="1">
              <a:lnSpc>
                <a:spcPct val="90000"/>
              </a:lnSpc>
            </a:pPr>
            <a:r>
              <a:rPr lang="en-US" sz="2600" smtClean="0"/>
              <a:t>Side effects to expect in first hour:</a:t>
            </a:r>
          </a:p>
          <a:p>
            <a:pPr marL="571500" lvl="1" indent="-228600" eaLnBrk="1" hangingPunct="1"/>
            <a:r>
              <a:rPr lang="en-US" sz="2600" smtClean="0"/>
              <a:t>Mild itching</a:t>
            </a:r>
          </a:p>
          <a:p>
            <a:pPr marL="571500" lvl="1" indent="-228600" eaLnBrk="1" hangingPunct="1"/>
            <a:r>
              <a:rPr lang="en-US" sz="2600" smtClean="0"/>
              <a:t>Burning</a:t>
            </a:r>
          </a:p>
          <a:p>
            <a:pPr marL="571500" lvl="1" indent="-228600" eaLnBrk="1" hangingPunct="1"/>
            <a:r>
              <a:rPr lang="en-US" sz="2600" smtClean="0"/>
              <a:t>Tingling</a:t>
            </a:r>
          </a:p>
          <a:p>
            <a:pPr marL="228600" indent="-228600" eaLnBrk="1" hangingPunct="1">
              <a:lnSpc>
                <a:spcPct val="90000"/>
              </a:lnSpc>
            </a:pPr>
            <a:r>
              <a:rPr lang="en-US" sz="2600" smtClean="0"/>
              <a:t>Additional possible side effects:</a:t>
            </a:r>
          </a:p>
          <a:p>
            <a:pPr marL="571500" lvl="1" indent="-228600" eaLnBrk="1" hangingPunct="1"/>
            <a:r>
              <a:rPr lang="en-US" sz="2600" smtClean="0"/>
              <a:t>Vivid dreams or sleep disturbances</a:t>
            </a:r>
          </a:p>
          <a:p>
            <a:pPr marL="571500" lvl="1" indent="-228600" eaLnBrk="1" hangingPunct="1"/>
            <a:r>
              <a:rPr lang="en-US" sz="2600" smtClean="0"/>
              <a:t>Headache</a:t>
            </a:r>
            <a:endParaRPr lang="en-US" sz="2400" smtClean="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82" name="Rectangle 2"/>
          <p:cNvSpPr>
            <a:spLocks noGrp="1" noChangeArrowheads="1"/>
          </p:cNvSpPr>
          <p:nvPr>
            <p:ph type="title" idx="4294967295"/>
          </p:nvPr>
        </p:nvSpPr>
        <p:spPr>
          <a:xfrm>
            <a:off x="942975" y="617538"/>
            <a:ext cx="7267575" cy="1143000"/>
          </a:xfrm>
        </p:spPr>
        <p:txBody>
          <a:bodyPr/>
          <a:lstStyle/>
          <a:p>
            <a:pPr eaLnBrk="1" hangingPunct="1"/>
            <a:r>
              <a:rPr lang="en-US" sz="4000" smtClean="0"/>
              <a:t>NICOTINE NASAL SPRAY</a:t>
            </a:r>
            <a:br>
              <a:rPr lang="en-US" sz="4000" smtClean="0"/>
            </a:br>
            <a:r>
              <a:rPr lang="en-US" altLang="en-US" sz="2800" smtClean="0"/>
              <a:t>Nicotrol NS</a:t>
            </a:r>
            <a:r>
              <a:rPr lang="en-US" altLang="en-US" sz="2800" baseline="30000" smtClean="0"/>
              <a:t> </a:t>
            </a:r>
            <a:r>
              <a:rPr lang="en-US" altLang="en-US" sz="2800" smtClean="0"/>
              <a:t>(Pfizer)</a:t>
            </a:r>
            <a:endParaRPr lang="en-US" sz="2800" smtClean="0"/>
          </a:p>
        </p:txBody>
      </p:sp>
      <p:sp>
        <p:nvSpPr>
          <p:cNvPr id="147459" name="Rectangle 3"/>
          <p:cNvSpPr>
            <a:spLocks noGrp="1" noChangeArrowheads="1"/>
          </p:cNvSpPr>
          <p:nvPr>
            <p:ph type="body" sz="half" idx="4294967295"/>
          </p:nvPr>
        </p:nvSpPr>
        <p:spPr>
          <a:xfrm>
            <a:off x="0" y="2057400"/>
            <a:ext cx="4224338" cy="3998913"/>
          </a:xfrm>
        </p:spPr>
        <p:txBody>
          <a:bodyPr rtlCol="0">
            <a:normAutofit lnSpcReduction="10000"/>
          </a:bodyPr>
          <a:lstStyle/>
          <a:p>
            <a:pPr marL="228600" indent="-228600" eaLnBrk="1" fontAlgn="auto" hangingPunct="1">
              <a:spcBef>
                <a:spcPct val="0"/>
              </a:spcBef>
              <a:spcAft>
                <a:spcPct val="20000"/>
              </a:spcAft>
              <a:buFont typeface="Arial" pitchFamily="34" charset="0"/>
              <a:buChar char="•"/>
              <a:defRPr/>
            </a:pPr>
            <a:r>
              <a:rPr lang="en-US" sz="2400" smtClean="0"/>
              <a:t>Aqueous solution of nicotine in a 10-ml spray bottle</a:t>
            </a:r>
          </a:p>
          <a:p>
            <a:pPr marL="228600" indent="-228600" eaLnBrk="1" fontAlgn="auto" hangingPunct="1">
              <a:spcBef>
                <a:spcPct val="30000"/>
              </a:spcBef>
              <a:spcAft>
                <a:spcPct val="20000"/>
              </a:spcAft>
              <a:buFont typeface="Arial" pitchFamily="34" charset="0"/>
              <a:buChar char="•"/>
              <a:defRPr/>
            </a:pPr>
            <a:r>
              <a:rPr lang="en-US" sz="2400" smtClean="0"/>
              <a:t>Each metered dose actuation delivers</a:t>
            </a:r>
          </a:p>
          <a:p>
            <a:pPr marL="571500" lvl="1" indent="-228600" eaLnBrk="1" fontAlgn="auto" hangingPunct="1">
              <a:spcBef>
                <a:spcPct val="0"/>
              </a:spcBef>
              <a:spcAft>
                <a:spcPct val="20000"/>
              </a:spcAft>
              <a:buFont typeface="Arial" pitchFamily="34" charset="0"/>
              <a:buChar char="–"/>
              <a:defRPr/>
            </a:pPr>
            <a:r>
              <a:rPr lang="en-US" sz="2400" smtClean="0"/>
              <a:t>50 </a:t>
            </a:r>
            <a:r>
              <a:rPr lang="en-US" sz="2400" smtClean="0">
                <a:latin typeface="Arial" charset="0"/>
                <a:cs typeface="Arial" charset="0"/>
                <a:sym typeface="Symbol" pitchFamily="18" charset="2"/>
              </a:rPr>
              <a:t>mcL</a:t>
            </a:r>
            <a:r>
              <a:rPr lang="en-US" sz="2400" smtClean="0">
                <a:sym typeface="Symbol" pitchFamily="18" charset="2"/>
              </a:rPr>
              <a:t> spray</a:t>
            </a:r>
          </a:p>
          <a:p>
            <a:pPr marL="571500" lvl="1" indent="-228600" eaLnBrk="1" fontAlgn="auto" hangingPunct="1">
              <a:spcBef>
                <a:spcPct val="0"/>
              </a:spcBef>
              <a:spcAft>
                <a:spcPct val="20000"/>
              </a:spcAft>
              <a:buFont typeface="Arial" pitchFamily="34" charset="0"/>
              <a:buChar char="–"/>
              <a:defRPr/>
            </a:pPr>
            <a:r>
              <a:rPr lang="en-US" sz="2400" smtClean="0"/>
              <a:t>0.5 mg nicotine</a:t>
            </a:r>
          </a:p>
          <a:p>
            <a:pPr marL="228600" indent="-228600" eaLnBrk="1" fontAlgn="auto" hangingPunct="1">
              <a:spcBef>
                <a:spcPct val="30000"/>
              </a:spcBef>
              <a:spcAft>
                <a:spcPct val="20000"/>
              </a:spcAft>
              <a:buFont typeface="Arial" pitchFamily="34" charset="0"/>
              <a:buChar char="•"/>
              <a:defRPr/>
            </a:pPr>
            <a:r>
              <a:rPr lang="en-US" sz="2400" smtClean="0"/>
              <a:t>~100 doses/bottle</a:t>
            </a:r>
          </a:p>
          <a:p>
            <a:pPr marL="228600" indent="-228600" eaLnBrk="1" fontAlgn="auto" hangingPunct="1">
              <a:spcBef>
                <a:spcPct val="30000"/>
              </a:spcBef>
              <a:spcAft>
                <a:spcPct val="20000"/>
              </a:spcAft>
              <a:buFont typeface="Arial" pitchFamily="34" charset="0"/>
              <a:buChar char="•"/>
              <a:defRPr/>
            </a:pPr>
            <a:r>
              <a:rPr lang="en-US" sz="2400" smtClean="0"/>
              <a:t>Rapid absorption across nasal mucosa</a:t>
            </a:r>
          </a:p>
        </p:txBody>
      </p:sp>
      <p:pic>
        <p:nvPicPr>
          <p:cNvPr id="122884" name="Picture 4" descr="Picture1"/>
          <p:cNvPicPr>
            <a:picLocks noGrp="1" noChangeAspect="1" noChangeArrowheads="1"/>
          </p:cNvPicPr>
          <p:nvPr>
            <p:ph sz="half" idx="4294967295"/>
          </p:nvPr>
        </p:nvPicPr>
        <p:blipFill>
          <a:blip r:embed="rId3" cstate="print"/>
          <a:srcRect/>
          <a:stretch>
            <a:fillRect/>
          </a:stretch>
        </p:blipFill>
        <p:spPr>
          <a:xfrm>
            <a:off x="5257800" y="2374900"/>
            <a:ext cx="3886200" cy="3362325"/>
          </a:xfrm>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482" name="Rectangle 2"/>
          <p:cNvSpPr>
            <a:spLocks noGrp="1" noChangeArrowheads="1"/>
          </p:cNvSpPr>
          <p:nvPr>
            <p:ph type="title" idx="4294967295"/>
          </p:nvPr>
        </p:nvSpPr>
        <p:spPr>
          <a:xfrm>
            <a:off x="1136650" y="617538"/>
            <a:ext cx="7267575" cy="1143000"/>
          </a:xfrm>
        </p:spPr>
        <p:txBody>
          <a:bodyPr rtlCol="0">
            <a:normAutofit fontScale="90000"/>
          </a:bodyPr>
          <a:lstStyle/>
          <a:p>
            <a:pPr eaLnBrk="1" fontAlgn="auto" hangingPunct="1">
              <a:spcAft>
                <a:spcPts val="0"/>
              </a:spcAft>
              <a:defRPr/>
            </a:pPr>
            <a:r>
              <a:rPr lang="en-US" dirty="0" smtClean="0"/>
              <a:t>NICOTINE NASAL SPRAY:</a:t>
            </a:r>
            <a:br>
              <a:rPr lang="en-US" dirty="0" smtClean="0"/>
            </a:br>
            <a:r>
              <a:rPr lang="en-US" dirty="0" smtClean="0"/>
              <a:t>DOSING &amp; ADMINISTRATION</a:t>
            </a:r>
          </a:p>
        </p:txBody>
      </p:sp>
      <p:sp>
        <p:nvSpPr>
          <p:cNvPr id="123907" name="Rectangle 3"/>
          <p:cNvSpPr>
            <a:spLocks noGrp="1" noChangeArrowheads="1"/>
          </p:cNvSpPr>
          <p:nvPr>
            <p:ph type="body" idx="4294967295"/>
          </p:nvPr>
        </p:nvSpPr>
        <p:spPr>
          <a:xfrm>
            <a:off x="1174750" y="2043113"/>
            <a:ext cx="7969250" cy="4375150"/>
          </a:xfrm>
        </p:spPr>
        <p:txBody>
          <a:bodyPr/>
          <a:lstStyle/>
          <a:p>
            <a:pPr marL="228600" indent="-228600" eaLnBrk="1" hangingPunct="1">
              <a:lnSpc>
                <a:spcPct val="90000"/>
              </a:lnSpc>
            </a:pPr>
            <a:r>
              <a:rPr lang="en-US" sz="2600" smtClean="0"/>
              <a:t>One dose = 1 mg nicotine </a:t>
            </a:r>
          </a:p>
          <a:p>
            <a:pPr marL="457200" lvl="1" indent="0" eaLnBrk="1" hangingPunct="1">
              <a:lnSpc>
                <a:spcPct val="90000"/>
              </a:lnSpc>
              <a:spcBef>
                <a:spcPct val="0"/>
              </a:spcBef>
              <a:buFont typeface="Wingdings" pitchFamily="2" charset="2"/>
              <a:buNone/>
            </a:pPr>
            <a:r>
              <a:rPr lang="en-US" sz="2600" smtClean="0"/>
              <a:t>(2 sprays, one 0.5 mg spray in </a:t>
            </a:r>
            <a:r>
              <a:rPr lang="en-US" sz="2600" b="1" smtClean="0"/>
              <a:t>each</a:t>
            </a:r>
            <a:r>
              <a:rPr lang="en-US" sz="2600" smtClean="0"/>
              <a:t> nostril) </a:t>
            </a:r>
          </a:p>
          <a:p>
            <a:pPr marL="228600" indent="-228600" eaLnBrk="1" hangingPunct="1">
              <a:lnSpc>
                <a:spcPct val="90000"/>
              </a:lnSpc>
              <a:spcBef>
                <a:spcPct val="50000"/>
              </a:spcBef>
            </a:pPr>
            <a:r>
              <a:rPr lang="en-US" sz="2600" smtClean="0"/>
              <a:t>Start with 1–2 doses per hour</a:t>
            </a:r>
          </a:p>
          <a:p>
            <a:pPr marL="228600" indent="-228600" eaLnBrk="1" hangingPunct="1">
              <a:lnSpc>
                <a:spcPct val="90000"/>
              </a:lnSpc>
              <a:spcBef>
                <a:spcPct val="50000"/>
              </a:spcBef>
            </a:pPr>
            <a:r>
              <a:rPr lang="en-US" sz="2600" smtClean="0"/>
              <a:t>Increase prn to </a:t>
            </a:r>
            <a:r>
              <a:rPr lang="en-US" sz="2600" i="1" smtClean="0"/>
              <a:t>maximum</a:t>
            </a:r>
            <a:r>
              <a:rPr lang="en-US" sz="2600" smtClean="0"/>
              <a:t> dosage of 5 doses per hour or 40 mg (80 sprays; ~½ bottle) daily</a:t>
            </a:r>
          </a:p>
          <a:p>
            <a:pPr marL="228600" indent="-228600" eaLnBrk="1" hangingPunct="1">
              <a:lnSpc>
                <a:spcPct val="90000"/>
              </a:lnSpc>
              <a:spcBef>
                <a:spcPct val="50000"/>
              </a:spcBef>
            </a:pPr>
            <a:r>
              <a:rPr lang="en-US" sz="2600" smtClean="0"/>
              <a:t>For best results, patients should use at least 8 doses daily for the first 6–8 weeks</a:t>
            </a:r>
          </a:p>
          <a:p>
            <a:pPr marL="228600" indent="-228600" eaLnBrk="1" hangingPunct="1">
              <a:lnSpc>
                <a:spcPct val="90000"/>
              </a:lnSpc>
              <a:spcBef>
                <a:spcPct val="50000"/>
              </a:spcBef>
            </a:pPr>
            <a:r>
              <a:rPr lang="en-US" sz="2600" smtClean="0"/>
              <a:t>Termination: </a:t>
            </a:r>
          </a:p>
          <a:p>
            <a:pPr marL="457200" lvl="1" indent="0" eaLnBrk="1" hangingPunct="1">
              <a:lnSpc>
                <a:spcPct val="90000"/>
              </a:lnSpc>
              <a:spcBef>
                <a:spcPct val="50000"/>
              </a:spcBef>
            </a:pPr>
            <a:r>
              <a:rPr lang="en-US" sz="2600" smtClean="0"/>
              <a:t> Gradual tapering over an additional 4–6 weeks</a:t>
            </a: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9506" name="Rectangle 2"/>
          <p:cNvSpPr>
            <a:spLocks noGrp="1" noChangeArrowheads="1"/>
          </p:cNvSpPr>
          <p:nvPr>
            <p:ph type="title" idx="4294967295"/>
          </p:nvPr>
        </p:nvSpPr>
        <p:spPr>
          <a:xfrm>
            <a:off x="942975" y="617538"/>
            <a:ext cx="7267575" cy="1143000"/>
          </a:xfrm>
        </p:spPr>
        <p:txBody>
          <a:bodyPr rtlCol="0">
            <a:normAutofit fontScale="90000"/>
          </a:bodyPr>
          <a:lstStyle/>
          <a:p>
            <a:pPr eaLnBrk="1" fontAlgn="auto" hangingPunct="1">
              <a:spcAft>
                <a:spcPts val="0"/>
              </a:spcAft>
              <a:defRPr/>
            </a:pPr>
            <a:r>
              <a:rPr lang="en-US" dirty="0" smtClean="0"/>
              <a:t>NICOTINE NASAL SPRAY: DIRECTIONS for USE</a:t>
            </a:r>
          </a:p>
        </p:txBody>
      </p:sp>
      <p:sp>
        <p:nvSpPr>
          <p:cNvPr id="124931" name="Rectangle 3"/>
          <p:cNvSpPr>
            <a:spLocks noGrp="1" noChangeArrowheads="1"/>
          </p:cNvSpPr>
          <p:nvPr>
            <p:ph type="body" sz="half" idx="4294967295"/>
          </p:nvPr>
        </p:nvSpPr>
        <p:spPr>
          <a:xfrm>
            <a:off x="0" y="1943100"/>
            <a:ext cx="7410450" cy="1217613"/>
          </a:xfrm>
        </p:spPr>
        <p:txBody>
          <a:bodyPr/>
          <a:lstStyle/>
          <a:p>
            <a:pPr marL="228600" indent="-228600" eaLnBrk="1" hangingPunct="1"/>
            <a:r>
              <a:rPr lang="en-US" sz="2600" smtClean="0"/>
              <a:t>Press in circles on sides of bottle and pull to remove cap</a:t>
            </a:r>
          </a:p>
        </p:txBody>
      </p:sp>
      <p:pic>
        <p:nvPicPr>
          <p:cNvPr id="124932" name="Picture 4" descr="NS cap removal"/>
          <p:cNvPicPr>
            <a:picLocks noGrp="1" noChangeAspect="1" noChangeArrowheads="1"/>
          </p:cNvPicPr>
          <p:nvPr>
            <p:ph sz="half" idx="4294967295"/>
          </p:nvPr>
        </p:nvPicPr>
        <p:blipFill>
          <a:blip r:embed="rId3" cstate="print"/>
          <a:srcRect/>
          <a:stretch>
            <a:fillRect/>
          </a:stretch>
        </p:blipFill>
        <p:spPr>
          <a:xfrm>
            <a:off x="3810000" y="2887663"/>
            <a:ext cx="5334000" cy="3725862"/>
          </a:xfrm>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Rectangle 2"/>
          <p:cNvSpPr>
            <a:spLocks noGrp="1" noChangeArrowheads="1"/>
          </p:cNvSpPr>
          <p:nvPr>
            <p:ph type="title" idx="4294967295"/>
          </p:nvPr>
        </p:nvSpPr>
        <p:spPr>
          <a:xfrm>
            <a:off x="1292225" y="657225"/>
            <a:ext cx="7267575" cy="1143000"/>
          </a:xfrm>
        </p:spPr>
        <p:txBody>
          <a:bodyPr/>
          <a:lstStyle/>
          <a:p>
            <a:pPr eaLnBrk="1" hangingPunct="1"/>
            <a:r>
              <a:rPr lang="en-US" sz="4200" smtClean="0"/>
              <a:t>PHARMACOTHERAPY</a:t>
            </a:r>
          </a:p>
        </p:txBody>
      </p:sp>
      <p:sp>
        <p:nvSpPr>
          <p:cNvPr id="99331" name="Text Box 4"/>
          <p:cNvSpPr txBox="1">
            <a:spLocks noChangeArrowheads="1"/>
          </p:cNvSpPr>
          <p:nvPr/>
        </p:nvSpPr>
        <p:spPr bwMode="auto">
          <a:xfrm>
            <a:off x="1543050" y="6316663"/>
            <a:ext cx="7553325" cy="517525"/>
          </a:xfrm>
          <a:prstGeom prst="rect">
            <a:avLst/>
          </a:prstGeom>
          <a:noFill/>
          <a:ln w="9525">
            <a:noFill/>
            <a:miter lim="800000"/>
            <a:headEnd/>
            <a:tailEnd/>
          </a:ln>
        </p:spPr>
        <p:txBody>
          <a:bodyPr>
            <a:spAutoFit/>
          </a:bodyPr>
          <a:lstStyle/>
          <a:p>
            <a:pPr algn="r" eaLnBrk="1" hangingPunct="1">
              <a:lnSpc>
                <a:spcPct val="100000"/>
              </a:lnSpc>
              <a:spcBef>
                <a:spcPct val="0"/>
              </a:spcBef>
              <a:buClr>
                <a:schemeClr val="tx1"/>
              </a:buClr>
              <a:buSzPct val="60000"/>
              <a:buFont typeface="Wingdings" pitchFamily="2" charset="2"/>
              <a:buNone/>
            </a:pPr>
            <a:r>
              <a:rPr kumimoji="0" lang="en-US" sz="1400">
                <a:solidFill>
                  <a:srgbClr val="003366"/>
                </a:solidFill>
                <a:cs typeface="Arial" charset="0"/>
              </a:rPr>
              <a:t>Fiore et al. (2008). </a:t>
            </a:r>
            <a:r>
              <a:rPr kumimoji="0" lang="en-US" sz="1400" i="1">
                <a:solidFill>
                  <a:srgbClr val="003366"/>
                </a:solidFill>
                <a:cs typeface="Arial" charset="0"/>
              </a:rPr>
              <a:t>Treating Tobacco Use and Dependence: 2008 Update. </a:t>
            </a:r>
          </a:p>
          <a:p>
            <a:pPr algn="r" eaLnBrk="1" hangingPunct="1">
              <a:lnSpc>
                <a:spcPct val="100000"/>
              </a:lnSpc>
              <a:spcBef>
                <a:spcPct val="0"/>
              </a:spcBef>
              <a:buClr>
                <a:schemeClr val="tx1"/>
              </a:buClr>
              <a:buSzPct val="60000"/>
              <a:buFont typeface="Wingdings" pitchFamily="2" charset="2"/>
              <a:buNone/>
            </a:pPr>
            <a:r>
              <a:rPr kumimoji="0" lang="en-US" sz="1400" i="1">
                <a:solidFill>
                  <a:srgbClr val="003366"/>
                </a:solidFill>
                <a:cs typeface="Arial" charset="0"/>
              </a:rPr>
              <a:t>Clinical Practice Guideline. </a:t>
            </a:r>
            <a:r>
              <a:rPr kumimoji="0" lang="en-US" sz="1400">
                <a:solidFill>
                  <a:srgbClr val="003366"/>
                </a:solidFill>
                <a:cs typeface="Arial" charset="0"/>
              </a:rPr>
              <a:t>Rockville, MD: USDHHS, PHS, May 2008.</a:t>
            </a:r>
          </a:p>
        </p:txBody>
      </p:sp>
      <p:sp>
        <p:nvSpPr>
          <p:cNvPr id="3" name="Text Box 7"/>
          <p:cNvSpPr txBox="1">
            <a:spLocks noChangeArrowheads="1"/>
          </p:cNvSpPr>
          <p:nvPr/>
        </p:nvSpPr>
        <p:spPr bwMode="auto">
          <a:xfrm>
            <a:off x="0" y="5867400"/>
            <a:ext cx="9144000" cy="457200"/>
          </a:xfrm>
          <a:prstGeom prst="rect">
            <a:avLst/>
          </a:prstGeom>
          <a:solidFill>
            <a:schemeClr val="tx1"/>
          </a:solidFill>
          <a:ln w="6350">
            <a:noFill/>
            <a:miter lim="800000"/>
            <a:headEnd/>
            <a:tailEnd/>
          </a:ln>
        </p:spPr>
        <p:txBody>
          <a:bodyPr>
            <a:spAutoFit/>
          </a:bodyPr>
          <a:lstStyle/>
          <a:p>
            <a:pPr algn="ctr" eaLnBrk="1" hangingPunct="1">
              <a:lnSpc>
                <a:spcPct val="100000"/>
              </a:lnSpc>
              <a:spcBef>
                <a:spcPct val="100000"/>
              </a:spcBef>
              <a:spcAft>
                <a:spcPct val="20000"/>
              </a:spcAft>
              <a:buClr>
                <a:schemeClr val="tx1"/>
              </a:buClr>
              <a:buSzPct val="60000"/>
              <a:buFont typeface="Wingdings" pitchFamily="2" charset="2"/>
              <a:buNone/>
            </a:pPr>
            <a:r>
              <a:rPr kumimoji="0" lang="en-US" sz="2400" b="1">
                <a:solidFill>
                  <a:schemeClr val="bg1"/>
                </a:solidFill>
                <a:latin typeface="Tahoma" charset="0"/>
                <a:cs typeface="Arial" charset="0"/>
              </a:rPr>
              <a:t>Medications significantly improve success rates.</a:t>
            </a:r>
            <a:r>
              <a:rPr kumimoji="0" lang="en-US" sz="2200" b="1">
                <a:solidFill>
                  <a:schemeClr val="bg1"/>
                </a:solidFill>
                <a:latin typeface="Tahoma" charset="0"/>
                <a:cs typeface="Arial" charset="0"/>
              </a:rPr>
              <a:t> </a:t>
            </a:r>
          </a:p>
        </p:txBody>
      </p:sp>
      <p:sp>
        <p:nvSpPr>
          <p:cNvPr id="99333" name="Text Box 5"/>
          <p:cNvSpPr txBox="1">
            <a:spLocks noChangeArrowheads="1"/>
          </p:cNvSpPr>
          <p:nvPr/>
        </p:nvSpPr>
        <p:spPr bwMode="auto">
          <a:xfrm>
            <a:off x="77788" y="5553075"/>
            <a:ext cx="8972550" cy="311150"/>
          </a:xfrm>
          <a:prstGeom prst="rect">
            <a:avLst/>
          </a:prstGeom>
          <a:noFill/>
          <a:ln w="9525" algn="ctr">
            <a:noFill/>
            <a:miter lim="800000"/>
            <a:headEnd/>
            <a:tailEnd/>
          </a:ln>
        </p:spPr>
        <p:txBody>
          <a:bodyPr wrap="none" lIns="91430" tIns="45714" rIns="91430" bIns="45714">
            <a:spAutoFit/>
          </a:bodyPr>
          <a:lstStyle/>
          <a:p>
            <a:r>
              <a:rPr lang="en-US" sz="1800" i="1">
                <a:cs typeface="Arial" charset="0"/>
              </a:rPr>
              <a:t>* Includes pregnant women, smokeless tobacco users, light smokers, and adolescents.</a:t>
            </a:r>
          </a:p>
        </p:txBody>
      </p:sp>
      <p:pic>
        <p:nvPicPr>
          <p:cNvPr id="99334" name="Picture 6" descr="TreatTobUse&amp;DepCover"/>
          <p:cNvPicPr>
            <a:picLocks noChangeAspect="1" noChangeArrowheads="1"/>
          </p:cNvPicPr>
          <p:nvPr/>
        </p:nvPicPr>
        <p:blipFill>
          <a:blip r:embed="rId3" cstate="print"/>
          <a:srcRect/>
          <a:stretch>
            <a:fillRect/>
          </a:stretch>
        </p:blipFill>
        <p:spPr bwMode="auto">
          <a:xfrm>
            <a:off x="7078663" y="1970088"/>
            <a:ext cx="1919287" cy="2967037"/>
          </a:xfrm>
          <a:prstGeom prst="rect">
            <a:avLst/>
          </a:prstGeom>
          <a:noFill/>
          <a:ln w="9525">
            <a:noFill/>
            <a:miter lim="800000"/>
            <a:headEnd/>
            <a:tailEnd/>
          </a:ln>
        </p:spPr>
      </p:pic>
      <p:sp>
        <p:nvSpPr>
          <p:cNvPr id="99335" name="Rectangle 3"/>
          <p:cNvSpPr>
            <a:spLocks noChangeArrowheads="1"/>
          </p:cNvSpPr>
          <p:nvPr/>
        </p:nvSpPr>
        <p:spPr bwMode="auto">
          <a:xfrm>
            <a:off x="244475" y="1958975"/>
            <a:ext cx="7099300" cy="3998913"/>
          </a:xfrm>
          <a:prstGeom prst="rect">
            <a:avLst/>
          </a:prstGeom>
          <a:noFill/>
          <a:ln w="9525">
            <a:noFill/>
            <a:miter lim="800000"/>
            <a:headEnd/>
            <a:tailEnd/>
          </a:ln>
        </p:spPr>
        <p:txBody>
          <a:bodyPr/>
          <a:lstStyle/>
          <a:p>
            <a:pPr eaLnBrk="1" hangingPunct="1">
              <a:lnSpc>
                <a:spcPct val="100000"/>
              </a:lnSpc>
              <a:spcBef>
                <a:spcPct val="100000"/>
              </a:spcBef>
              <a:buClr>
                <a:schemeClr val="tx1"/>
              </a:buClr>
              <a:buSzPct val="60000"/>
              <a:buFont typeface="Wingdings" pitchFamily="2" charset="2"/>
              <a:buNone/>
            </a:pPr>
            <a:r>
              <a:rPr kumimoji="0" lang="en-US" sz="3100">
                <a:cs typeface="Arial" charset="0"/>
              </a:rPr>
              <a:t>“Clinicians should encourage all patients attempting to quit to use effective medications for tobacco dependence treatment, except where contraindicated or for specific populations* for which there is insufficient evidence of effectiveness.”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dissolv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530" name="Rectangle 2"/>
          <p:cNvSpPr>
            <a:spLocks noGrp="1" noChangeArrowheads="1"/>
          </p:cNvSpPr>
          <p:nvPr>
            <p:ph type="title" idx="4294967295"/>
          </p:nvPr>
        </p:nvSpPr>
        <p:spPr>
          <a:xfrm>
            <a:off x="1001713" y="598488"/>
            <a:ext cx="7267575" cy="1143000"/>
          </a:xfrm>
        </p:spPr>
        <p:txBody>
          <a:bodyPr rtlCol="0">
            <a:normAutofit fontScale="90000"/>
          </a:bodyPr>
          <a:lstStyle/>
          <a:p>
            <a:pPr eaLnBrk="1" fontAlgn="auto" hangingPunct="1">
              <a:spcAft>
                <a:spcPts val="0"/>
              </a:spcAft>
              <a:defRPr/>
            </a:pPr>
            <a:r>
              <a:rPr lang="en-US" dirty="0" smtClean="0"/>
              <a:t>NICOTINE NASAL SPRAY: DIRECTIONS for USE</a:t>
            </a:r>
            <a:r>
              <a:rPr lang="en-US" sz="3600" dirty="0" smtClean="0"/>
              <a:t> </a:t>
            </a:r>
            <a:r>
              <a:rPr lang="en-US" sz="2200" dirty="0" smtClean="0"/>
              <a:t>(cont’d)</a:t>
            </a:r>
          </a:p>
        </p:txBody>
      </p:sp>
      <p:sp>
        <p:nvSpPr>
          <p:cNvPr id="125955" name="Rectangle 3"/>
          <p:cNvSpPr>
            <a:spLocks noGrp="1" noChangeArrowheads="1"/>
          </p:cNvSpPr>
          <p:nvPr>
            <p:ph type="body" sz="half" idx="4294967295"/>
          </p:nvPr>
        </p:nvSpPr>
        <p:spPr>
          <a:xfrm>
            <a:off x="0" y="2133600"/>
            <a:ext cx="5670550" cy="4422775"/>
          </a:xfrm>
        </p:spPr>
        <p:txBody>
          <a:bodyPr/>
          <a:lstStyle/>
          <a:p>
            <a:pPr marL="228600" indent="-228600" eaLnBrk="1" hangingPunct="1"/>
            <a:r>
              <a:rPr lang="en-US" sz="2400" smtClean="0"/>
              <a:t>Prime the pump (before first use)</a:t>
            </a:r>
          </a:p>
          <a:p>
            <a:pPr marL="628650" lvl="1" indent="-228600" eaLnBrk="1" hangingPunct="1"/>
            <a:r>
              <a:rPr lang="en-US" sz="2000" smtClean="0"/>
              <a:t>Re-prime (1-2 sprays) if spray not used for 24 hours</a:t>
            </a:r>
          </a:p>
          <a:p>
            <a:pPr marL="228600" indent="-228600" eaLnBrk="1" hangingPunct="1">
              <a:spcBef>
                <a:spcPct val="70000"/>
              </a:spcBef>
            </a:pPr>
            <a:r>
              <a:rPr lang="en-US" sz="2400" smtClean="0"/>
              <a:t>Blow nose (if not clear)</a:t>
            </a:r>
          </a:p>
          <a:p>
            <a:pPr marL="228600" indent="-228600" eaLnBrk="1" hangingPunct="1">
              <a:spcBef>
                <a:spcPct val="70000"/>
              </a:spcBef>
            </a:pPr>
            <a:r>
              <a:rPr lang="en-US" sz="2400" smtClean="0"/>
              <a:t>Tilt head back slightly and insert tip of bottle into nostril as far as comfortable</a:t>
            </a:r>
          </a:p>
          <a:p>
            <a:pPr marL="228600" indent="-228600" eaLnBrk="1" hangingPunct="1">
              <a:spcBef>
                <a:spcPct val="70000"/>
              </a:spcBef>
            </a:pPr>
            <a:r>
              <a:rPr lang="en-US" sz="2400" smtClean="0"/>
              <a:t>Breathe through mouth, and spray once in each nostril</a:t>
            </a:r>
          </a:p>
          <a:p>
            <a:pPr marL="228600" indent="-228600" eaLnBrk="1" hangingPunct="1">
              <a:spcBef>
                <a:spcPct val="70000"/>
              </a:spcBef>
            </a:pPr>
            <a:r>
              <a:rPr lang="en-US" sz="2400" smtClean="0"/>
              <a:t>Do not sniff or inhale while spraying</a:t>
            </a:r>
          </a:p>
        </p:txBody>
      </p:sp>
      <p:pic>
        <p:nvPicPr>
          <p:cNvPr id="125956" name="Picture 4" descr="NS actuation"/>
          <p:cNvPicPr>
            <a:picLocks noGrp="1" noChangeAspect="1" noChangeArrowheads="1"/>
          </p:cNvPicPr>
          <p:nvPr>
            <p:ph sz="quarter" idx="4294967295"/>
          </p:nvPr>
        </p:nvPicPr>
        <p:blipFill>
          <a:blip r:embed="rId3" cstate="print"/>
          <a:srcRect/>
          <a:stretch>
            <a:fillRect/>
          </a:stretch>
        </p:blipFill>
        <p:spPr>
          <a:xfrm>
            <a:off x="6580188" y="1962150"/>
            <a:ext cx="2563812" cy="4656138"/>
          </a:xfrm>
        </p:spPr>
      </p:pic>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52578" name="Rectangle 2"/>
          <p:cNvSpPr>
            <a:spLocks noGrp="1" noChangeArrowheads="1"/>
          </p:cNvSpPr>
          <p:nvPr>
            <p:ph type="title" idx="4294967295"/>
          </p:nvPr>
        </p:nvSpPr>
        <p:spPr>
          <a:xfrm>
            <a:off x="1195388" y="617538"/>
            <a:ext cx="7267575" cy="1143000"/>
          </a:xfrm>
        </p:spPr>
        <p:txBody>
          <a:bodyPr rtlCol="0">
            <a:normAutofit fontScale="90000"/>
          </a:bodyPr>
          <a:lstStyle/>
          <a:p>
            <a:pPr eaLnBrk="1" fontAlgn="auto" hangingPunct="1">
              <a:spcAft>
                <a:spcPts val="0"/>
              </a:spcAft>
              <a:defRPr/>
            </a:pPr>
            <a:r>
              <a:rPr lang="en-US" dirty="0" smtClean="0"/>
              <a:t>NICOTINE NASAL SPRAY:</a:t>
            </a:r>
            <a:br>
              <a:rPr lang="en-US" dirty="0" smtClean="0"/>
            </a:br>
            <a:r>
              <a:rPr lang="en-US" sz="3400" dirty="0" smtClean="0"/>
              <a:t>ADDITIONAL PATIENT EDUCATION</a:t>
            </a:r>
          </a:p>
        </p:txBody>
      </p:sp>
      <p:sp>
        <p:nvSpPr>
          <p:cNvPr id="152579" name="Rectangle 3"/>
          <p:cNvSpPr>
            <a:spLocks noGrp="1" noChangeArrowheads="1"/>
          </p:cNvSpPr>
          <p:nvPr>
            <p:ph type="body" idx="4294967295"/>
          </p:nvPr>
        </p:nvSpPr>
        <p:spPr>
          <a:xfrm>
            <a:off x="1390650" y="2114550"/>
            <a:ext cx="7753350" cy="4354513"/>
          </a:xfrm>
        </p:spPr>
        <p:txBody>
          <a:bodyPr rtlCol="0">
            <a:normAutofit lnSpcReduction="10000"/>
          </a:bodyPr>
          <a:lstStyle/>
          <a:p>
            <a:pPr marL="228600" indent="-228600" eaLnBrk="1" fontAlgn="auto" hangingPunct="1">
              <a:lnSpc>
                <a:spcPct val="90000"/>
              </a:lnSpc>
              <a:spcBef>
                <a:spcPct val="45000"/>
              </a:spcBef>
              <a:spcAft>
                <a:spcPts val="0"/>
              </a:spcAft>
              <a:buFont typeface="Arial" pitchFamily="34" charset="0"/>
              <a:buChar char="•"/>
              <a:defRPr/>
            </a:pPr>
            <a:r>
              <a:rPr lang="en-US" sz="2600" smtClean="0"/>
              <a:t>What to expect (first week):</a:t>
            </a:r>
          </a:p>
          <a:p>
            <a:pPr marL="571500" lvl="1" indent="-228600" eaLnBrk="1" fontAlgn="auto" hangingPunct="1">
              <a:lnSpc>
                <a:spcPct val="90000"/>
              </a:lnSpc>
              <a:spcAft>
                <a:spcPts val="0"/>
              </a:spcAft>
              <a:buFont typeface="Arial" pitchFamily="34" charset="0"/>
              <a:buChar char="–"/>
              <a:defRPr/>
            </a:pPr>
            <a:r>
              <a:rPr lang="en-US" sz="2000" smtClean="0"/>
              <a:t>Hot peppery feeling in back of throat or nose</a:t>
            </a:r>
          </a:p>
          <a:p>
            <a:pPr marL="571500" lvl="1" indent="-228600" eaLnBrk="1" fontAlgn="auto" hangingPunct="1">
              <a:lnSpc>
                <a:spcPct val="90000"/>
              </a:lnSpc>
              <a:spcAft>
                <a:spcPts val="0"/>
              </a:spcAft>
              <a:buFont typeface="Arial" pitchFamily="34" charset="0"/>
              <a:buChar char="–"/>
              <a:defRPr/>
            </a:pPr>
            <a:r>
              <a:rPr lang="en-US" sz="2000" smtClean="0"/>
              <a:t>Sneezing</a:t>
            </a:r>
          </a:p>
          <a:p>
            <a:pPr marL="571500" lvl="1" indent="-228600" eaLnBrk="1" fontAlgn="auto" hangingPunct="1">
              <a:lnSpc>
                <a:spcPct val="90000"/>
              </a:lnSpc>
              <a:spcAft>
                <a:spcPts val="0"/>
              </a:spcAft>
              <a:buFont typeface="Arial" pitchFamily="34" charset="0"/>
              <a:buChar char="–"/>
              <a:defRPr/>
            </a:pPr>
            <a:r>
              <a:rPr lang="en-US" sz="2000" smtClean="0"/>
              <a:t>Coughing</a:t>
            </a:r>
          </a:p>
          <a:p>
            <a:pPr marL="571500" lvl="1" indent="-228600" eaLnBrk="1" fontAlgn="auto" hangingPunct="1">
              <a:lnSpc>
                <a:spcPct val="90000"/>
              </a:lnSpc>
              <a:spcAft>
                <a:spcPts val="0"/>
              </a:spcAft>
              <a:buFont typeface="Arial" pitchFamily="34" charset="0"/>
              <a:buChar char="–"/>
              <a:defRPr/>
            </a:pPr>
            <a:r>
              <a:rPr lang="en-US" sz="2000" smtClean="0"/>
              <a:t>Watery eyes</a:t>
            </a:r>
          </a:p>
          <a:p>
            <a:pPr marL="571500" lvl="1" indent="-228600" eaLnBrk="1" fontAlgn="auto" hangingPunct="1">
              <a:lnSpc>
                <a:spcPct val="90000"/>
              </a:lnSpc>
              <a:spcAft>
                <a:spcPts val="0"/>
              </a:spcAft>
              <a:buFont typeface="Arial" pitchFamily="34" charset="0"/>
              <a:buChar char="–"/>
              <a:defRPr/>
            </a:pPr>
            <a:r>
              <a:rPr lang="en-US" sz="2000" smtClean="0"/>
              <a:t>Runny nose</a:t>
            </a:r>
          </a:p>
          <a:p>
            <a:pPr marL="228600" indent="-228600" eaLnBrk="1" fontAlgn="auto" hangingPunct="1">
              <a:spcBef>
                <a:spcPct val="50000"/>
              </a:spcBef>
              <a:spcAft>
                <a:spcPts val="0"/>
              </a:spcAft>
              <a:buFont typeface="Arial" pitchFamily="34" charset="0"/>
              <a:buChar char="•"/>
              <a:defRPr/>
            </a:pPr>
            <a:r>
              <a:rPr lang="en-US" sz="2600" smtClean="0"/>
              <a:t>Side effects should lessen over a few days</a:t>
            </a:r>
          </a:p>
          <a:p>
            <a:pPr marL="571500" lvl="1" indent="-228600" eaLnBrk="1" fontAlgn="auto" hangingPunct="1">
              <a:spcAft>
                <a:spcPts val="0"/>
              </a:spcAft>
              <a:buFont typeface="Arial" pitchFamily="34" charset="0"/>
              <a:buChar char="–"/>
              <a:defRPr/>
            </a:pPr>
            <a:r>
              <a:rPr lang="en-US" sz="2000" smtClean="0"/>
              <a:t>Regular use during the first week will help in development of tolerance to the irritant effects of the spray</a:t>
            </a:r>
          </a:p>
          <a:p>
            <a:pPr marL="228600" indent="-228600" eaLnBrk="1" fontAlgn="auto" hangingPunct="1">
              <a:spcBef>
                <a:spcPct val="50000"/>
              </a:spcBef>
              <a:spcAft>
                <a:spcPts val="0"/>
              </a:spcAft>
              <a:buFont typeface="Arial" pitchFamily="34" charset="0"/>
              <a:buChar char="•"/>
              <a:defRPr/>
            </a:pPr>
            <a:r>
              <a:rPr lang="en-US" sz="2600" smtClean="0"/>
              <a:t>If side effects do not decrease after a week, contact health care provider</a:t>
            </a: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002" name="Rectangle 2"/>
          <p:cNvSpPr>
            <a:spLocks noGrp="1" noChangeArrowheads="1"/>
          </p:cNvSpPr>
          <p:nvPr>
            <p:ph type="title" idx="4294967295"/>
          </p:nvPr>
        </p:nvSpPr>
        <p:spPr>
          <a:xfrm>
            <a:off x="1058863" y="577850"/>
            <a:ext cx="7267575" cy="1143000"/>
          </a:xfrm>
        </p:spPr>
        <p:txBody>
          <a:bodyPr/>
          <a:lstStyle/>
          <a:p>
            <a:pPr eaLnBrk="1" hangingPunct="1"/>
            <a:r>
              <a:rPr lang="en-US" sz="4000" smtClean="0"/>
              <a:t>NICOTINE INHALER</a:t>
            </a:r>
            <a:br>
              <a:rPr lang="en-US" sz="4000" smtClean="0"/>
            </a:br>
            <a:r>
              <a:rPr lang="en-US" altLang="en-US" sz="2800" smtClean="0"/>
              <a:t>Nicotrol Inhaler (Pfizer)</a:t>
            </a:r>
            <a:endParaRPr lang="en-US" sz="2800" smtClean="0"/>
          </a:p>
        </p:txBody>
      </p:sp>
      <p:sp>
        <p:nvSpPr>
          <p:cNvPr id="128003" name="Rectangle 3"/>
          <p:cNvSpPr>
            <a:spLocks noGrp="1" noChangeArrowheads="1"/>
          </p:cNvSpPr>
          <p:nvPr>
            <p:ph type="body" sz="half" idx="4294967295"/>
          </p:nvPr>
        </p:nvSpPr>
        <p:spPr>
          <a:xfrm>
            <a:off x="0" y="2093913"/>
            <a:ext cx="4648200" cy="3998912"/>
          </a:xfrm>
        </p:spPr>
        <p:txBody>
          <a:bodyPr/>
          <a:lstStyle/>
          <a:p>
            <a:pPr marL="228600" indent="-228600" eaLnBrk="1" hangingPunct="1">
              <a:spcBef>
                <a:spcPct val="30000"/>
              </a:spcBef>
              <a:spcAft>
                <a:spcPct val="10000"/>
              </a:spcAft>
            </a:pPr>
            <a:r>
              <a:rPr lang="en-US" sz="2600" smtClean="0"/>
              <a:t>Nicotine inhalation system consists of:</a:t>
            </a:r>
          </a:p>
          <a:p>
            <a:pPr marL="571500" lvl="1" indent="-228600" eaLnBrk="1" hangingPunct="1">
              <a:spcBef>
                <a:spcPct val="30000"/>
              </a:spcBef>
              <a:spcAft>
                <a:spcPct val="10000"/>
              </a:spcAft>
            </a:pPr>
            <a:r>
              <a:rPr lang="en-US" sz="2200" smtClean="0"/>
              <a:t>Mouthpiece</a:t>
            </a:r>
          </a:p>
          <a:p>
            <a:pPr marL="571500" lvl="1" indent="-228600" eaLnBrk="1" hangingPunct="1">
              <a:lnSpc>
                <a:spcPct val="90000"/>
              </a:lnSpc>
              <a:spcBef>
                <a:spcPct val="0"/>
              </a:spcBef>
              <a:spcAft>
                <a:spcPct val="10000"/>
              </a:spcAft>
            </a:pPr>
            <a:r>
              <a:rPr lang="en-US" sz="2200" smtClean="0"/>
              <a:t>Cartridge with porous plug containing 10 mg nicotine and 1 mg menthol</a:t>
            </a:r>
          </a:p>
          <a:p>
            <a:pPr marL="228600" indent="-228600" eaLnBrk="1" hangingPunct="1">
              <a:spcBef>
                <a:spcPct val="30000"/>
              </a:spcBef>
              <a:spcAft>
                <a:spcPct val="10000"/>
              </a:spcAft>
            </a:pPr>
            <a:r>
              <a:rPr lang="en-US" sz="2600" smtClean="0"/>
              <a:t>Delivers 4 mg nicotine vapor, </a:t>
            </a:r>
            <a:r>
              <a:rPr lang="en-US" altLang="en-US" sz="2600" smtClean="0"/>
              <a:t>absorbed across buccal mucosa</a:t>
            </a:r>
          </a:p>
        </p:txBody>
      </p:sp>
      <p:pic>
        <p:nvPicPr>
          <p:cNvPr id="128004" name="Picture 12" descr="Inhaler open slide"/>
          <p:cNvPicPr>
            <a:picLocks noGrp="1" noChangeAspect="1" noChangeArrowheads="1"/>
          </p:cNvPicPr>
          <p:nvPr>
            <p:ph sz="half" idx="4294967295"/>
          </p:nvPr>
        </p:nvPicPr>
        <p:blipFill>
          <a:blip r:embed="rId3" cstate="print"/>
          <a:srcRect/>
          <a:stretch>
            <a:fillRect/>
          </a:stretch>
        </p:blipFill>
        <p:spPr>
          <a:xfrm>
            <a:off x="5545138" y="2149475"/>
            <a:ext cx="3598862" cy="3814763"/>
          </a:xfrm>
        </p:spPr>
      </p:pic>
      <p:sp>
        <p:nvSpPr>
          <p:cNvPr id="128005" name="AutoShape 4" descr="P99321D4"/>
          <p:cNvSpPr>
            <a:spLocks noChangeAspect="1" noChangeArrowheads="1"/>
          </p:cNvSpPr>
          <p:nvPr/>
        </p:nvSpPr>
        <p:spPr bwMode="auto">
          <a:xfrm>
            <a:off x="4414838" y="3292475"/>
            <a:ext cx="296862" cy="296863"/>
          </a:xfrm>
          <a:prstGeom prst="rect">
            <a:avLst/>
          </a:prstGeom>
          <a:noFill/>
          <a:ln w="9525">
            <a:noFill/>
            <a:miter lim="800000"/>
            <a:headEnd/>
            <a:tailEnd/>
          </a:ln>
        </p:spPr>
        <p:txBody>
          <a:bodyPr/>
          <a:lstStyle/>
          <a:p>
            <a:endParaRPr lang="en-US">
              <a:cs typeface="Arial" charset="0"/>
            </a:endParaRPr>
          </a:p>
        </p:txBody>
      </p:sp>
      <p:sp>
        <p:nvSpPr>
          <p:cNvPr id="128006" name="AutoShape 5" descr="P99321D4"/>
          <p:cNvSpPr>
            <a:spLocks noChangeAspect="1" noChangeArrowheads="1"/>
          </p:cNvSpPr>
          <p:nvPr/>
        </p:nvSpPr>
        <p:spPr bwMode="auto">
          <a:xfrm>
            <a:off x="4414838" y="3292475"/>
            <a:ext cx="296862" cy="296863"/>
          </a:xfrm>
          <a:prstGeom prst="rect">
            <a:avLst/>
          </a:prstGeom>
          <a:noFill/>
          <a:ln w="9525">
            <a:noFill/>
            <a:miter lim="800000"/>
            <a:headEnd/>
            <a:tailEnd/>
          </a:ln>
        </p:spPr>
        <p:txBody>
          <a:bodyPr/>
          <a:lstStyle/>
          <a:p>
            <a:endParaRPr lang="en-US">
              <a:cs typeface="Arial" charset="0"/>
            </a:endParaRPr>
          </a:p>
        </p:txBody>
      </p:sp>
      <p:sp>
        <p:nvSpPr>
          <p:cNvPr id="128007" name="AutoShape 6" descr="P99321D4"/>
          <p:cNvSpPr>
            <a:spLocks noChangeAspect="1" noChangeArrowheads="1"/>
          </p:cNvSpPr>
          <p:nvPr/>
        </p:nvSpPr>
        <p:spPr bwMode="auto">
          <a:xfrm>
            <a:off x="4414838" y="3292475"/>
            <a:ext cx="296862" cy="296863"/>
          </a:xfrm>
          <a:prstGeom prst="rect">
            <a:avLst/>
          </a:prstGeom>
          <a:noFill/>
          <a:ln w="9525">
            <a:noFill/>
            <a:miter lim="800000"/>
            <a:headEnd/>
            <a:tailEnd/>
          </a:ln>
        </p:spPr>
        <p:txBody>
          <a:bodyPr/>
          <a:lstStyle/>
          <a:p>
            <a:endParaRPr lang="en-US">
              <a:cs typeface="Arial" charset="0"/>
            </a:endParaRPr>
          </a:p>
        </p:txBody>
      </p:sp>
      <p:sp>
        <p:nvSpPr>
          <p:cNvPr id="128008" name="AutoShape 7" descr="P99321D4"/>
          <p:cNvSpPr>
            <a:spLocks noChangeAspect="1" noChangeArrowheads="1"/>
          </p:cNvSpPr>
          <p:nvPr/>
        </p:nvSpPr>
        <p:spPr bwMode="auto">
          <a:xfrm>
            <a:off x="4567238" y="3444875"/>
            <a:ext cx="296862" cy="296863"/>
          </a:xfrm>
          <a:prstGeom prst="rect">
            <a:avLst/>
          </a:prstGeom>
          <a:noFill/>
          <a:ln w="9525">
            <a:noFill/>
            <a:miter lim="800000"/>
            <a:headEnd/>
            <a:tailEnd/>
          </a:ln>
        </p:spPr>
        <p:txBody>
          <a:bodyPr/>
          <a:lstStyle/>
          <a:p>
            <a:endParaRPr lang="en-US">
              <a:cs typeface="Arial" charset="0"/>
            </a:endParaRPr>
          </a:p>
        </p:txBody>
      </p:sp>
      <p:sp>
        <p:nvSpPr>
          <p:cNvPr id="128009" name="AutoShape 8" descr="P99321D4"/>
          <p:cNvSpPr>
            <a:spLocks noChangeAspect="1" noChangeArrowheads="1"/>
          </p:cNvSpPr>
          <p:nvPr/>
        </p:nvSpPr>
        <p:spPr bwMode="auto">
          <a:xfrm>
            <a:off x="4414838" y="3292475"/>
            <a:ext cx="296862" cy="296863"/>
          </a:xfrm>
          <a:prstGeom prst="rect">
            <a:avLst/>
          </a:prstGeom>
          <a:noFill/>
          <a:ln w="9525">
            <a:noFill/>
            <a:miter lim="800000"/>
            <a:headEnd/>
            <a:tailEnd/>
          </a:ln>
        </p:spPr>
        <p:txBody>
          <a:bodyPr/>
          <a:lstStyle/>
          <a:p>
            <a:endParaRPr lang="en-US">
              <a:cs typeface="Arial" charset="0"/>
            </a:endParaRPr>
          </a:p>
        </p:txBody>
      </p:sp>
      <p:sp>
        <p:nvSpPr>
          <p:cNvPr id="128010" name="AutoShape 9" descr="P99321D4"/>
          <p:cNvSpPr>
            <a:spLocks noChangeAspect="1" noChangeArrowheads="1"/>
          </p:cNvSpPr>
          <p:nvPr/>
        </p:nvSpPr>
        <p:spPr bwMode="auto">
          <a:xfrm>
            <a:off x="4414838" y="3292475"/>
            <a:ext cx="296862" cy="296863"/>
          </a:xfrm>
          <a:prstGeom prst="rect">
            <a:avLst/>
          </a:prstGeom>
          <a:noFill/>
          <a:ln w="9525">
            <a:noFill/>
            <a:miter lim="800000"/>
            <a:headEnd/>
            <a:tailEnd/>
          </a:ln>
        </p:spPr>
        <p:txBody>
          <a:bodyPr/>
          <a:lstStyle/>
          <a:p>
            <a:endParaRPr lang="en-US">
              <a:cs typeface="Arial" charset="0"/>
            </a:endParaRPr>
          </a:p>
        </p:txBody>
      </p:sp>
      <p:sp>
        <p:nvSpPr>
          <p:cNvPr id="128011" name="Rectangle 10"/>
          <p:cNvSpPr>
            <a:spLocks noChangeArrowheads="1"/>
          </p:cNvSpPr>
          <p:nvPr/>
        </p:nvSpPr>
        <p:spPr bwMode="auto">
          <a:xfrm>
            <a:off x="3467100" y="3371850"/>
            <a:ext cx="1143000" cy="152400"/>
          </a:xfrm>
          <a:prstGeom prst="rect">
            <a:avLst/>
          </a:prstGeom>
          <a:noFill/>
          <a:ln w="9525">
            <a:noFill/>
            <a:miter lim="800000"/>
            <a:headEnd/>
            <a:tailEnd/>
          </a:ln>
        </p:spPr>
        <p:txBody>
          <a:bodyPr wrap="none" anchor="ctr"/>
          <a:lstStyle/>
          <a:p>
            <a:endParaRPr lang="en-US">
              <a:cs typeface="Arial" charset="0"/>
            </a:endParaRPr>
          </a:p>
        </p:txBody>
      </p:sp>
      <p:sp>
        <p:nvSpPr>
          <p:cNvPr id="128012" name="Rectangle 11"/>
          <p:cNvSpPr>
            <a:spLocks noChangeArrowheads="1"/>
          </p:cNvSpPr>
          <p:nvPr/>
        </p:nvSpPr>
        <p:spPr bwMode="auto">
          <a:xfrm>
            <a:off x="1981200" y="781050"/>
            <a:ext cx="4838700" cy="5219700"/>
          </a:xfrm>
          <a:prstGeom prst="rect">
            <a:avLst/>
          </a:prstGeom>
          <a:noFill/>
          <a:ln w="9525">
            <a:noFill/>
            <a:miter lim="800000"/>
            <a:headEnd/>
            <a:tailEnd/>
          </a:ln>
        </p:spPr>
        <p:txBody>
          <a:bodyPr wrap="none" anchor="ctr"/>
          <a:lstStyle/>
          <a:p>
            <a:endParaRPr lang="en-US">
              <a:cs typeface="Arial" charset="0"/>
            </a:endParaRP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026" name="Rectangle 2"/>
          <p:cNvSpPr>
            <a:spLocks noGrp="1" noChangeArrowheads="1"/>
          </p:cNvSpPr>
          <p:nvPr>
            <p:ph type="title" idx="4294967295"/>
          </p:nvPr>
        </p:nvSpPr>
        <p:spPr>
          <a:xfrm>
            <a:off x="1039813" y="617538"/>
            <a:ext cx="7267575" cy="1143000"/>
          </a:xfrm>
        </p:spPr>
        <p:txBody>
          <a:bodyPr/>
          <a:lstStyle/>
          <a:p>
            <a:pPr eaLnBrk="1" hangingPunct="1"/>
            <a:r>
              <a:rPr lang="en-US" altLang="en-US" smtClean="0"/>
              <a:t>NICOTINE INHALER: DOSING</a:t>
            </a:r>
          </a:p>
        </p:txBody>
      </p:sp>
      <p:sp>
        <p:nvSpPr>
          <p:cNvPr id="129027" name="Rectangle 3"/>
          <p:cNvSpPr>
            <a:spLocks noChangeArrowheads="1"/>
          </p:cNvSpPr>
          <p:nvPr/>
        </p:nvSpPr>
        <p:spPr bwMode="auto">
          <a:xfrm>
            <a:off x="552450" y="2228850"/>
            <a:ext cx="8202613" cy="3998913"/>
          </a:xfrm>
          <a:prstGeom prst="rect">
            <a:avLst/>
          </a:prstGeom>
          <a:noFill/>
          <a:ln w="9525">
            <a:noFill/>
            <a:miter lim="800000"/>
            <a:headEnd/>
            <a:tailEnd/>
          </a:ln>
        </p:spPr>
        <p:txBody>
          <a:bodyPr/>
          <a:lstStyle/>
          <a:p>
            <a:pPr marL="571500" lvl="1" indent="-228600" eaLnBrk="1" hangingPunct="1">
              <a:lnSpc>
                <a:spcPct val="90000"/>
              </a:lnSpc>
              <a:spcBef>
                <a:spcPct val="0"/>
              </a:spcBef>
              <a:spcAft>
                <a:spcPts val="1800"/>
              </a:spcAft>
              <a:buClr>
                <a:schemeClr val="tx1"/>
              </a:buClr>
              <a:buSzPct val="55000"/>
              <a:buFont typeface="Wingdings" pitchFamily="2" charset="2"/>
              <a:buChar char="n"/>
            </a:pPr>
            <a:r>
              <a:rPr kumimoji="0" lang="en-US" altLang="en-US" sz="2600">
                <a:latin typeface="Tahoma" charset="0"/>
                <a:cs typeface="Arial" charset="0"/>
              </a:rPr>
              <a:t>Start with at least 6 cartridges/day during the first 3-6 weeks of treatment</a:t>
            </a:r>
          </a:p>
          <a:p>
            <a:pPr marL="1028700" lvl="2" indent="-228600" eaLnBrk="1" hangingPunct="1">
              <a:lnSpc>
                <a:spcPct val="90000"/>
              </a:lnSpc>
              <a:spcBef>
                <a:spcPct val="0"/>
              </a:spcBef>
              <a:spcAft>
                <a:spcPts val="1800"/>
              </a:spcAft>
              <a:buClr>
                <a:srgbClr val="FF0000"/>
              </a:buClr>
              <a:buSzPct val="55000"/>
              <a:buFont typeface="Wingdings" pitchFamily="2" charset="2"/>
              <a:buChar char="n"/>
            </a:pPr>
            <a:r>
              <a:rPr kumimoji="0" lang="en-US" altLang="en-US" sz="2400">
                <a:latin typeface="Tahoma" charset="0"/>
                <a:cs typeface="Arial" charset="0"/>
              </a:rPr>
              <a:t>Increase prn to </a:t>
            </a:r>
            <a:r>
              <a:rPr kumimoji="0" lang="en-US" altLang="en-US" sz="2400" i="1">
                <a:latin typeface="Tahoma" charset="0"/>
                <a:cs typeface="Arial" charset="0"/>
              </a:rPr>
              <a:t>maximum</a:t>
            </a:r>
            <a:r>
              <a:rPr kumimoji="0" lang="en-US" altLang="en-US" sz="2400">
                <a:latin typeface="Tahoma" charset="0"/>
                <a:cs typeface="Arial" charset="0"/>
              </a:rPr>
              <a:t> of 16 cartridges/day</a:t>
            </a:r>
          </a:p>
          <a:p>
            <a:pPr marL="1028700" lvl="2" indent="-228600" eaLnBrk="1" hangingPunct="1">
              <a:lnSpc>
                <a:spcPct val="90000"/>
              </a:lnSpc>
              <a:spcBef>
                <a:spcPct val="0"/>
              </a:spcBef>
              <a:spcAft>
                <a:spcPts val="1800"/>
              </a:spcAft>
              <a:buClr>
                <a:srgbClr val="FF0000"/>
              </a:buClr>
              <a:buSzPct val="55000"/>
              <a:buFont typeface="Wingdings" pitchFamily="2" charset="2"/>
              <a:buChar char="n"/>
            </a:pPr>
            <a:r>
              <a:rPr kumimoji="0" lang="en-US" altLang="en-US" sz="2400">
                <a:latin typeface="Tahoma" charset="0"/>
                <a:cs typeface="Arial" charset="0"/>
              </a:rPr>
              <a:t>In general, use 1 cartridge every 1-2 hours</a:t>
            </a:r>
          </a:p>
          <a:p>
            <a:pPr marL="571500" lvl="1" indent="-228600" eaLnBrk="1" hangingPunct="1">
              <a:lnSpc>
                <a:spcPct val="90000"/>
              </a:lnSpc>
              <a:spcBef>
                <a:spcPct val="0"/>
              </a:spcBef>
              <a:spcAft>
                <a:spcPts val="1800"/>
              </a:spcAft>
              <a:buClr>
                <a:schemeClr val="tx1"/>
              </a:buClr>
              <a:buSzPct val="55000"/>
              <a:buFont typeface="Wingdings" pitchFamily="2" charset="2"/>
              <a:buChar char="n"/>
            </a:pPr>
            <a:r>
              <a:rPr kumimoji="0" lang="en-US" altLang="en-US" sz="2600">
                <a:latin typeface="Tahoma" charset="0"/>
                <a:cs typeface="Arial" charset="0"/>
              </a:rPr>
              <a:t>Recommended duration of therapy is 3 months</a:t>
            </a:r>
          </a:p>
          <a:p>
            <a:pPr marL="571500" lvl="1" indent="-228600" eaLnBrk="1" hangingPunct="1">
              <a:lnSpc>
                <a:spcPct val="90000"/>
              </a:lnSpc>
              <a:spcBef>
                <a:spcPct val="0"/>
              </a:spcBef>
              <a:spcAft>
                <a:spcPts val="1800"/>
              </a:spcAft>
              <a:buClr>
                <a:schemeClr val="tx1"/>
              </a:buClr>
              <a:buSzPct val="55000"/>
              <a:buFont typeface="Wingdings" pitchFamily="2" charset="2"/>
              <a:buChar char="n"/>
            </a:pPr>
            <a:r>
              <a:rPr kumimoji="0" lang="en-US" altLang="en-US" sz="2600">
                <a:latin typeface="Tahoma" charset="0"/>
                <a:cs typeface="Arial" charset="0"/>
              </a:rPr>
              <a:t>Gradually reduce daily dosage over the following 6–12 weeks</a:t>
            </a: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0050" name="Picture 2" descr="bild till Mikael"/>
          <p:cNvPicPr>
            <a:picLocks noChangeAspect="1" noChangeArrowheads="1"/>
          </p:cNvPicPr>
          <p:nvPr/>
        </p:nvPicPr>
        <p:blipFill>
          <a:blip r:embed="rId3" cstate="print"/>
          <a:srcRect r="8594" b="34375"/>
          <a:stretch>
            <a:fillRect/>
          </a:stretch>
        </p:blipFill>
        <p:spPr bwMode="auto">
          <a:xfrm>
            <a:off x="1379538" y="2174875"/>
            <a:ext cx="6667500" cy="3589338"/>
          </a:xfrm>
          <a:prstGeom prst="rect">
            <a:avLst/>
          </a:prstGeom>
          <a:solidFill>
            <a:schemeClr val="bg2"/>
          </a:solidFill>
          <a:ln w="9525">
            <a:noFill/>
            <a:miter lim="800000"/>
            <a:headEnd/>
            <a:tailEnd/>
          </a:ln>
        </p:spPr>
      </p:pic>
      <p:sp>
        <p:nvSpPr>
          <p:cNvPr id="130051" name="Line 3"/>
          <p:cNvSpPr>
            <a:spLocks noChangeShapeType="1"/>
          </p:cNvSpPr>
          <p:nvPr/>
        </p:nvSpPr>
        <p:spPr bwMode="auto">
          <a:xfrm flipV="1">
            <a:off x="1008063" y="5330825"/>
            <a:ext cx="703262" cy="301625"/>
          </a:xfrm>
          <a:prstGeom prst="line">
            <a:avLst/>
          </a:prstGeom>
          <a:noFill/>
          <a:ln w="57150">
            <a:solidFill>
              <a:schemeClr val="folHlink"/>
            </a:solidFill>
            <a:round/>
            <a:headEnd/>
            <a:tailEnd type="triangle" w="med" len="med"/>
          </a:ln>
        </p:spPr>
        <p:txBody>
          <a:bodyPr wrap="none" anchor="ctr"/>
          <a:lstStyle/>
          <a:p>
            <a:endParaRPr lang="en-US"/>
          </a:p>
        </p:txBody>
      </p:sp>
      <p:sp>
        <p:nvSpPr>
          <p:cNvPr id="130052" name="Line 4"/>
          <p:cNvSpPr>
            <a:spLocks noChangeShapeType="1"/>
          </p:cNvSpPr>
          <p:nvPr/>
        </p:nvSpPr>
        <p:spPr bwMode="auto">
          <a:xfrm flipV="1">
            <a:off x="7470775" y="2297113"/>
            <a:ext cx="735013" cy="331787"/>
          </a:xfrm>
          <a:prstGeom prst="line">
            <a:avLst/>
          </a:prstGeom>
          <a:noFill/>
          <a:ln w="57150">
            <a:solidFill>
              <a:schemeClr val="folHlink"/>
            </a:solidFill>
            <a:round/>
            <a:headEnd/>
            <a:tailEnd type="triangle" w="med" len="med"/>
          </a:ln>
        </p:spPr>
        <p:txBody>
          <a:bodyPr wrap="none" anchor="ctr"/>
          <a:lstStyle/>
          <a:p>
            <a:endParaRPr lang="en-US"/>
          </a:p>
        </p:txBody>
      </p:sp>
      <p:sp>
        <p:nvSpPr>
          <p:cNvPr id="130053" name="Line 5"/>
          <p:cNvSpPr>
            <a:spLocks noChangeShapeType="1"/>
          </p:cNvSpPr>
          <p:nvPr/>
        </p:nvSpPr>
        <p:spPr bwMode="auto">
          <a:xfrm flipH="1">
            <a:off x="3886200" y="4648200"/>
            <a:ext cx="76200" cy="762000"/>
          </a:xfrm>
          <a:prstGeom prst="line">
            <a:avLst/>
          </a:prstGeom>
          <a:noFill/>
          <a:ln w="9525">
            <a:solidFill>
              <a:schemeClr val="tx1"/>
            </a:solidFill>
            <a:round/>
            <a:headEnd/>
            <a:tailEnd/>
          </a:ln>
        </p:spPr>
        <p:txBody>
          <a:bodyPr wrap="none" anchor="ctr"/>
          <a:lstStyle/>
          <a:p>
            <a:endParaRPr lang="en-US"/>
          </a:p>
        </p:txBody>
      </p:sp>
      <p:sp>
        <p:nvSpPr>
          <p:cNvPr id="130054" name="Line 6"/>
          <p:cNvSpPr>
            <a:spLocks noChangeShapeType="1"/>
          </p:cNvSpPr>
          <p:nvPr/>
        </p:nvSpPr>
        <p:spPr bwMode="auto">
          <a:xfrm>
            <a:off x="3940175" y="4346575"/>
            <a:ext cx="950913" cy="561975"/>
          </a:xfrm>
          <a:prstGeom prst="line">
            <a:avLst/>
          </a:prstGeom>
          <a:noFill/>
          <a:ln w="9525">
            <a:solidFill>
              <a:schemeClr val="tx1"/>
            </a:solidFill>
            <a:round/>
            <a:headEnd/>
            <a:tailEnd/>
          </a:ln>
        </p:spPr>
        <p:txBody>
          <a:bodyPr wrap="none" anchor="ctr"/>
          <a:lstStyle/>
          <a:p>
            <a:endParaRPr lang="en-US"/>
          </a:p>
        </p:txBody>
      </p:sp>
      <p:sp>
        <p:nvSpPr>
          <p:cNvPr id="130055" name="Line 7"/>
          <p:cNvSpPr>
            <a:spLocks noChangeShapeType="1"/>
          </p:cNvSpPr>
          <p:nvPr/>
        </p:nvSpPr>
        <p:spPr bwMode="auto">
          <a:xfrm flipH="1" flipV="1">
            <a:off x="6329363" y="3567113"/>
            <a:ext cx="901700" cy="504825"/>
          </a:xfrm>
          <a:prstGeom prst="line">
            <a:avLst/>
          </a:prstGeom>
          <a:noFill/>
          <a:ln w="9525">
            <a:solidFill>
              <a:schemeClr val="tx1"/>
            </a:solidFill>
            <a:round/>
            <a:headEnd/>
            <a:tailEnd/>
          </a:ln>
        </p:spPr>
        <p:txBody>
          <a:bodyPr wrap="none" anchor="ctr"/>
          <a:lstStyle/>
          <a:p>
            <a:endParaRPr lang="en-US"/>
          </a:p>
        </p:txBody>
      </p:sp>
      <p:sp>
        <p:nvSpPr>
          <p:cNvPr id="130056" name="Text Box 8"/>
          <p:cNvSpPr txBox="1">
            <a:spLocks noChangeArrowheads="1"/>
          </p:cNvSpPr>
          <p:nvPr/>
        </p:nvSpPr>
        <p:spPr bwMode="auto">
          <a:xfrm>
            <a:off x="581025" y="5640388"/>
            <a:ext cx="981075" cy="336550"/>
          </a:xfrm>
          <a:prstGeom prst="rect">
            <a:avLst/>
          </a:prstGeom>
          <a:noFill/>
          <a:ln w="9525">
            <a:noFill/>
            <a:miter lim="800000"/>
            <a:headEnd/>
            <a:tailEnd/>
          </a:ln>
        </p:spPr>
        <p:txBody>
          <a:bodyPr>
            <a:spAutoFit/>
          </a:bodyPr>
          <a:lstStyle/>
          <a:p>
            <a:pPr>
              <a:lnSpc>
                <a:spcPct val="100000"/>
              </a:lnSpc>
              <a:spcBef>
                <a:spcPct val="50000"/>
              </a:spcBef>
            </a:pPr>
            <a:r>
              <a:rPr kumimoji="0" lang="en-US" sz="1600" b="1">
                <a:latin typeface="Tahoma" charset="0"/>
                <a:cs typeface="Arial" charset="0"/>
              </a:rPr>
              <a:t>Air in</a:t>
            </a:r>
            <a:endParaRPr kumimoji="0" lang="en-US" sz="1600">
              <a:latin typeface="Tahoma" charset="0"/>
              <a:cs typeface="Arial" charset="0"/>
            </a:endParaRPr>
          </a:p>
        </p:txBody>
      </p:sp>
      <p:sp>
        <p:nvSpPr>
          <p:cNvPr id="130057" name="Text Box 9"/>
          <p:cNvSpPr txBox="1">
            <a:spLocks noChangeArrowheads="1"/>
          </p:cNvSpPr>
          <p:nvPr/>
        </p:nvSpPr>
        <p:spPr bwMode="auto">
          <a:xfrm>
            <a:off x="1447800" y="2895600"/>
            <a:ext cx="2616200" cy="482600"/>
          </a:xfrm>
          <a:prstGeom prst="rect">
            <a:avLst/>
          </a:prstGeom>
          <a:noFill/>
          <a:ln w="9525">
            <a:noFill/>
            <a:miter lim="800000"/>
            <a:headEnd/>
            <a:tailEnd/>
          </a:ln>
        </p:spPr>
        <p:txBody>
          <a:bodyPr>
            <a:spAutoFit/>
          </a:bodyPr>
          <a:lstStyle/>
          <a:p>
            <a:pPr algn="ctr">
              <a:lnSpc>
                <a:spcPct val="100000"/>
              </a:lnSpc>
              <a:spcBef>
                <a:spcPct val="50000"/>
              </a:spcBef>
            </a:pPr>
            <a:r>
              <a:rPr kumimoji="0" lang="en-US" sz="1600" b="1">
                <a:latin typeface="Tahoma" charset="0"/>
                <a:cs typeface="Arial" charset="0"/>
              </a:rPr>
              <a:t>Aluminum laminate</a:t>
            </a:r>
          </a:p>
          <a:p>
            <a:pPr algn="ctr">
              <a:lnSpc>
                <a:spcPct val="10000"/>
              </a:lnSpc>
              <a:spcBef>
                <a:spcPct val="50000"/>
              </a:spcBef>
            </a:pPr>
            <a:r>
              <a:rPr kumimoji="0" lang="en-US" sz="1600" b="1">
                <a:latin typeface="Tahoma" charset="0"/>
                <a:cs typeface="Arial" charset="0"/>
              </a:rPr>
              <a:t>sealing material</a:t>
            </a:r>
            <a:endParaRPr kumimoji="0" lang="en-US" sz="1600">
              <a:latin typeface="Tahoma" charset="0"/>
              <a:cs typeface="Arial" charset="0"/>
            </a:endParaRPr>
          </a:p>
        </p:txBody>
      </p:sp>
      <p:sp>
        <p:nvSpPr>
          <p:cNvPr id="130058" name="Text Box 10"/>
          <p:cNvSpPr txBox="1">
            <a:spLocks noChangeArrowheads="1"/>
          </p:cNvSpPr>
          <p:nvPr/>
        </p:nvSpPr>
        <p:spPr bwMode="auto">
          <a:xfrm>
            <a:off x="4583113" y="4895850"/>
            <a:ext cx="3195637" cy="581025"/>
          </a:xfrm>
          <a:prstGeom prst="rect">
            <a:avLst/>
          </a:prstGeom>
          <a:noFill/>
          <a:ln w="9525">
            <a:noFill/>
            <a:miter lim="800000"/>
            <a:headEnd/>
            <a:tailEnd/>
          </a:ln>
        </p:spPr>
        <p:txBody>
          <a:bodyPr>
            <a:spAutoFit/>
          </a:bodyPr>
          <a:lstStyle/>
          <a:p>
            <a:pPr algn="ctr">
              <a:lnSpc>
                <a:spcPct val="100000"/>
              </a:lnSpc>
              <a:spcBef>
                <a:spcPct val="50000"/>
              </a:spcBef>
            </a:pPr>
            <a:r>
              <a:rPr kumimoji="0" lang="en-US" sz="1600" b="1">
                <a:latin typeface="Tahoma" charset="0"/>
                <a:cs typeface="Arial" charset="0"/>
              </a:rPr>
              <a:t>Porous plug impregnated with nicotine</a:t>
            </a:r>
            <a:endParaRPr kumimoji="0" lang="en-US" sz="1600">
              <a:latin typeface="Tahoma" charset="0"/>
              <a:cs typeface="Arial" charset="0"/>
            </a:endParaRPr>
          </a:p>
        </p:txBody>
      </p:sp>
      <p:sp>
        <p:nvSpPr>
          <p:cNvPr id="130059" name="Text Box 11"/>
          <p:cNvSpPr txBox="1">
            <a:spLocks noChangeArrowheads="1"/>
          </p:cNvSpPr>
          <p:nvPr/>
        </p:nvSpPr>
        <p:spPr bwMode="auto">
          <a:xfrm>
            <a:off x="7181850" y="4005263"/>
            <a:ext cx="1438275" cy="336550"/>
          </a:xfrm>
          <a:prstGeom prst="rect">
            <a:avLst/>
          </a:prstGeom>
          <a:noFill/>
          <a:ln w="9525">
            <a:noFill/>
            <a:miter lim="800000"/>
            <a:headEnd/>
            <a:tailEnd/>
          </a:ln>
        </p:spPr>
        <p:txBody>
          <a:bodyPr>
            <a:spAutoFit/>
          </a:bodyPr>
          <a:lstStyle/>
          <a:p>
            <a:pPr algn="ctr">
              <a:lnSpc>
                <a:spcPct val="100000"/>
              </a:lnSpc>
              <a:spcBef>
                <a:spcPct val="50000"/>
              </a:spcBef>
            </a:pPr>
            <a:r>
              <a:rPr kumimoji="0" lang="en-US" sz="1600" b="1">
                <a:latin typeface="Tahoma" charset="0"/>
                <a:cs typeface="Arial" charset="0"/>
              </a:rPr>
              <a:t>Mouthpiece</a:t>
            </a:r>
            <a:endParaRPr kumimoji="0" lang="en-US" sz="1600">
              <a:latin typeface="Tahoma" charset="0"/>
              <a:cs typeface="Arial" charset="0"/>
            </a:endParaRPr>
          </a:p>
        </p:txBody>
      </p:sp>
      <p:sp>
        <p:nvSpPr>
          <p:cNvPr id="130060" name="Text Box 12"/>
          <p:cNvSpPr txBox="1">
            <a:spLocks noChangeArrowheads="1"/>
          </p:cNvSpPr>
          <p:nvPr/>
        </p:nvSpPr>
        <p:spPr bwMode="auto">
          <a:xfrm>
            <a:off x="3200400" y="5410200"/>
            <a:ext cx="1438275" cy="581025"/>
          </a:xfrm>
          <a:prstGeom prst="rect">
            <a:avLst/>
          </a:prstGeom>
          <a:noFill/>
          <a:ln w="9525">
            <a:noFill/>
            <a:miter lim="800000"/>
            <a:headEnd/>
            <a:tailEnd/>
          </a:ln>
        </p:spPr>
        <p:txBody>
          <a:bodyPr>
            <a:spAutoFit/>
          </a:bodyPr>
          <a:lstStyle/>
          <a:p>
            <a:pPr algn="ctr">
              <a:lnSpc>
                <a:spcPct val="100000"/>
              </a:lnSpc>
              <a:spcBef>
                <a:spcPct val="50000"/>
              </a:spcBef>
            </a:pPr>
            <a:r>
              <a:rPr kumimoji="0" lang="en-US" sz="1600" b="1">
                <a:latin typeface="Tahoma" charset="0"/>
                <a:cs typeface="Arial" charset="0"/>
              </a:rPr>
              <a:t>Nicotine cartridge</a:t>
            </a:r>
            <a:endParaRPr kumimoji="0" lang="en-US" sz="1600">
              <a:latin typeface="Tahoma" charset="0"/>
              <a:cs typeface="Arial" charset="0"/>
            </a:endParaRPr>
          </a:p>
        </p:txBody>
      </p:sp>
      <p:sp>
        <p:nvSpPr>
          <p:cNvPr id="130061" name="Text Box 13"/>
          <p:cNvSpPr txBox="1">
            <a:spLocks noChangeArrowheads="1"/>
          </p:cNvSpPr>
          <p:nvPr/>
        </p:nvSpPr>
        <p:spPr bwMode="auto">
          <a:xfrm>
            <a:off x="5710238" y="1841500"/>
            <a:ext cx="3433762" cy="336550"/>
          </a:xfrm>
          <a:prstGeom prst="rect">
            <a:avLst/>
          </a:prstGeom>
          <a:noFill/>
          <a:ln w="9525">
            <a:noFill/>
            <a:miter lim="800000"/>
            <a:headEnd/>
            <a:tailEnd/>
          </a:ln>
        </p:spPr>
        <p:txBody>
          <a:bodyPr>
            <a:spAutoFit/>
          </a:bodyPr>
          <a:lstStyle/>
          <a:p>
            <a:pPr algn="ctr">
              <a:lnSpc>
                <a:spcPct val="100000"/>
              </a:lnSpc>
              <a:spcBef>
                <a:spcPct val="50000"/>
              </a:spcBef>
            </a:pPr>
            <a:r>
              <a:rPr kumimoji="0" lang="en-US" sz="1600" b="1">
                <a:latin typeface="Tahoma" charset="0"/>
                <a:cs typeface="Arial" charset="0"/>
              </a:rPr>
              <a:t>Air/nicotine mixture out</a:t>
            </a:r>
            <a:endParaRPr kumimoji="0" lang="en-US" sz="1600">
              <a:latin typeface="Tahoma" charset="0"/>
              <a:cs typeface="Arial" charset="0"/>
            </a:endParaRPr>
          </a:p>
        </p:txBody>
      </p:sp>
      <p:sp>
        <p:nvSpPr>
          <p:cNvPr id="130062" name="Line 14"/>
          <p:cNvSpPr>
            <a:spLocks noChangeShapeType="1"/>
          </p:cNvSpPr>
          <p:nvPr/>
        </p:nvSpPr>
        <p:spPr bwMode="auto">
          <a:xfrm flipH="1" flipV="1">
            <a:off x="4714875" y="2806700"/>
            <a:ext cx="625475" cy="593725"/>
          </a:xfrm>
          <a:prstGeom prst="line">
            <a:avLst/>
          </a:prstGeom>
          <a:noFill/>
          <a:ln w="9525">
            <a:solidFill>
              <a:schemeClr val="tx1"/>
            </a:solidFill>
            <a:round/>
            <a:headEnd/>
            <a:tailEnd/>
          </a:ln>
        </p:spPr>
        <p:txBody>
          <a:bodyPr wrap="none" anchor="ctr"/>
          <a:lstStyle/>
          <a:p>
            <a:endParaRPr lang="en-US"/>
          </a:p>
        </p:txBody>
      </p:sp>
      <p:sp>
        <p:nvSpPr>
          <p:cNvPr id="130063" name="Line 15"/>
          <p:cNvSpPr>
            <a:spLocks noChangeShapeType="1"/>
          </p:cNvSpPr>
          <p:nvPr/>
        </p:nvSpPr>
        <p:spPr bwMode="auto">
          <a:xfrm flipH="1" flipV="1">
            <a:off x="1285875" y="4346575"/>
            <a:ext cx="785813" cy="577850"/>
          </a:xfrm>
          <a:prstGeom prst="line">
            <a:avLst/>
          </a:prstGeom>
          <a:noFill/>
          <a:ln w="9525">
            <a:solidFill>
              <a:schemeClr val="tx1"/>
            </a:solidFill>
            <a:round/>
            <a:headEnd/>
            <a:tailEnd/>
          </a:ln>
        </p:spPr>
        <p:txBody>
          <a:bodyPr wrap="none" anchor="ctr"/>
          <a:lstStyle/>
          <a:p>
            <a:endParaRPr lang="en-US"/>
          </a:p>
        </p:txBody>
      </p:sp>
      <p:sp>
        <p:nvSpPr>
          <p:cNvPr id="130064" name="Text Box 16"/>
          <p:cNvSpPr txBox="1">
            <a:spLocks noChangeArrowheads="1"/>
          </p:cNvSpPr>
          <p:nvPr/>
        </p:nvSpPr>
        <p:spPr bwMode="auto">
          <a:xfrm>
            <a:off x="203200" y="3714750"/>
            <a:ext cx="1990725" cy="581025"/>
          </a:xfrm>
          <a:prstGeom prst="rect">
            <a:avLst/>
          </a:prstGeom>
          <a:noFill/>
          <a:ln w="9525">
            <a:noFill/>
            <a:miter lim="800000"/>
            <a:headEnd/>
            <a:tailEnd/>
          </a:ln>
        </p:spPr>
        <p:txBody>
          <a:bodyPr>
            <a:spAutoFit/>
          </a:bodyPr>
          <a:lstStyle/>
          <a:p>
            <a:pPr algn="ctr">
              <a:lnSpc>
                <a:spcPct val="100000"/>
              </a:lnSpc>
              <a:spcBef>
                <a:spcPct val="0"/>
              </a:spcBef>
            </a:pPr>
            <a:r>
              <a:rPr kumimoji="0" lang="en-US" sz="1600" b="1">
                <a:latin typeface="Tahoma" charset="0"/>
                <a:cs typeface="Arial" charset="0"/>
              </a:rPr>
              <a:t>Sharp point that breaks the seal</a:t>
            </a:r>
          </a:p>
        </p:txBody>
      </p:sp>
      <p:sp>
        <p:nvSpPr>
          <p:cNvPr id="130065" name="Text Box 17"/>
          <p:cNvSpPr txBox="1">
            <a:spLocks noChangeArrowheads="1"/>
          </p:cNvSpPr>
          <p:nvPr/>
        </p:nvSpPr>
        <p:spPr bwMode="auto">
          <a:xfrm>
            <a:off x="2963863" y="2232025"/>
            <a:ext cx="2919412" cy="581025"/>
          </a:xfrm>
          <a:prstGeom prst="rect">
            <a:avLst/>
          </a:prstGeom>
          <a:noFill/>
          <a:ln w="9525">
            <a:noFill/>
            <a:miter lim="800000"/>
            <a:headEnd/>
            <a:tailEnd/>
          </a:ln>
        </p:spPr>
        <p:txBody>
          <a:bodyPr>
            <a:spAutoFit/>
          </a:bodyPr>
          <a:lstStyle/>
          <a:p>
            <a:pPr algn="ctr">
              <a:lnSpc>
                <a:spcPct val="100000"/>
              </a:lnSpc>
              <a:spcBef>
                <a:spcPct val="0"/>
              </a:spcBef>
            </a:pPr>
            <a:r>
              <a:rPr kumimoji="0" lang="en-US" sz="1600" b="1">
                <a:latin typeface="Tahoma" charset="0"/>
                <a:cs typeface="Arial" charset="0"/>
              </a:rPr>
              <a:t>Sharp point that </a:t>
            </a:r>
          </a:p>
          <a:p>
            <a:pPr algn="ctr">
              <a:lnSpc>
                <a:spcPct val="100000"/>
              </a:lnSpc>
              <a:spcBef>
                <a:spcPct val="0"/>
              </a:spcBef>
            </a:pPr>
            <a:r>
              <a:rPr kumimoji="0" lang="en-US" sz="1600" b="1">
                <a:latin typeface="Tahoma" charset="0"/>
                <a:cs typeface="Arial" charset="0"/>
              </a:rPr>
              <a:t>breaks the seal</a:t>
            </a:r>
          </a:p>
        </p:txBody>
      </p:sp>
      <p:sp>
        <p:nvSpPr>
          <p:cNvPr id="156690" name="Rectangle 18"/>
          <p:cNvSpPr>
            <a:spLocks noGrp="1" noChangeArrowheads="1"/>
          </p:cNvSpPr>
          <p:nvPr>
            <p:ph type="title" idx="4294967295"/>
          </p:nvPr>
        </p:nvSpPr>
        <p:spPr>
          <a:xfrm>
            <a:off x="1276350" y="644525"/>
            <a:ext cx="7031038" cy="1143000"/>
          </a:xfrm>
        </p:spPr>
        <p:txBody>
          <a:bodyPr rtlCol="0">
            <a:normAutofit fontScale="90000"/>
          </a:bodyPr>
          <a:lstStyle/>
          <a:p>
            <a:pPr eaLnBrk="1" fontAlgn="auto" hangingPunct="1">
              <a:spcAft>
                <a:spcPts val="0"/>
              </a:spcAft>
              <a:defRPr/>
            </a:pPr>
            <a:r>
              <a:rPr lang="en-US" dirty="0" smtClean="0"/>
              <a:t>NICOTINE INHALER:</a:t>
            </a:r>
            <a:br>
              <a:rPr lang="en-US" dirty="0" smtClean="0"/>
            </a:br>
            <a:r>
              <a:rPr lang="en-US" dirty="0" smtClean="0"/>
              <a:t>SCHEMATIC DIAGRAM</a:t>
            </a:r>
          </a:p>
        </p:txBody>
      </p:sp>
      <p:sp>
        <p:nvSpPr>
          <p:cNvPr id="130067" name="Line 19"/>
          <p:cNvSpPr>
            <a:spLocks noChangeShapeType="1"/>
          </p:cNvSpPr>
          <p:nvPr/>
        </p:nvSpPr>
        <p:spPr bwMode="auto">
          <a:xfrm flipH="1" flipV="1">
            <a:off x="2971800" y="4121150"/>
            <a:ext cx="85725" cy="146050"/>
          </a:xfrm>
          <a:prstGeom prst="line">
            <a:avLst/>
          </a:prstGeom>
          <a:noFill/>
          <a:ln w="9525">
            <a:solidFill>
              <a:srgbClr val="000000"/>
            </a:solidFill>
            <a:round/>
            <a:headEnd type="triangle" w="med" len="sm"/>
            <a:tailEnd/>
          </a:ln>
        </p:spPr>
        <p:txBody>
          <a:bodyPr/>
          <a:lstStyle/>
          <a:p>
            <a:endParaRPr lang="en-US"/>
          </a:p>
        </p:txBody>
      </p:sp>
      <p:sp>
        <p:nvSpPr>
          <p:cNvPr id="130068" name="Line 20"/>
          <p:cNvSpPr>
            <a:spLocks noChangeShapeType="1"/>
          </p:cNvSpPr>
          <p:nvPr/>
        </p:nvSpPr>
        <p:spPr bwMode="auto">
          <a:xfrm flipH="1" flipV="1">
            <a:off x="4349750" y="3511550"/>
            <a:ext cx="88900" cy="152400"/>
          </a:xfrm>
          <a:prstGeom prst="line">
            <a:avLst/>
          </a:prstGeom>
          <a:noFill/>
          <a:ln w="9525">
            <a:solidFill>
              <a:srgbClr val="000000"/>
            </a:solidFill>
            <a:round/>
            <a:headEnd type="triangle" w="med" len="sm"/>
            <a:tailEnd/>
          </a:ln>
        </p:spPr>
        <p:txBody>
          <a:bodyPr/>
          <a:lstStyle/>
          <a:p>
            <a:endParaRPr lang="en-US"/>
          </a:p>
        </p:txBody>
      </p:sp>
      <p:sp>
        <p:nvSpPr>
          <p:cNvPr id="130069" name="Line 21"/>
          <p:cNvSpPr>
            <a:spLocks noChangeShapeType="1"/>
          </p:cNvSpPr>
          <p:nvPr/>
        </p:nvSpPr>
        <p:spPr bwMode="auto">
          <a:xfrm flipV="1">
            <a:off x="2978150" y="3511550"/>
            <a:ext cx="1371600" cy="609600"/>
          </a:xfrm>
          <a:prstGeom prst="line">
            <a:avLst/>
          </a:prstGeom>
          <a:noFill/>
          <a:ln w="9525">
            <a:solidFill>
              <a:srgbClr val="000000"/>
            </a:solidFill>
            <a:round/>
            <a:headEnd/>
            <a:tailEnd/>
          </a:ln>
        </p:spPr>
        <p:txBody>
          <a:bodyPr/>
          <a:lstStyle/>
          <a:p>
            <a:endParaRPr lang="en-US"/>
          </a:p>
        </p:txBody>
      </p:sp>
      <p:sp>
        <p:nvSpPr>
          <p:cNvPr id="130070" name="Line 22"/>
          <p:cNvSpPr>
            <a:spLocks noChangeShapeType="1"/>
          </p:cNvSpPr>
          <p:nvPr/>
        </p:nvSpPr>
        <p:spPr bwMode="auto">
          <a:xfrm flipH="1" flipV="1">
            <a:off x="3124200" y="3395663"/>
            <a:ext cx="473075" cy="447675"/>
          </a:xfrm>
          <a:prstGeom prst="line">
            <a:avLst/>
          </a:prstGeom>
          <a:noFill/>
          <a:ln w="9525">
            <a:solidFill>
              <a:schemeClr val="tx1"/>
            </a:solidFill>
            <a:round/>
            <a:headEnd/>
            <a:tailEnd/>
          </a:ln>
        </p:spPr>
        <p:txBody>
          <a:bodyPr wrap="none" anchor="ctr"/>
          <a:lstStyle/>
          <a:p>
            <a:endParaRPr lang="en-US"/>
          </a:p>
        </p:txBody>
      </p:sp>
      <p:sp>
        <p:nvSpPr>
          <p:cNvPr id="130071" name="Rectangle 23"/>
          <p:cNvSpPr>
            <a:spLocks noChangeArrowheads="1"/>
          </p:cNvSpPr>
          <p:nvPr/>
        </p:nvSpPr>
        <p:spPr bwMode="auto">
          <a:xfrm>
            <a:off x="2359025" y="6340475"/>
            <a:ext cx="6784975" cy="517525"/>
          </a:xfrm>
          <a:prstGeom prst="rect">
            <a:avLst/>
          </a:prstGeom>
          <a:noFill/>
          <a:ln w="57150" algn="ctr">
            <a:noFill/>
            <a:miter lim="800000"/>
            <a:headEnd/>
            <a:tailEnd/>
          </a:ln>
        </p:spPr>
        <p:txBody>
          <a:bodyPr>
            <a:spAutoFit/>
          </a:bodyPr>
          <a:lstStyle/>
          <a:p>
            <a:pPr algn="r">
              <a:lnSpc>
                <a:spcPct val="100000"/>
              </a:lnSpc>
              <a:spcBef>
                <a:spcPct val="0"/>
              </a:spcBef>
            </a:pPr>
            <a:r>
              <a:rPr kumimoji="0" lang="en-US" sz="1400">
                <a:solidFill>
                  <a:schemeClr val="tx2"/>
                </a:solidFill>
                <a:cs typeface="Arial" charset="0"/>
              </a:rPr>
              <a:t>Reprinted </a:t>
            </a:r>
            <a:r>
              <a:rPr lang="en-US" altLang="en-US" sz="1400">
                <a:solidFill>
                  <a:schemeClr val="tx2"/>
                </a:solidFill>
                <a:cs typeface="Arial" charset="0"/>
              </a:rPr>
              <a:t>with permission</a:t>
            </a:r>
            <a:r>
              <a:rPr kumimoji="0" lang="en-US" sz="1400">
                <a:cs typeface="Arial" charset="0"/>
              </a:rPr>
              <a:t> </a:t>
            </a:r>
            <a:r>
              <a:rPr kumimoji="0" lang="en-US" sz="1400">
                <a:solidFill>
                  <a:schemeClr val="tx2"/>
                </a:solidFill>
                <a:cs typeface="Arial" charset="0"/>
              </a:rPr>
              <a:t>from Schneider et al. (2001). </a:t>
            </a:r>
            <a:r>
              <a:rPr kumimoji="0" lang="en-US" sz="1400" i="1">
                <a:solidFill>
                  <a:schemeClr val="tx2"/>
                </a:solidFill>
                <a:cs typeface="Arial" charset="0"/>
              </a:rPr>
              <a:t>Clinical Pharmacokinetics </a:t>
            </a:r>
            <a:r>
              <a:rPr lang="en-US" altLang="en-US" sz="1400">
                <a:solidFill>
                  <a:schemeClr val="tx2"/>
                </a:solidFill>
                <a:cs typeface="Arial" charset="0"/>
              </a:rPr>
              <a:t>40:661–684. Adis International, Inc.</a:t>
            </a:r>
            <a:endParaRPr lang="en-US" sz="1400">
              <a:solidFill>
                <a:schemeClr val="tx2"/>
              </a:solidFill>
              <a:cs typeface="Arial" charset="0"/>
            </a:endParaRP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7698" name="Rectangle 2"/>
          <p:cNvSpPr>
            <a:spLocks noGrp="1" noChangeArrowheads="1"/>
          </p:cNvSpPr>
          <p:nvPr>
            <p:ph type="title" idx="4294967295"/>
          </p:nvPr>
        </p:nvSpPr>
        <p:spPr>
          <a:xfrm>
            <a:off x="1117600" y="617538"/>
            <a:ext cx="7267575" cy="1143000"/>
          </a:xfrm>
        </p:spPr>
        <p:txBody>
          <a:bodyPr rtlCol="0">
            <a:normAutofit fontScale="90000"/>
          </a:bodyPr>
          <a:lstStyle/>
          <a:p>
            <a:pPr eaLnBrk="1" fontAlgn="auto" hangingPunct="1">
              <a:spcAft>
                <a:spcPts val="0"/>
              </a:spcAft>
              <a:defRPr/>
            </a:pPr>
            <a:r>
              <a:rPr lang="en-US" dirty="0" smtClean="0"/>
              <a:t>NICOTINE INHALER:</a:t>
            </a:r>
            <a:br>
              <a:rPr lang="en-US" dirty="0" smtClean="0"/>
            </a:br>
            <a:r>
              <a:rPr lang="en-US" dirty="0" smtClean="0"/>
              <a:t>DIRECTIONS for USE</a:t>
            </a:r>
          </a:p>
        </p:txBody>
      </p:sp>
      <p:sp>
        <p:nvSpPr>
          <p:cNvPr id="131075" name="Rectangle 3"/>
          <p:cNvSpPr>
            <a:spLocks noGrp="1" noChangeArrowheads="1"/>
          </p:cNvSpPr>
          <p:nvPr>
            <p:ph type="body" idx="4294967295"/>
          </p:nvPr>
        </p:nvSpPr>
        <p:spPr>
          <a:xfrm>
            <a:off x="1219200" y="2133600"/>
            <a:ext cx="7924800" cy="3998913"/>
          </a:xfrm>
        </p:spPr>
        <p:txBody>
          <a:bodyPr/>
          <a:lstStyle/>
          <a:p>
            <a:pPr marL="228600" indent="-228600" eaLnBrk="1" hangingPunct="1"/>
            <a:r>
              <a:rPr lang="en-US" smtClean="0">
                <a:sym typeface="Symbol" pitchFamily="18" charset="2"/>
              </a:rPr>
              <a:t>Align marks on the mouthpiece</a:t>
            </a:r>
          </a:p>
          <a:p>
            <a:pPr marL="228600" indent="-228600" eaLnBrk="1" hangingPunct="1"/>
            <a:endParaRPr lang="en-US" smtClean="0">
              <a:sym typeface="Symbol" pitchFamily="18" charset="2"/>
            </a:endParaRPr>
          </a:p>
          <a:p>
            <a:pPr marL="228600" indent="-228600" eaLnBrk="1" hangingPunct="1"/>
            <a:endParaRPr lang="en-US" sz="3000" smtClean="0">
              <a:sym typeface="Symbol" pitchFamily="18" charset="2"/>
            </a:endParaRPr>
          </a:p>
          <a:p>
            <a:pPr marL="228600" indent="-228600" eaLnBrk="1" hangingPunct="1"/>
            <a:endParaRPr lang="en-US" sz="3000" smtClean="0">
              <a:sym typeface="Symbol" pitchFamily="18" charset="2"/>
            </a:endParaRPr>
          </a:p>
          <a:p>
            <a:pPr marL="228600" indent="-228600" eaLnBrk="1" hangingPunct="1">
              <a:spcBef>
                <a:spcPct val="10000"/>
              </a:spcBef>
              <a:buFont typeface="Wingdings" pitchFamily="2" charset="2"/>
              <a:buNone/>
            </a:pPr>
            <a:endParaRPr lang="en-US" sz="2600" smtClean="0">
              <a:sym typeface="Symbol" pitchFamily="18" charset="2"/>
            </a:endParaRPr>
          </a:p>
          <a:p>
            <a:pPr marL="228600" indent="-228600" eaLnBrk="1" hangingPunct="1">
              <a:spcBef>
                <a:spcPct val="10000"/>
              </a:spcBef>
              <a:buFont typeface="Wingdings" pitchFamily="2" charset="2"/>
              <a:buNone/>
            </a:pPr>
            <a:endParaRPr lang="en-US" sz="2600" smtClean="0">
              <a:sym typeface="Symbol" pitchFamily="18" charset="2"/>
            </a:endParaRPr>
          </a:p>
        </p:txBody>
      </p:sp>
      <p:pic>
        <p:nvPicPr>
          <p:cNvPr id="131076" name="Picture 4" descr="Inhaler mouthpiece lines"/>
          <p:cNvPicPr>
            <a:picLocks noChangeAspect="1" noChangeArrowheads="1"/>
          </p:cNvPicPr>
          <p:nvPr/>
        </p:nvPicPr>
        <p:blipFill>
          <a:blip r:embed="rId3" cstate="print"/>
          <a:srcRect l="5908" t="29140" r="8699" b="12509"/>
          <a:stretch>
            <a:fillRect/>
          </a:stretch>
        </p:blipFill>
        <p:spPr bwMode="auto">
          <a:xfrm>
            <a:off x="1063625" y="2805113"/>
            <a:ext cx="6791325" cy="295116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1058863" y="577850"/>
            <a:ext cx="7267575" cy="1143000"/>
          </a:xfrm>
        </p:spPr>
        <p:txBody>
          <a:bodyPr rtlCol="0">
            <a:normAutofit fontScale="90000"/>
          </a:bodyPr>
          <a:lstStyle/>
          <a:p>
            <a:pPr eaLnBrk="1" fontAlgn="auto" hangingPunct="1">
              <a:spcAft>
                <a:spcPts val="0"/>
              </a:spcAft>
              <a:defRPr/>
            </a:pPr>
            <a:r>
              <a:rPr lang="en-US" dirty="0" smtClean="0"/>
              <a:t>NICOTINE INHALER:</a:t>
            </a:r>
            <a:br>
              <a:rPr lang="en-US" dirty="0" smtClean="0"/>
            </a:br>
            <a:r>
              <a:rPr lang="en-US" dirty="0" smtClean="0"/>
              <a:t>DIRECTIONS for USE</a:t>
            </a:r>
            <a:r>
              <a:rPr lang="en-US" sz="4000" dirty="0" smtClean="0"/>
              <a:t> </a:t>
            </a:r>
            <a:r>
              <a:rPr lang="en-US" sz="2800" dirty="0" smtClean="0"/>
              <a:t>(cont’d)</a:t>
            </a:r>
          </a:p>
        </p:txBody>
      </p:sp>
      <p:sp>
        <p:nvSpPr>
          <p:cNvPr id="132099" name="Rectangle 3"/>
          <p:cNvSpPr>
            <a:spLocks noGrp="1" noChangeArrowheads="1"/>
          </p:cNvSpPr>
          <p:nvPr>
            <p:ph type="body" sz="half" idx="4294967295"/>
          </p:nvPr>
        </p:nvSpPr>
        <p:spPr>
          <a:xfrm>
            <a:off x="1260475" y="2133600"/>
            <a:ext cx="7883525" cy="3998913"/>
          </a:xfrm>
        </p:spPr>
        <p:txBody>
          <a:bodyPr/>
          <a:lstStyle/>
          <a:p>
            <a:pPr marL="228600" indent="-228600" eaLnBrk="1" hangingPunct="1"/>
            <a:r>
              <a:rPr lang="en-US" smtClean="0">
                <a:sym typeface="Symbol" pitchFamily="18" charset="2"/>
              </a:rPr>
              <a:t>Pull and separate mouthpiece into two parts</a:t>
            </a:r>
          </a:p>
          <a:p>
            <a:pPr marL="228600" indent="-228600" eaLnBrk="1" hangingPunct="1"/>
            <a:endParaRPr lang="en-US" smtClean="0">
              <a:sym typeface="Symbol" pitchFamily="18" charset="2"/>
            </a:endParaRPr>
          </a:p>
          <a:p>
            <a:pPr marL="228600" indent="-228600" eaLnBrk="1" hangingPunct="1">
              <a:spcBef>
                <a:spcPct val="10000"/>
              </a:spcBef>
            </a:pPr>
            <a:endParaRPr lang="en-US" smtClean="0">
              <a:sym typeface="Symbol" pitchFamily="18" charset="2"/>
            </a:endParaRPr>
          </a:p>
          <a:p>
            <a:pPr marL="228600" indent="-228600" eaLnBrk="1" hangingPunct="1"/>
            <a:endParaRPr lang="en-US" smtClean="0">
              <a:sym typeface="Symbol" pitchFamily="18" charset="2"/>
            </a:endParaRPr>
          </a:p>
          <a:p>
            <a:pPr marL="228600" indent="-228600" eaLnBrk="1" hangingPunct="1"/>
            <a:endParaRPr lang="en-US" smtClean="0">
              <a:sym typeface="Symbol" pitchFamily="18" charset="2"/>
            </a:endParaRPr>
          </a:p>
          <a:p>
            <a:pPr marL="228600" indent="-228600" eaLnBrk="1" hangingPunct="1">
              <a:spcBef>
                <a:spcPct val="10000"/>
              </a:spcBef>
            </a:pPr>
            <a:endParaRPr lang="en-US" smtClean="0">
              <a:sym typeface="Symbol" pitchFamily="18" charset="2"/>
            </a:endParaRPr>
          </a:p>
          <a:p>
            <a:pPr marL="228600" indent="-228600" eaLnBrk="1" hangingPunct="1">
              <a:spcBef>
                <a:spcPct val="10000"/>
              </a:spcBef>
              <a:buFont typeface="Wingdings" pitchFamily="2" charset="2"/>
              <a:buNone/>
            </a:pPr>
            <a:endParaRPr lang="en-US" smtClean="0">
              <a:sym typeface="Symbol" pitchFamily="18" charset="2"/>
            </a:endParaRPr>
          </a:p>
        </p:txBody>
      </p:sp>
      <p:pic>
        <p:nvPicPr>
          <p:cNvPr id="132100" name="Picture 4" descr="open mouth piece"/>
          <p:cNvPicPr>
            <a:picLocks noGrp="1" noChangeAspect="1" noChangeArrowheads="1"/>
          </p:cNvPicPr>
          <p:nvPr>
            <p:ph sz="half" idx="4294967295"/>
          </p:nvPr>
        </p:nvPicPr>
        <p:blipFill>
          <a:blip r:embed="rId3" cstate="print"/>
          <a:srcRect/>
          <a:stretch>
            <a:fillRect/>
          </a:stretch>
        </p:blipFill>
        <p:spPr>
          <a:xfrm>
            <a:off x="2047875" y="3324225"/>
            <a:ext cx="5762625" cy="3308350"/>
          </a:xfrm>
        </p:spPr>
      </p:pic>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Rectangle 2"/>
          <p:cNvSpPr>
            <a:spLocks noGrp="1" noChangeArrowheads="1"/>
          </p:cNvSpPr>
          <p:nvPr>
            <p:ph type="title" idx="4294967295"/>
          </p:nvPr>
        </p:nvSpPr>
        <p:spPr>
          <a:xfrm>
            <a:off x="1039813" y="598488"/>
            <a:ext cx="7267575" cy="1143000"/>
          </a:xfrm>
        </p:spPr>
        <p:txBody>
          <a:bodyPr rtlCol="0">
            <a:normAutofit fontScale="90000"/>
          </a:bodyPr>
          <a:lstStyle/>
          <a:p>
            <a:pPr eaLnBrk="1" fontAlgn="auto" hangingPunct="1">
              <a:spcAft>
                <a:spcPts val="0"/>
              </a:spcAft>
              <a:defRPr/>
            </a:pPr>
            <a:r>
              <a:rPr lang="en-US" dirty="0" smtClean="0"/>
              <a:t>NICOTINE INHALER:</a:t>
            </a:r>
            <a:br>
              <a:rPr lang="en-US" dirty="0" smtClean="0"/>
            </a:br>
            <a:r>
              <a:rPr lang="en-US" dirty="0" smtClean="0"/>
              <a:t>DIRECTIONS for USE</a:t>
            </a:r>
            <a:r>
              <a:rPr lang="en-US" sz="4000" dirty="0" smtClean="0"/>
              <a:t> </a:t>
            </a:r>
            <a:r>
              <a:rPr lang="en-US" sz="2800" dirty="0" smtClean="0"/>
              <a:t>(cont’d)</a:t>
            </a:r>
          </a:p>
        </p:txBody>
      </p:sp>
      <p:sp>
        <p:nvSpPr>
          <p:cNvPr id="8196" name="Rectangle 3"/>
          <p:cNvSpPr>
            <a:spLocks noGrp="1" noChangeArrowheads="1"/>
          </p:cNvSpPr>
          <p:nvPr>
            <p:ph type="body" sz="half" idx="4294967295"/>
          </p:nvPr>
        </p:nvSpPr>
        <p:spPr>
          <a:xfrm>
            <a:off x="839788" y="1960563"/>
            <a:ext cx="7486650" cy="1236662"/>
          </a:xfrm>
        </p:spPr>
        <p:txBody>
          <a:bodyPr/>
          <a:lstStyle/>
          <a:p>
            <a:pPr marL="228600" indent="-228600" eaLnBrk="1" hangingPunct="1"/>
            <a:r>
              <a:rPr lang="en-US" smtClean="0">
                <a:sym typeface="Symbol" pitchFamily="18" charset="2"/>
              </a:rPr>
              <a:t>Press nicotine cartridge firmly into bottom of mouthpiece until seal breaks</a:t>
            </a:r>
            <a:endParaRPr lang="en-US" smtClean="0"/>
          </a:p>
        </p:txBody>
      </p:sp>
      <p:graphicFrame>
        <p:nvGraphicFramePr>
          <p:cNvPr id="8194" name="Object 4"/>
          <p:cNvGraphicFramePr>
            <a:graphicFrameLocks noChangeAspect="1"/>
          </p:cNvGraphicFramePr>
          <p:nvPr>
            <p:ph sz="half" idx="4294967295"/>
          </p:nvPr>
        </p:nvGraphicFramePr>
        <p:xfrm>
          <a:off x="2105025" y="3111500"/>
          <a:ext cx="5562600" cy="3414713"/>
        </p:xfrm>
        <a:graphic>
          <a:graphicData uri="http://schemas.openxmlformats.org/presentationml/2006/ole">
            <p:oleObj spid="_x0000_s2050" name="Image File" r:id="rId4" imgW="3047760" imgH="1871280" progId="">
              <p:embed/>
            </p:oleObj>
          </a:graphicData>
        </a:graphic>
      </p:graphicFrame>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22" name="Rectangle 2"/>
          <p:cNvSpPr>
            <a:spLocks noGrp="1" noChangeArrowheads="1"/>
          </p:cNvSpPr>
          <p:nvPr>
            <p:ph type="body" idx="4294967295"/>
          </p:nvPr>
        </p:nvSpPr>
        <p:spPr>
          <a:xfrm>
            <a:off x="862013" y="1957388"/>
            <a:ext cx="8281987" cy="4532312"/>
          </a:xfrm>
        </p:spPr>
        <p:txBody>
          <a:bodyPr/>
          <a:lstStyle/>
          <a:p>
            <a:pPr marL="228600" indent="-228600" eaLnBrk="1" hangingPunct="1">
              <a:lnSpc>
                <a:spcPct val="90000"/>
              </a:lnSpc>
              <a:spcBef>
                <a:spcPct val="50000"/>
              </a:spcBef>
            </a:pPr>
            <a:r>
              <a:rPr lang="en-US" sz="2800" smtClean="0"/>
              <a:t>During inhalation, nicotine is vaporized and absorbed across oropharyngeal mucosa</a:t>
            </a:r>
          </a:p>
          <a:p>
            <a:pPr marL="228600" indent="-228600" eaLnBrk="1" hangingPunct="1">
              <a:lnSpc>
                <a:spcPct val="90000"/>
              </a:lnSpc>
              <a:spcBef>
                <a:spcPct val="50000"/>
              </a:spcBef>
            </a:pPr>
            <a:r>
              <a:rPr lang="en-US" sz="2800" smtClean="0"/>
              <a:t>Inhale into back of throat or puff in short breaths</a:t>
            </a:r>
          </a:p>
          <a:p>
            <a:pPr marL="228600" indent="-228600" eaLnBrk="1" hangingPunct="1">
              <a:lnSpc>
                <a:spcPct val="90000"/>
              </a:lnSpc>
              <a:spcBef>
                <a:spcPct val="50000"/>
              </a:spcBef>
            </a:pPr>
            <a:r>
              <a:rPr lang="en-US" sz="2800" smtClean="0"/>
              <a:t>Nicotine in cartridges is depleted after about 20 minutes of active puffing</a:t>
            </a:r>
          </a:p>
          <a:p>
            <a:pPr lvl="1" eaLnBrk="1" hangingPunct="1">
              <a:lnSpc>
                <a:spcPct val="70000"/>
              </a:lnSpc>
              <a:spcBef>
                <a:spcPct val="50000"/>
              </a:spcBef>
            </a:pPr>
            <a:r>
              <a:rPr lang="en-US" sz="2200" smtClean="0"/>
              <a:t>Cartridge does </a:t>
            </a:r>
            <a:r>
              <a:rPr lang="en-US" sz="2200" i="1" smtClean="0"/>
              <a:t>not</a:t>
            </a:r>
            <a:r>
              <a:rPr lang="en-US" sz="2200" smtClean="0"/>
              <a:t> have to be used all at once</a:t>
            </a:r>
          </a:p>
          <a:p>
            <a:pPr lvl="1" eaLnBrk="1" hangingPunct="1">
              <a:lnSpc>
                <a:spcPct val="70000"/>
              </a:lnSpc>
              <a:spcBef>
                <a:spcPct val="50000"/>
              </a:spcBef>
            </a:pPr>
            <a:r>
              <a:rPr lang="en-US" sz="2200" smtClean="0"/>
              <a:t>Open cartridge retains potency for 24 hours</a:t>
            </a:r>
          </a:p>
          <a:p>
            <a:pPr marL="228600" indent="-228600" eaLnBrk="1" hangingPunct="1">
              <a:lnSpc>
                <a:spcPct val="90000"/>
              </a:lnSpc>
              <a:spcBef>
                <a:spcPct val="50000"/>
              </a:spcBef>
            </a:pPr>
            <a:r>
              <a:rPr lang="en-US" sz="2800" smtClean="0"/>
              <a:t>Mouthpiece is reusable; clean regularly with mild detergent</a:t>
            </a:r>
          </a:p>
        </p:txBody>
      </p:sp>
      <p:sp>
        <p:nvSpPr>
          <p:cNvPr id="160771" name="Rectangle 3"/>
          <p:cNvSpPr>
            <a:spLocks noGrp="1" noChangeArrowheads="1"/>
          </p:cNvSpPr>
          <p:nvPr>
            <p:ph type="title" idx="4294967295"/>
          </p:nvPr>
        </p:nvSpPr>
        <p:spPr>
          <a:xfrm>
            <a:off x="1039813" y="598488"/>
            <a:ext cx="7267575" cy="1143000"/>
          </a:xfrm>
        </p:spPr>
        <p:txBody>
          <a:bodyPr rtlCol="0">
            <a:normAutofit fontScale="90000"/>
          </a:bodyPr>
          <a:lstStyle/>
          <a:p>
            <a:pPr eaLnBrk="1" fontAlgn="auto" hangingPunct="1">
              <a:spcAft>
                <a:spcPts val="0"/>
              </a:spcAft>
              <a:defRPr/>
            </a:pPr>
            <a:r>
              <a:rPr lang="en-US" dirty="0" smtClean="0"/>
              <a:t>NICOTINE INHALER:</a:t>
            </a:r>
            <a:br>
              <a:rPr lang="en-US" dirty="0" smtClean="0"/>
            </a:br>
            <a:r>
              <a:rPr lang="en-US" dirty="0" smtClean="0"/>
              <a:t>DIRECTIONS for USE </a:t>
            </a:r>
            <a:r>
              <a:rPr lang="en-US" sz="2800" dirty="0" smtClean="0"/>
              <a:t>(cont’d)</a:t>
            </a:r>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1794" name="Rectangle 2"/>
          <p:cNvSpPr>
            <a:spLocks noGrp="1" noChangeArrowheads="1"/>
          </p:cNvSpPr>
          <p:nvPr>
            <p:ph type="title" idx="4294967295"/>
          </p:nvPr>
        </p:nvSpPr>
        <p:spPr>
          <a:xfrm>
            <a:off x="1176338" y="539750"/>
            <a:ext cx="7267575" cy="1143000"/>
          </a:xfrm>
        </p:spPr>
        <p:txBody>
          <a:bodyPr rtlCol="0">
            <a:normAutofit fontScale="90000"/>
          </a:bodyPr>
          <a:lstStyle/>
          <a:p>
            <a:pPr eaLnBrk="1" fontAlgn="auto" hangingPunct="1">
              <a:spcAft>
                <a:spcPts val="0"/>
              </a:spcAft>
              <a:defRPr/>
            </a:pPr>
            <a:r>
              <a:rPr lang="en-US" dirty="0" smtClean="0"/>
              <a:t>NICOTINE INHALER:</a:t>
            </a:r>
            <a:br>
              <a:rPr lang="en-US" dirty="0" smtClean="0"/>
            </a:br>
            <a:r>
              <a:rPr lang="en-US" sz="3400" dirty="0" smtClean="0"/>
              <a:t>ADDITIONAL PATIENT EDUCATION</a:t>
            </a:r>
          </a:p>
        </p:txBody>
      </p:sp>
      <p:sp>
        <p:nvSpPr>
          <p:cNvPr id="66563" name="Rectangle 3"/>
          <p:cNvSpPr>
            <a:spLocks noGrp="1" noChangeArrowheads="1"/>
          </p:cNvSpPr>
          <p:nvPr>
            <p:ph type="body" idx="4294967295"/>
          </p:nvPr>
        </p:nvSpPr>
        <p:spPr>
          <a:xfrm>
            <a:off x="1108075" y="2133600"/>
            <a:ext cx="8035925" cy="4448175"/>
          </a:xfrm>
        </p:spPr>
        <p:txBody>
          <a:bodyPr rtlCol="0">
            <a:normAutofit/>
          </a:bodyPr>
          <a:lstStyle/>
          <a:p>
            <a:pPr marL="228600" indent="-228600" eaLnBrk="1" fontAlgn="auto" hangingPunct="1">
              <a:lnSpc>
                <a:spcPct val="90000"/>
              </a:lnSpc>
              <a:spcBef>
                <a:spcPct val="45000"/>
              </a:spcBef>
              <a:spcAft>
                <a:spcPts val="0"/>
              </a:spcAft>
              <a:buFont typeface="Arial" pitchFamily="34" charset="0"/>
              <a:buChar char="•"/>
              <a:defRPr/>
            </a:pPr>
            <a:r>
              <a:rPr lang="en-US" sz="2400" dirty="0"/>
              <a:t>Side effects associated with the nicotine inhaler include:</a:t>
            </a:r>
          </a:p>
          <a:p>
            <a:pPr marL="628650" lvl="1" indent="-228600" eaLnBrk="1" fontAlgn="auto" hangingPunct="1">
              <a:lnSpc>
                <a:spcPct val="90000"/>
              </a:lnSpc>
              <a:spcBef>
                <a:spcPct val="45000"/>
              </a:spcBef>
              <a:spcAft>
                <a:spcPts val="0"/>
              </a:spcAft>
              <a:buFont typeface="Arial" pitchFamily="34" charset="0"/>
              <a:buChar char="–"/>
              <a:defRPr/>
            </a:pPr>
            <a:r>
              <a:rPr lang="en-US" sz="2200" dirty="0"/>
              <a:t>Mild irritation of the mouth or throat</a:t>
            </a:r>
          </a:p>
          <a:p>
            <a:pPr marL="628650" lvl="1" indent="-228600" eaLnBrk="1" fontAlgn="auto" hangingPunct="1">
              <a:lnSpc>
                <a:spcPct val="90000"/>
              </a:lnSpc>
              <a:spcBef>
                <a:spcPct val="45000"/>
              </a:spcBef>
              <a:spcAft>
                <a:spcPts val="0"/>
              </a:spcAft>
              <a:buFont typeface="Arial" pitchFamily="34" charset="0"/>
              <a:buChar char="–"/>
              <a:defRPr/>
            </a:pPr>
            <a:r>
              <a:rPr lang="en-US" sz="2200" dirty="0"/>
              <a:t>Cough</a:t>
            </a:r>
          </a:p>
          <a:p>
            <a:pPr marL="628650" lvl="1" indent="-228600" eaLnBrk="1" fontAlgn="auto" hangingPunct="1">
              <a:lnSpc>
                <a:spcPct val="90000"/>
              </a:lnSpc>
              <a:spcBef>
                <a:spcPct val="45000"/>
              </a:spcBef>
              <a:spcAft>
                <a:spcPts val="0"/>
              </a:spcAft>
              <a:buFont typeface="Arial" pitchFamily="34" charset="0"/>
              <a:buChar char="–"/>
              <a:defRPr/>
            </a:pPr>
            <a:r>
              <a:rPr lang="en-US" sz="2200" dirty="0"/>
              <a:t>Headache</a:t>
            </a:r>
          </a:p>
          <a:p>
            <a:pPr marL="628650" lvl="1" indent="-228600" eaLnBrk="1" fontAlgn="auto" hangingPunct="1">
              <a:lnSpc>
                <a:spcPct val="90000"/>
              </a:lnSpc>
              <a:spcBef>
                <a:spcPct val="45000"/>
              </a:spcBef>
              <a:spcAft>
                <a:spcPts val="0"/>
              </a:spcAft>
              <a:buFont typeface="Arial" pitchFamily="34" charset="0"/>
              <a:buChar char="–"/>
              <a:defRPr/>
            </a:pPr>
            <a:r>
              <a:rPr lang="en-US" sz="2200" dirty="0"/>
              <a:t>Rhinitis</a:t>
            </a:r>
          </a:p>
          <a:p>
            <a:pPr marL="628650" lvl="1" indent="-228600" eaLnBrk="1" fontAlgn="auto" hangingPunct="1">
              <a:lnSpc>
                <a:spcPct val="90000"/>
              </a:lnSpc>
              <a:spcBef>
                <a:spcPct val="45000"/>
              </a:spcBef>
              <a:spcAft>
                <a:spcPts val="0"/>
              </a:spcAft>
              <a:buFont typeface="Arial" pitchFamily="34" charset="0"/>
              <a:buChar char="–"/>
              <a:defRPr/>
            </a:pPr>
            <a:r>
              <a:rPr lang="en-US" sz="2200" dirty="0"/>
              <a:t>Dyspepsia</a:t>
            </a:r>
          </a:p>
          <a:p>
            <a:pPr marL="171450" indent="-228600" eaLnBrk="1" fontAlgn="auto" hangingPunct="1">
              <a:lnSpc>
                <a:spcPct val="90000"/>
              </a:lnSpc>
              <a:spcBef>
                <a:spcPct val="45000"/>
              </a:spcBef>
              <a:spcAft>
                <a:spcPts val="0"/>
              </a:spcAft>
              <a:buFont typeface="Arial" pitchFamily="34" charset="0"/>
              <a:buChar char="•"/>
              <a:defRPr/>
            </a:pPr>
            <a:r>
              <a:rPr lang="en-US" sz="2400" dirty="0"/>
              <a:t>Severity generally rated as mild, and frequency of symptoms declined with continued use</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Rectangle 2"/>
          <p:cNvSpPr>
            <a:spLocks noGrp="1" noChangeArrowheads="1"/>
          </p:cNvSpPr>
          <p:nvPr>
            <p:ph type="title" idx="4294967295"/>
          </p:nvPr>
        </p:nvSpPr>
        <p:spPr>
          <a:xfrm>
            <a:off x="1079500" y="657225"/>
            <a:ext cx="7267575" cy="1143000"/>
          </a:xfrm>
        </p:spPr>
        <p:txBody>
          <a:bodyPr/>
          <a:lstStyle/>
          <a:p>
            <a:pPr eaLnBrk="1" hangingPunct="1"/>
            <a:r>
              <a:rPr lang="en-US" smtClean="0"/>
              <a:t>NRT: RATIONALE for USE</a:t>
            </a:r>
          </a:p>
        </p:txBody>
      </p:sp>
      <p:sp>
        <p:nvSpPr>
          <p:cNvPr id="100355" name="Rectangle 3"/>
          <p:cNvSpPr>
            <a:spLocks noGrp="1" noChangeArrowheads="1"/>
          </p:cNvSpPr>
          <p:nvPr>
            <p:ph type="body" idx="4294967295"/>
          </p:nvPr>
        </p:nvSpPr>
        <p:spPr>
          <a:xfrm>
            <a:off x="852488" y="1820863"/>
            <a:ext cx="7924800" cy="3998912"/>
          </a:xfrm>
        </p:spPr>
        <p:txBody>
          <a:bodyPr/>
          <a:lstStyle/>
          <a:p>
            <a:pPr eaLnBrk="1" hangingPunct="1"/>
            <a:r>
              <a:rPr lang="en-US" smtClean="0"/>
              <a:t>Reduces physical withdrawal from nicotine</a:t>
            </a:r>
          </a:p>
          <a:p>
            <a:pPr eaLnBrk="1" hangingPunct="1">
              <a:spcBef>
                <a:spcPct val="50000"/>
              </a:spcBef>
            </a:pPr>
            <a:r>
              <a:rPr lang="en-US" smtClean="0"/>
              <a:t>Eliminates the immediate, reinforcing effects of nicotine that is rapidly absorbed via tobacco smoke</a:t>
            </a:r>
          </a:p>
          <a:p>
            <a:pPr eaLnBrk="1" hangingPunct="1">
              <a:spcBef>
                <a:spcPct val="50000"/>
              </a:spcBef>
            </a:pPr>
            <a:r>
              <a:rPr lang="en-US" smtClean="0"/>
              <a:t>Allows patient to focus on behavioral and psychological aspects of tobacco cessation</a:t>
            </a:r>
          </a:p>
        </p:txBody>
      </p:sp>
      <p:sp>
        <p:nvSpPr>
          <p:cNvPr id="2340868" name="Text Box 4"/>
          <p:cNvSpPr txBox="1">
            <a:spLocks noChangeArrowheads="1"/>
          </p:cNvSpPr>
          <p:nvPr/>
        </p:nvSpPr>
        <p:spPr bwMode="auto">
          <a:xfrm>
            <a:off x="0" y="6400800"/>
            <a:ext cx="9144000" cy="457200"/>
          </a:xfrm>
          <a:prstGeom prst="rect">
            <a:avLst/>
          </a:prstGeom>
          <a:solidFill>
            <a:schemeClr val="tx1"/>
          </a:solidFill>
          <a:ln w="6350">
            <a:noFill/>
            <a:miter lim="800000"/>
            <a:headEnd/>
            <a:tailEnd/>
          </a:ln>
          <a:effectLst/>
        </p:spPr>
        <p:txBody>
          <a:bodyPr>
            <a:spAutoFit/>
          </a:bodyPr>
          <a:lstStyle/>
          <a:p>
            <a:pPr algn="ctr" eaLnBrk="1" hangingPunct="1">
              <a:lnSpc>
                <a:spcPct val="100000"/>
              </a:lnSpc>
              <a:spcBef>
                <a:spcPct val="100000"/>
              </a:spcBef>
              <a:spcAft>
                <a:spcPct val="20000"/>
              </a:spcAft>
              <a:buClr>
                <a:schemeClr val="tx1"/>
              </a:buClr>
              <a:buSzPct val="60000"/>
              <a:buFont typeface="Wingdings" pitchFamily="2" charset="2"/>
              <a:buNone/>
              <a:defRPr/>
            </a:pPr>
            <a:r>
              <a:rPr kumimoji="0" lang="en-US" sz="2400" b="1">
                <a:solidFill>
                  <a:schemeClr val="bg1"/>
                </a:solidFill>
                <a:effectLst>
                  <a:outerShdw blurRad="38100" dist="38100" dir="2700000" algn="tl">
                    <a:srgbClr val="1C1C1C"/>
                  </a:outerShdw>
                </a:effectLst>
                <a:latin typeface="Tahoma" pitchFamily="34" charset="0"/>
                <a:cs typeface="Arial" charset="0"/>
              </a:rPr>
              <a:t>NRT products approximately doubles quit rates.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2340868"/>
                                        </p:tgtEl>
                                        <p:attrNameLst>
                                          <p:attrName>style.visibility</p:attrName>
                                        </p:attrNameLst>
                                      </p:cBhvr>
                                      <p:to>
                                        <p:strVal val="visible"/>
                                      </p:to>
                                    </p:set>
                                    <p:animEffect transition="in" filter="dissolve">
                                      <p:cBhvr>
                                        <p:cTn id="7" dur="500"/>
                                        <p:tgtEl>
                                          <p:spTgt spid="234086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40868" grpId="0" animBg="1"/>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4866" name="Rectangle 2"/>
          <p:cNvSpPr>
            <a:spLocks noGrp="1" noChangeArrowheads="1"/>
          </p:cNvSpPr>
          <p:nvPr>
            <p:ph type="title" idx="4294967295"/>
          </p:nvPr>
        </p:nvSpPr>
        <p:spPr>
          <a:xfrm>
            <a:off x="1020763" y="650875"/>
            <a:ext cx="7267575" cy="1143000"/>
          </a:xfrm>
        </p:spPr>
        <p:txBody>
          <a:bodyPr>
            <a:normAutofit/>
          </a:bodyPr>
          <a:lstStyle/>
          <a:p>
            <a:pPr eaLnBrk="1" hangingPunct="1"/>
            <a:r>
              <a:rPr lang="en-US" altLang="en-US" sz="4000" smtClean="0"/>
              <a:t>BUPROPION SR</a:t>
            </a:r>
            <a:r>
              <a:rPr lang="en-US" altLang="en-US" sz="3800" smtClean="0"/>
              <a:t> </a:t>
            </a:r>
            <a:br>
              <a:rPr lang="en-US" altLang="en-US" sz="3800" smtClean="0"/>
            </a:br>
            <a:r>
              <a:rPr lang="en-US" altLang="en-US" sz="2500" smtClean="0"/>
              <a:t>Zyban </a:t>
            </a:r>
            <a:r>
              <a:rPr lang="en-US" sz="2500" smtClean="0"/>
              <a:t>(GlaxoSmithKline); generic</a:t>
            </a:r>
            <a:endParaRPr lang="en-US" altLang="en-US" sz="2500" smtClean="0"/>
          </a:p>
        </p:txBody>
      </p:sp>
      <p:sp>
        <p:nvSpPr>
          <p:cNvPr id="135171" name="Rectangle 3"/>
          <p:cNvSpPr>
            <a:spLocks noGrp="1" noChangeArrowheads="1"/>
          </p:cNvSpPr>
          <p:nvPr>
            <p:ph type="body" sz="half" idx="4294967295"/>
          </p:nvPr>
        </p:nvSpPr>
        <p:spPr>
          <a:xfrm>
            <a:off x="0" y="2362200"/>
            <a:ext cx="3886200" cy="3998913"/>
          </a:xfrm>
        </p:spPr>
        <p:txBody>
          <a:bodyPr/>
          <a:lstStyle/>
          <a:p>
            <a:pPr marL="228600" indent="-228600" eaLnBrk="1" hangingPunct="1">
              <a:spcBef>
                <a:spcPct val="50000"/>
              </a:spcBef>
            </a:pPr>
            <a:r>
              <a:rPr lang="en-US" altLang="en-US" sz="3000" smtClean="0"/>
              <a:t>Nonnicotine cessation aid</a:t>
            </a:r>
          </a:p>
          <a:p>
            <a:pPr marL="228600" indent="-228600" eaLnBrk="1" hangingPunct="1">
              <a:spcBef>
                <a:spcPct val="50000"/>
              </a:spcBef>
            </a:pPr>
            <a:r>
              <a:rPr lang="en-US" altLang="en-US" sz="3000" smtClean="0"/>
              <a:t>Sustained-release antidepressant</a:t>
            </a:r>
          </a:p>
          <a:p>
            <a:pPr marL="228600" indent="-228600" eaLnBrk="1" hangingPunct="1">
              <a:spcBef>
                <a:spcPct val="50000"/>
              </a:spcBef>
            </a:pPr>
            <a:r>
              <a:rPr lang="en-US" altLang="en-US" sz="3000" smtClean="0"/>
              <a:t>Oral formulation</a:t>
            </a:r>
          </a:p>
          <a:p>
            <a:pPr marL="228600" indent="-228600" eaLnBrk="1" hangingPunct="1">
              <a:spcBef>
                <a:spcPct val="50000"/>
              </a:spcBef>
              <a:buFont typeface="Wingdings" pitchFamily="2" charset="2"/>
              <a:buNone/>
            </a:pPr>
            <a:r>
              <a:rPr lang="en-US" altLang="en-US" sz="2600" smtClean="0">
                <a:latin typeface="Times New Roman" pitchFamily="18" charset="0"/>
                <a:cs typeface="Times New Roman" pitchFamily="18" charset="0"/>
              </a:rPr>
              <a:t> </a:t>
            </a:r>
          </a:p>
        </p:txBody>
      </p:sp>
      <p:pic>
        <p:nvPicPr>
          <p:cNvPr id="135172" name="Picture 4" descr="Zyban 150"/>
          <p:cNvPicPr>
            <a:picLocks noGrp="1" noChangeAspect="1" noChangeArrowheads="1"/>
          </p:cNvPicPr>
          <p:nvPr>
            <p:ph type="clipArt" sz="half" idx="4294967295"/>
          </p:nvPr>
        </p:nvPicPr>
        <p:blipFill>
          <a:blip r:embed="rId3" cstate="print"/>
          <a:srcRect l="27972" t="16452" r="35017" b="22485"/>
          <a:stretch>
            <a:fillRect/>
          </a:stretch>
        </p:blipFill>
        <p:spPr>
          <a:xfrm>
            <a:off x="3960813" y="2016125"/>
            <a:ext cx="3811587" cy="3998913"/>
          </a:xfrm>
        </p:spPr>
      </p:pic>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5890" name="Rectangle 2"/>
          <p:cNvSpPr>
            <a:spLocks noGrp="1" noChangeArrowheads="1"/>
          </p:cNvSpPr>
          <p:nvPr>
            <p:ph type="title" idx="4294967295"/>
          </p:nvPr>
        </p:nvSpPr>
        <p:spPr>
          <a:xfrm>
            <a:off x="1117600" y="617538"/>
            <a:ext cx="7267575" cy="1143000"/>
          </a:xfrm>
        </p:spPr>
        <p:txBody>
          <a:bodyPr rtlCol="0">
            <a:normAutofit fontScale="90000"/>
          </a:bodyPr>
          <a:lstStyle/>
          <a:p>
            <a:pPr eaLnBrk="1" fontAlgn="auto" hangingPunct="1">
              <a:spcAft>
                <a:spcPts val="0"/>
              </a:spcAft>
              <a:defRPr/>
            </a:pPr>
            <a:r>
              <a:rPr lang="en-US" dirty="0" smtClean="0"/>
              <a:t>BUPROPION:</a:t>
            </a:r>
            <a:br>
              <a:rPr lang="en-US" dirty="0" smtClean="0"/>
            </a:br>
            <a:r>
              <a:rPr lang="en-US" dirty="0" smtClean="0"/>
              <a:t>MECHANISM of ACTION</a:t>
            </a:r>
          </a:p>
        </p:txBody>
      </p:sp>
      <p:sp>
        <p:nvSpPr>
          <p:cNvPr id="165891" name="Rectangle 3"/>
          <p:cNvSpPr>
            <a:spLocks noGrp="1" noChangeArrowheads="1"/>
          </p:cNvSpPr>
          <p:nvPr>
            <p:ph type="body" idx="4294967295"/>
          </p:nvPr>
        </p:nvSpPr>
        <p:spPr>
          <a:xfrm>
            <a:off x="1066800" y="2133600"/>
            <a:ext cx="8077200" cy="3998913"/>
          </a:xfrm>
        </p:spPr>
        <p:txBody>
          <a:bodyPr>
            <a:normAutofit/>
          </a:bodyPr>
          <a:lstStyle/>
          <a:p>
            <a:pPr marL="228600" indent="-228600" eaLnBrk="1" hangingPunct="1">
              <a:lnSpc>
                <a:spcPct val="80000"/>
              </a:lnSpc>
              <a:spcBef>
                <a:spcPct val="70000"/>
              </a:spcBef>
            </a:pPr>
            <a:r>
              <a:rPr lang="en-US" smtClean="0"/>
              <a:t>Atypical antidepressant thought to affect levels of various brain neurotransmitters</a:t>
            </a:r>
          </a:p>
          <a:p>
            <a:pPr marL="571500" lvl="1" indent="-228600" eaLnBrk="1" hangingPunct="1">
              <a:lnSpc>
                <a:spcPct val="80000"/>
              </a:lnSpc>
              <a:spcBef>
                <a:spcPct val="70000"/>
              </a:spcBef>
            </a:pPr>
            <a:r>
              <a:rPr lang="en-US" sz="2600" smtClean="0"/>
              <a:t>Dopamine</a:t>
            </a:r>
          </a:p>
          <a:p>
            <a:pPr marL="571500" lvl="1" indent="-228600" eaLnBrk="1" hangingPunct="1">
              <a:lnSpc>
                <a:spcPct val="80000"/>
              </a:lnSpc>
              <a:spcBef>
                <a:spcPct val="70000"/>
              </a:spcBef>
            </a:pPr>
            <a:r>
              <a:rPr lang="en-US" sz="2600" smtClean="0"/>
              <a:t>Norepinephrine</a:t>
            </a:r>
          </a:p>
          <a:p>
            <a:pPr marL="228600" indent="-228600" eaLnBrk="1" hangingPunct="1">
              <a:lnSpc>
                <a:spcPct val="80000"/>
              </a:lnSpc>
              <a:spcBef>
                <a:spcPct val="70000"/>
              </a:spcBef>
            </a:pPr>
            <a:r>
              <a:rPr lang="en-US" smtClean="0"/>
              <a:t>Clinical effects</a:t>
            </a:r>
          </a:p>
          <a:p>
            <a:pPr marL="571500" lvl="1" indent="-228600" eaLnBrk="1" hangingPunct="1">
              <a:lnSpc>
                <a:spcPct val="80000"/>
              </a:lnSpc>
              <a:spcBef>
                <a:spcPct val="70000"/>
              </a:spcBef>
            </a:pPr>
            <a:r>
              <a:rPr lang="en-US" sz="2600" smtClean="0">
                <a:sym typeface="Symbol" pitchFamily="18" charset="2"/>
              </a:rPr>
              <a:t> craving for cigarettes</a:t>
            </a:r>
          </a:p>
          <a:p>
            <a:pPr marL="571500" lvl="1" indent="-228600" eaLnBrk="1" hangingPunct="1">
              <a:lnSpc>
                <a:spcPct val="80000"/>
              </a:lnSpc>
              <a:spcBef>
                <a:spcPct val="70000"/>
              </a:spcBef>
            </a:pPr>
            <a:r>
              <a:rPr lang="en-US" sz="2600" smtClean="0">
                <a:sym typeface="Symbol" pitchFamily="18" charset="2"/>
              </a:rPr>
              <a:t> symptoms of nicotine withdrawal</a:t>
            </a:r>
          </a:p>
          <a:p>
            <a:pPr marL="571500" lvl="1" indent="-228600" eaLnBrk="1" hangingPunct="1">
              <a:lnSpc>
                <a:spcPct val="80000"/>
              </a:lnSpc>
              <a:spcBef>
                <a:spcPct val="40000"/>
              </a:spcBef>
              <a:buClr>
                <a:schemeClr val="tx1"/>
              </a:buClr>
            </a:pPr>
            <a:endParaRPr lang="en-US" sz="2000" smtClean="0">
              <a:sym typeface="Symbol" pitchFamily="18" charset="2"/>
            </a:endParaRPr>
          </a:p>
        </p:txBody>
      </p:sp>
      <p:pic>
        <p:nvPicPr>
          <p:cNvPr id="136196" name="Picture 4" descr="HM00378_"/>
          <p:cNvPicPr>
            <a:picLocks noChangeAspect="1" noChangeArrowheads="1"/>
          </p:cNvPicPr>
          <p:nvPr/>
        </p:nvPicPr>
        <p:blipFill>
          <a:blip r:embed="rId3" cstate="print"/>
          <a:srcRect/>
          <a:stretch>
            <a:fillRect/>
          </a:stretch>
        </p:blipFill>
        <p:spPr bwMode="auto">
          <a:xfrm>
            <a:off x="4895850" y="3248025"/>
            <a:ext cx="2830513" cy="23717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7938" name="Rectangle 2"/>
          <p:cNvSpPr>
            <a:spLocks noGrp="1" noChangeArrowheads="1"/>
          </p:cNvSpPr>
          <p:nvPr>
            <p:ph type="title" idx="4294967295"/>
          </p:nvPr>
        </p:nvSpPr>
        <p:spPr>
          <a:xfrm>
            <a:off x="973138" y="617538"/>
            <a:ext cx="7431087" cy="1143000"/>
          </a:xfrm>
        </p:spPr>
        <p:txBody>
          <a:bodyPr rtlCol="0">
            <a:normAutofit fontScale="90000"/>
          </a:bodyPr>
          <a:lstStyle/>
          <a:p>
            <a:pPr eaLnBrk="1" fontAlgn="auto" hangingPunct="1">
              <a:spcAft>
                <a:spcPts val="0"/>
              </a:spcAft>
              <a:defRPr/>
            </a:pPr>
            <a:r>
              <a:rPr lang="en-US" altLang="en-US" dirty="0" smtClean="0"/>
              <a:t>BUPROPION:</a:t>
            </a:r>
            <a:br>
              <a:rPr lang="en-US" altLang="en-US" dirty="0" smtClean="0"/>
            </a:br>
            <a:r>
              <a:rPr lang="en-US" altLang="en-US" dirty="0" smtClean="0"/>
              <a:t>CONTRAINDICATIONS</a:t>
            </a:r>
          </a:p>
        </p:txBody>
      </p:sp>
      <p:sp>
        <p:nvSpPr>
          <p:cNvPr id="137219" name="Rectangle 3"/>
          <p:cNvSpPr>
            <a:spLocks noGrp="1" noChangeArrowheads="1"/>
          </p:cNvSpPr>
          <p:nvPr>
            <p:ph type="body" idx="4294967295"/>
          </p:nvPr>
        </p:nvSpPr>
        <p:spPr>
          <a:xfrm>
            <a:off x="1339850" y="2043113"/>
            <a:ext cx="7804150" cy="4414837"/>
          </a:xfrm>
        </p:spPr>
        <p:txBody>
          <a:bodyPr/>
          <a:lstStyle/>
          <a:p>
            <a:pPr marL="228600" indent="-228600" eaLnBrk="1" hangingPunct="1">
              <a:spcBef>
                <a:spcPct val="40000"/>
              </a:spcBef>
            </a:pPr>
            <a:r>
              <a:rPr lang="en-US" altLang="en-US" sz="2500" smtClean="0"/>
              <a:t>Patients with a seizure disorder</a:t>
            </a:r>
          </a:p>
          <a:p>
            <a:pPr marL="228600" indent="-228600" eaLnBrk="1" hangingPunct="1"/>
            <a:r>
              <a:rPr lang="en-US" altLang="en-US" sz="2500" smtClean="0"/>
              <a:t>Patients taking</a:t>
            </a:r>
          </a:p>
          <a:p>
            <a:pPr marL="571500" lvl="1" indent="-228600" eaLnBrk="1" hangingPunct="1">
              <a:spcBef>
                <a:spcPct val="40000"/>
              </a:spcBef>
            </a:pPr>
            <a:r>
              <a:rPr lang="en-US" altLang="en-US" sz="2400" smtClean="0"/>
              <a:t>Wellbutrin, Wellbutrin SR, Wellbutrin XL</a:t>
            </a:r>
          </a:p>
          <a:p>
            <a:pPr marL="571500" lvl="1" indent="-228600" eaLnBrk="1" hangingPunct="1">
              <a:spcBef>
                <a:spcPct val="40000"/>
              </a:spcBef>
            </a:pPr>
            <a:r>
              <a:rPr lang="en-US" altLang="en-US" sz="2400" smtClean="0"/>
              <a:t>MAO inhibitors in preceding 14 days</a:t>
            </a:r>
          </a:p>
          <a:p>
            <a:pPr marL="228600" indent="-228600" eaLnBrk="1" hangingPunct="1"/>
            <a:r>
              <a:rPr lang="en-US" altLang="en-US" sz="2500" smtClean="0"/>
              <a:t>Patients with a current or prior diagnosis of anorexia or bulimia nervosa</a:t>
            </a:r>
          </a:p>
          <a:p>
            <a:pPr marL="228600" indent="-228600" eaLnBrk="1" hangingPunct="1"/>
            <a:r>
              <a:rPr lang="en-US" altLang="en-US" sz="2500" smtClean="0"/>
              <a:t>Patients undergoing abrupt discontinuation of alcohol or sedatives (including benzodiazepines)</a:t>
            </a:r>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8962" name="Rectangle 2"/>
          <p:cNvSpPr>
            <a:spLocks noGrp="1" noChangeArrowheads="1"/>
          </p:cNvSpPr>
          <p:nvPr>
            <p:ph type="title" idx="4294967295"/>
          </p:nvPr>
        </p:nvSpPr>
        <p:spPr>
          <a:xfrm>
            <a:off x="1012825" y="577850"/>
            <a:ext cx="7431088" cy="1143000"/>
          </a:xfrm>
        </p:spPr>
        <p:txBody>
          <a:bodyPr rtlCol="0">
            <a:normAutofit fontScale="90000"/>
          </a:bodyPr>
          <a:lstStyle/>
          <a:p>
            <a:pPr eaLnBrk="1" fontAlgn="auto" hangingPunct="1">
              <a:spcAft>
                <a:spcPts val="0"/>
              </a:spcAft>
              <a:defRPr/>
            </a:pPr>
            <a:r>
              <a:rPr lang="en-US" altLang="en-US" dirty="0" smtClean="0"/>
              <a:t>BUPROPION:</a:t>
            </a:r>
            <a:br>
              <a:rPr lang="en-US" altLang="en-US" dirty="0" smtClean="0"/>
            </a:br>
            <a:r>
              <a:rPr lang="en-US" altLang="en-US" dirty="0" smtClean="0"/>
              <a:t>WARNINGS and PRECAUTIONS</a:t>
            </a:r>
          </a:p>
        </p:txBody>
      </p:sp>
      <p:sp>
        <p:nvSpPr>
          <p:cNvPr id="168963" name="Rectangle 3"/>
          <p:cNvSpPr>
            <a:spLocks noGrp="1" noChangeArrowheads="1"/>
          </p:cNvSpPr>
          <p:nvPr>
            <p:ph type="body" idx="4294967295"/>
          </p:nvPr>
        </p:nvSpPr>
        <p:spPr>
          <a:xfrm>
            <a:off x="1339850" y="2009775"/>
            <a:ext cx="7804150" cy="4224338"/>
          </a:xfrm>
        </p:spPr>
        <p:txBody>
          <a:bodyPr rtlCol="0">
            <a:normAutofit lnSpcReduction="10000"/>
          </a:bodyPr>
          <a:lstStyle/>
          <a:p>
            <a:pPr marL="0" indent="0" eaLnBrk="1" fontAlgn="auto" hangingPunct="1">
              <a:spcAft>
                <a:spcPts val="0"/>
              </a:spcAft>
              <a:buFont typeface="Wingdings" pitchFamily="2" charset="2"/>
              <a:buNone/>
              <a:defRPr/>
            </a:pPr>
            <a:r>
              <a:rPr lang="en-US" altLang="en-US" sz="3000" smtClean="0"/>
              <a:t>Bupropion should be used with caution in the following populations:</a:t>
            </a:r>
          </a:p>
          <a:p>
            <a:pPr marL="571500" lvl="1" indent="-228600" eaLnBrk="1" fontAlgn="auto" hangingPunct="1">
              <a:spcBef>
                <a:spcPct val="50000"/>
              </a:spcBef>
              <a:spcAft>
                <a:spcPts val="0"/>
              </a:spcAft>
              <a:buFont typeface="Arial" pitchFamily="34" charset="0"/>
              <a:buChar char="–"/>
              <a:defRPr/>
            </a:pPr>
            <a:r>
              <a:rPr lang="en-US" altLang="en-US" sz="2400" smtClean="0"/>
              <a:t>Patients with a history of seizure</a:t>
            </a:r>
          </a:p>
          <a:p>
            <a:pPr marL="571500" lvl="1" indent="-228600" eaLnBrk="1" fontAlgn="auto" hangingPunct="1">
              <a:spcBef>
                <a:spcPct val="50000"/>
              </a:spcBef>
              <a:spcAft>
                <a:spcPts val="0"/>
              </a:spcAft>
              <a:buFont typeface="Arial" pitchFamily="34" charset="0"/>
              <a:buChar char="–"/>
              <a:defRPr/>
            </a:pPr>
            <a:r>
              <a:rPr lang="en-US" altLang="en-US" sz="2400" smtClean="0"/>
              <a:t>Patients with a history of cranial trauma</a:t>
            </a:r>
          </a:p>
          <a:p>
            <a:pPr marL="571500" lvl="1" indent="-228600" eaLnBrk="1" fontAlgn="auto" hangingPunct="1">
              <a:spcBef>
                <a:spcPct val="50000"/>
              </a:spcBef>
              <a:spcAft>
                <a:spcPts val="0"/>
              </a:spcAft>
              <a:buFont typeface="Arial" pitchFamily="34" charset="0"/>
              <a:buChar char="–"/>
              <a:defRPr/>
            </a:pPr>
            <a:r>
              <a:rPr lang="en-US" altLang="en-US" sz="2400" smtClean="0"/>
              <a:t>Patients taking medications that lower the seizure threshold (antipsychotics, antidepressants, theophylline, systemic steroids)</a:t>
            </a:r>
          </a:p>
          <a:p>
            <a:pPr marL="571500" lvl="1" indent="-228600" eaLnBrk="1" fontAlgn="auto" hangingPunct="1">
              <a:spcBef>
                <a:spcPct val="50000"/>
              </a:spcBef>
              <a:spcAft>
                <a:spcPts val="0"/>
              </a:spcAft>
              <a:buFont typeface="Arial" pitchFamily="34" charset="0"/>
              <a:buChar char="–"/>
              <a:defRPr/>
            </a:pPr>
            <a:r>
              <a:rPr lang="en-US" altLang="en-US" sz="2400" smtClean="0"/>
              <a:t>Patients with severe hepatic cirrhosis</a:t>
            </a:r>
          </a:p>
          <a:p>
            <a:pPr marL="571500" lvl="1" indent="-228600" eaLnBrk="1" fontAlgn="auto" hangingPunct="1">
              <a:spcBef>
                <a:spcPct val="50000"/>
              </a:spcBef>
              <a:spcAft>
                <a:spcPts val="0"/>
              </a:spcAft>
              <a:buFont typeface="Arial" pitchFamily="34" charset="0"/>
              <a:buChar char="–"/>
              <a:defRPr/>
            </a:pPr>
            <a:r>
              <a:rPr lang="en-US" altLang="en-US" sz="2400" smtClean="0"/>
              <a:t>Patients with depressive or psychiatric disorders</a:t>
            </a:r>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266" name="Rectangle 2"/>
          <p:cNvSpPr>
            <a:spLocks noGrp="1" noChangeArrowheads="1"/>
          </p:cNvSpPr>
          <p:nvPr>
            <p:ph type="title" idx="4294967295"/>
          </p:nvPr>
        </p:nvSpPr>
        <p:spPr>
          <a:xfrm>
            <a:off x="981075" y="636588"/>
            <a:ext cx="7267575" cy="1143000"/>
          </a:xfrm>
        </p:spPr>
        <p:txBody>
          <a:bodyPr/>
          <a:lstStyle/>
          <a:p>
            <a:pPr eaLnBrk="1" hangingPunct="1"/>
            <a:r>
              <a:rPr lang="en-US" altLang="en-US" smtClean="0"/>
              <a:t>BUPROPION SR: DOSING</a:t>
            </a:r>
          </a:p>
        </p:txBody>
      </p:sp>
      <p:sp>
        <p:nvSpPr>
          <p:cNvPr id="139267" name="Rectangle 3"/>
          <p:cNvSpPr>
            <a:spLocks noChangeArrowheads="1"/>
          </p:cNvSpPr>
          <p:nvPr/>
        </p:nvSpPr>
        <p:spPr bwMode="auto">
          <a:xfrm>
            <a:off x="906463" y="3336925"/>
            <a:ext cx="7378700" cy="3125788"/>
          </a:xfrm>
          <a:prstGeom prst="rect">
            <a:avLst/>
          </a:prstGeom>
          <a:noFill/>
          <a:ln w="9525">
            <a:noFill/>
            <a:miter lim="800000"/>
            <a:headEnd/>
            <a:tailEnd/>
          </a:ln>
        </p:spPr>
        <p:txBody>
          <a:bodyPr/>
          <a:lstStyle/>
          <a:p>
            <a:pPr marL="228600" indent="-228600" eaLnBrk="1" hangingPunct="1">
              <a:lnSpc>
                <a:spcPct val="100000"/>
              </a:lnSpc>
              <a:spcBef>
                <a:spcPct val="100000"/>
              </a:spcBef>
              <a:buClr>
                <a:schemeClr val="tx1"/>
              </a:buClr>
              <a:buSzPct val="60000"/>
              <a:buFont typeface="Wingdings" pitchFamily="2" charset="2"/>
              <a:buNone/>
            </a:pPr>
            <a:r>
              <a:rPr kumimoji="0" lang="en-US" altLang="en-US" sz="2600" b="1">
                <a:latin typeface="Tahoma" charset="0"/>
                <a:cs typeface="Arial" charset="0"/>
              </a:rPr>
              <a:t>Initial treatment</a:t>
            </a:r>
          </a:p>
          <a:p>
            <a:pPr marL="571500" lvl="1" indent="-228600" eaLnBrk="1" hangingPunct="1">
              <a:lnSpc>
                <a:spcPct val="100000"/>
              </a:lnSpc>
              <a:spcBef>
                <a:spcPct val="20000"/>
              </a:spcBef>
              <a:buClr>
                <a:schemeClr val="tx1"/>
              </a:buClr>
              <a:buSzPct val="55000"/>
              <a:buFont typeface="Wingdings" pitchFamily="2" charset="2"/>
              <a:buChar char="n"/>
            </a:pPr>
            <a:r>
              <a:rPr kumimoji="0" lang="en-US" altLang="en-US" sz="2400">
                <a:latin typeface="Tahoma" charset="0"/>
                <a:cs typeface="Arial" charset="0"/>
              </a:rPr>
              <a:t>150 mg po q </a:t>
            </a:r>
            <a:r>
              <a:rPr kumimoji="0" lang="en-US" altLang="en-US" sz="2000">
                <a:latin typeface="Tahoma" charset="0"/>
                <a:cs typeface="Arial" charset="0"/>
              </a:rPr>
              <a:t>AM</a:t>
            </a:r>
            <a:r>
              <a:rPr kumimoji="0" lang="en-US" altLang="en-US" sz="2400">
                <a:latin typeface="Tahoma" charset="0"/>
                <a:cs typeface="Arial" charset="0"/>
              </a:rPr>
              <a:t> x 3 days</a:t>
            </a:r>
          </a:p>
          <a:p>
            <a:pPr marL="228600" indent="-228600" eaLnBrk="1" hangingPunct="1">
              <a:lnSpc>
                <a:spcPct val="100000"/>
              </a:lnSpc>
              <a:spcBef>
                <a:spcPct val="100000"/>
              </a:spcBef>
              <a:buClr>
                <a:schemeClr val="tx1"/>
              </a:buClr>
              <a:buSzPct val="60000"/>
              <a:buFont typeface="Wingdings" pitchFamily="2" charset="2"/>
              <a:buNone/>
            </a:pPr>
            <a:r>
              <a:rPr kumimoji="0" lang="en-US" altLang="en-US" sz="2600" b="1">
                <a:latin typeface="Tahoma" charset="0"/>
                <a:cs typeface="Arial" charset="0"/>
              </a:rPr>
              <a:t>Then…</a:t>
            </a:r>
            <a:r>
              <a:rPr kumimoji="0" lang="en-US" altLang="en-US" sz="2800">
                <a:latin typeface="Tahoma" charset="0"/>
                <a:cs typeface="Arial" charset="0"/>
              </a:rPr>
              <a:t> </a:t>
            </a:r>
          </a:p>
          <a:p>
            <a:pPr marL="571500" lvl="1" indent="-228600" eaLnBrk="1" hangingPunct="1">
              <a:lnSpc>
                <a:spcPct val="100000"/>
              </a:lnSpc>
              <a:spcBef>
                <a:spcPct val="20000"/>
              </a:spcBef>
              <a:buClr>
                <a:schemeClr val="tx1"/>
              </a:buClr>
              <a:buSzPct val="55000"/>
              <a:buFont typeface="Wingdings" pitchFamily="2" charset="2"/>
              <a:buChar char="n"/>
            </a:pPr>
            <a:r>
              <a:rPr kumimoji="0" lang="en-US" altLang="en-US" sz="2400">
                <a:latin typeface="Tahoma" charset="0"/>
                <a:cs typeface="Arial" charset="0"/>
              </a:rPr>
              <a:t>150 mg po bid </a:t>
            </a:r>
          </a:p>
          <a:p>
            <a:pPr marL="571500" lvl="1" indent="-228600" eaLnBrk="1" hangingPunct="1">
              <a:lnSpc>
                <a:spcPct val="100000"/>
              </a:lnSpc>
              <a:spcBef>
                <a:spcPct val="20000"/>
              </a:spcBef>
              <a:buClr>
                <a:schemeClr val="tx1"/>
              </a:buClr>
              <a:buSzPct val="55000"/>
              <a:buFont typeface="Wingdings" pitchFamily="2" charset="2"/>
              <a:buChar char="n"/>
            </a:pPr>
            <a:r>
              <a:rPr kumimoji="0" lang="en-US" altLang="en-US" sz="2400">
                <a:latin typeface="Tahoma" charset="0"/>
                <a:cs typeface="Arial" charset="0"/>
              </a:rPr>
              <a:t>Duration, 7–12 weeks</a:t>
            </a:r>
          </a:p>
          <a:p>
            <a:pPr marL="571500" lvl="1" indent="-228600" eaLnBrk="1" hangingPunct="1">
              <a:lnSpc>
                <a:spcPct val="100000"/>
              </a:lnSpc>
              <a:spcBef>
                <a:spcPct val="20000"/>
              </a:spcBef>
              <a:buClr>
                <a:schemeClr val="tx1"/>
              </a:buClr>
              <a:buSzPct val="55000"/>
              <a:buFont typeface="Wingdings" pitchFamily="2" charset="2"/>
              <a:buNone/>
            </a:pPr>
            <a:endParaRPr kumimoji="0" lang="en-US" altLang="en-US" sz="2400">
              <a:latin typeface="Tahoma" charset="0"/>
              <a:cs typeface="Arial" charset="0"/>
            </a:endParaRPr>
          </a:p>
        </p:txBody>
      </p:sp>
      <p:sp>
        <p:nvSpPr>
          <p:cNvPr id="139268" name="Rectangle 4"/>
          <p:cNvSpPr>
            <a:spLocks noChangeArrowheads="1"/>
          </p:cNvSpPr>
          <p:nvPr/>
        </p:nvSpPr>
        <p:spPr bwMode="auto">
          <a:xfrm>
            <a:off x="658813" y="1952625"/>
            <a:ext cx="7829550" cy="1096963"/>
          </a:xfrm>
          <a:prstGeom prst="rect">
            <a:avLst/>
          </a:prstGeom>
          <a:noFill/>
          <a:ln w="9525">
            <a:noFill/>
            <a:miter lim="800000"/>
            <a:headEnd/>
            <a:tailEnd/>
          </a:ln>
        </p:spPr>
        <p:txBody>
          <a:bodyPr>
            <a:spAutoFit/>
          </a:bodyPr>
          <a:lstStyle/>
          <a:p>
            <a:pPr algn="ctr" eaLnBrk="1" hangingPunct="1">
              <a:lnSpc>
                <a:spcPct val="100000"/>
              </a:lnSpc>
              <a:spcBef>
                <a:spcPct val="0"/>
              </a:spcBef>
              <a:buClr>
                <a:schemeClr val="tx1"/>
              </a:buClr>
              <a:buSzPct val="60000"/>
              <a:buFont typeface="Wingdings" pitchFamily="2" charset="2"/>
              <a:buNone/>
            </a:pPr>
            <a:r>
              <a:rPr kumimoji="0" lang="en-US" sz="2200" b="1">
                <a:solidFill>
                  <a:schemeClr val="hlink"/>
                </a:solidFill>
                <a:latin typeface="Tahoma" charset="0"/>
                <a:cs typeface="Arial" charset="0"/>
              </a:rPr>
              <a:t>Patients should begin therapy 1 to 2 weeks PRIOR </a:t>
            </a:r>
          </a:p>
          <a:p>
            <a:pPr algn="ctr" eaLnBrk="1" hangingPunct="1">
              <a:lnSpc>
                <a:spcPct val="100000"/>
              </a:lnSpc>
              <a:spcBef>
                <a:spcPct val="0"/>
              </a:spcBef>
              <a:buClr>
                <a:schemeClr val="tx1"/>
              </a:buClr>
              <a:buSzPct val="60000"/>
              <a:buFont typeface="Wingdings" pitchFamily="2" charset="2"/>
              <a:buNone/>
            </a:pPr>
            <a:r>
              <a:rPr kumimoji="0" lang="en-US" sz="2200" b="1">
                <a:solidFill>
                  <a:schemeClr val="hlink"/>
                </a:solidFill>
                <a:latin typeface="Tahoma" charset="0"/>
                <a:cs typeface="Arial" charset="0"/>
              </a:rPr>
              <a:t>to their quit date to ensure that therapeutic plasma levels of the drug are achieved.</a:t>
            </a:r>
          </a:p>
        </p:txBody>
      </p:sp>
      <p:sp>
        <p:nvSpPr>
          <p:cNvPr id="139269" name="Line 5"/>
          <p:cNvSpPr>
            <a:spLocks noChangeShapeType="1"/>
          </p:cNvSpPr>
          <p:nvPr/>
        </p:nvSpPr>
        <p:spPr bwMode="auto">
          <a:xfrm>
            <a:off x="304800" y="3114675"/>
            <a:ext cx="8572500" cy="0"/>
          </a:xfrm>
          <a:prstGeom prst="line">
            <a:avLst/>
          </a:prstGeom>
          <a:noFill/>
          <a:ln w="9525">
            <a:solidFill>
              <a:srgbClr val="000080"/>
            </a:solidFill>
            <a:round/>
            <a:headEnd/>
            <a:tailEnd/>
          </a:ln>
        </p:spPr>
        <p:txBody>
          <a:bodyPr/>
          <a:lstStyle/>
          <a:p>
            <a:endParaRPr lang="en-US"/>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1010" name="Rectangle 2"/>
          <p:cNvSpPr>
            <a:spLocks noGrp="1" noChangeArrowheads="1"/>
          </p:cNvSpPr>
          <p:nvPr>
            <p:ph type="title" idx="4294967295"/>
          </p:nvPr>
        </p:nvSpPr>
        <p:spPr>
          <a:xfrm>
            <a:off x="1096963" y="617538"/>
            <a:ext cx="7288212" cy="1143000"/>
          </a:xfrm>
        </p:spPr>
        <p:txBody>
          <a:bodyPr rtlCol="0">
            <a:normAutofit fontScale="90000"/>
          </a:bodyPr>
          <a:lstStyle/>
          <a:p>
            <a:pPr eaLnBrk="1" fontAlgn="auto" hangingPunct="1">
              <a:spcAft>
                <a:spcPts val="0"/>
              </a:spcAft>
              <a:defRPr/>
            </a:pPr>
            <a:r>
              <a:rPr lang="en-US" dirty="0" smtClean="0"/>
              <a:t>BUPROPION:</a:t>
            </a:r>
            <a:br>
              <a:rPr lang="en-US" dirty="0" smtClean="0"/>
            </a:br>
            <a:r>
              <a:rPr lang="en-US" dirty="0" smtClean="0"/>
              <a:t>ADVERSE EFFECTS</a:t>
            </a:r>
          </a:p>
        </p:txBody>
      </p:sp>
      <p:sp>
        <p:nvSpPr>
          <p:cNvPr id="140291" name="Rectangle 3"/>
          <p:cNvSpPr>
            <a:spLocks noGrp="1" noChangeArrowheads="1"/>
          </p:cNvSpPr>
          <p:nvPr>
            <p:ph type="body" idx="4294967295"/>
          </p:nvPr>
        </p:nvSpPr>
        <p:spPr>
          <a:xfrm>
            <a:off x="1390650" y="2133600"/>
            <a:ext cx="7753350" cy="3998913"/>
          </a:xfrm>
        </p:spPr>
        <p:txBody>
          <a:bodyPr/>
          <a:lstStyle/>
          <a:p>
            <a:pPr marL="228600" indent="-228600" eaLnBrk="1" hangingPunct="1">
              <a:buFont typeface="Wingdings" pitchFamily="2" charset="2"/>
              <a:buNone/>
            </a:pPr>
            <a:r>
              <a:rPr lang="en-US" smtClean="0"/>
              <a:t>Common side effects include the following:</a:t>
            </a:r>
          </a:p>
          <a:p>
            <a:pPr marL="571500" lvl="1" indent="-228600" eaLnBrk="1" hangingPunct="1">
              <a:spcBef>
                <a:spcPct val="30000"/>
              </a:spcBef>
            </a:pPr>
            <a:r>
              <a:rPr lang="en-US" sz="2600" smtClean="0"/>
              <a:t>Insomnia (avoid bedtime dosing)</a:t>
            </a:r>
          </a:p>
          <a:p>
            <a:pPr marL="571500" lvl="1" indent="-228600" eaLnBrk="1" hangingPunct="1">
              <a:spcBef>
                <a:spcPct val="30000"/>
              </a:spcBef>
            </a:pPr>
            <a:r>
              <a:rPr lang="en-US" sz="2600" smtClean="0"/>
              <a:t>Dry mouth</a:t>
            </a:r>
          </a:p>
          <a:p>
            <a:pPr marL="571500" lvl="1" indent="-228600" eaLnBrk="1" hangingPunct="1">
              <a:spcBef>
                <a:spcPct val="30000"/>
              </a:spcBef>
              <a:buClr>
                <a:schemeClr val="tx1"/>
              </a:buClr>
              <a:buFont typeface="Wingdings" pitchFamily="2" charset="2"/>
              <a:buNone/>
            </a:pPr>
            <a:endParaRPr lang="en-US" sz="2600" smtClean="0"/>
          </a:p>
          <a:p>
            <a:pPr marL="228600" indent="-228600" eaLnBrk="1" hangingPunct="1">
              <a:spcBef>
                <a:spcPct val="30000"/>
              </a:spcBef>
              <a:buFont typeface="Wingdings" pitchFamily="2" charset="2"/>
              <a:buNone/>
            </a:pPr>
            <a:r>
              <a:rPr lang="en-US" smtClean="0"/>
              <a:t>Less common but reported effects:</a:t>
            </a:r>
          </a:p>
          <a:p>
            <a:pPr marL="571500" lvl="1" indent="-228600" eaLnBrk="1" hangingPunct="1">
              <a:spcBef>
                <a:spcPct val="30000"/>
              </a:spcBef>
            </a:pPr>
            <a:r>
              <a:rPr lang="en-US" sz="2600" smtClean="0"/>
              <a:t>Tremor</a:t>
            </a:r>
          </a:p>
          <a:p>
            <a:pPr marL="571500" lvl="1" indent="-228600" eaLnBrk="1" hangingPunct="1">
              <a:spcBef>
                <a:spcPct val="30000"/>
              </a:spcBef>
            </a:pPr>
            <a:r>
              <a:rPr lang="en-US" sz="2600" smtClean="0"/>
              <a:t>Skin rash</a:t>
            </a:r>
          </a:p>
          <a:p>
            <a:pPr marL="571500" lvl="1" indent="-228600" eaLnBrk="1" hangingPunct="1">
              <a:spcBef>
                <a:spcPct val="30000"/>
              </a:spcBef>
              <a:buClr>
                <a:schemeClr val="tx1"/>
              </a:buClr>
              <a:buFont typeface="Wingdings" pitchFamily="2" charset="2"/>
              <a:buNone/>
            </a:pPr>
            <a:endParaRPr lang="en-US" sz="2600" smtClean="0"/>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82" name="Rectangle 2"/>
          <p:cNvSpPr>
            <a:spLocks noGrp="1" noChangeArrowheads="1"/>
          </p:cNvSpPr>
          <p:nvPr>
            <p:ph type="title" idx="4294967295"/>
          </p:nvPr>
        </p:nvSpPr>
        <p:spPr>
          <a:xfrm>
            <a:off x="1136650" y="592138"/>
            <a:ext cx="7267575" cy="1143000"/>
          </a:xfrm>
        </p:spPr>
        <p:txBody>
          <a:bodyPr>
            <a:normAutofit fontScale="90000"/>
          </a:bodyPr>
          <a:lstStyle/>
          <a:p>
            <a:pPr eaLnBrk="1" hangingPunct="1"/>
            <a:r>
              <a:rPr lang="en-US" altLang="en-US" sz="4000" smtClean="0"/>
              <a:t>VARENICLINE </a:t>
            </a:r>
            <a:br>
              <a:rPr lang="en-US" altLang="en-US" sz="4000" smtClean="0"/>
            </a:br>
            <a:r>
              <a:rPr lang="en-US" altLang="en-US" sz="4000" smtClean="0"/>
              <a:t>Chantix </a:t>
            </a:r>
            <a:r>
              <a:rPr lang="en-US" sz="4000" smtClean="0"/>
              <a:t>(Pfizer)</a:t>
            </a:r>
            <a:endParaRPr lang="en-US" altLang="en-US" sz="4000" smtClean="0"/>
          </a:p>
        </p:txBody>
      </p:sp>
      <p:sp>
        <p:nvSpPr>
          <p:cNvPr id="141315" name="Rectangle 3"/>
          <p:cNvSpPr>
            <a:spLocks noGrp="1" noChangeArrowheads="1"/>
          </p:cNvSpPr>
          <p:nvPr>
            <p:ph type="body" sz="half" idx="4294967295"/>
          </p:nvPr>
        </p:nvSpPr>
        <p:spPr>
          <a:xfrm>
            <a:off x="0" y="2476500"/>
            <a:ext cx="3886200" cy="3863975"/>
          </a:xfrm>
        </p:spPr>
        <p:txBody>
          <a:bodyPr/>
          <a:lstStyle/>
          <a:p>
            <a:pPr marL="228600" indent="-228600" eaLnBrk="1" hangingPunct="1"/>
            <a:r>
              <a:rPr lang="en-US" altLang="en-US" sz="3000" smtClean="0"/>
              <a:t>Nonnicotine cessation aid</a:t>
            </a:r>
          </a:p>
          <a:p>
            <a:pPr marL="228600" indent="-228600" eaLnBrk="1" hangingPunct="1"/>
            <a:r>
              <a:rPr lang="en-US" altLang="en-US" sz="3000" smtClean="0"/>
              <a:t>Partial nicotinic receptor agonist</a:t>
            </a:r>
          </a:p>
          <a:p>
            <a:pPr marL="228600" indent="-228600" eaLnBrk="1" hangingPunct="1"/>
            <a:r>
              <a:rPr lang="en-US" altLang="en-US" sz="3000" smtClean="0"/>
              <a:t>Oral formulation</a:t>
            </a:r>
          </a:p>
          <a:p>
            <a:pPr marL="228600" indent="-228600" eaLnBrk="1" hangingPunct="1">
              <a:spcBef>
                <a:spcPct val="50000"/>
              </a:spcBef>
              <a:buFont typeface="Wingdings" pitchFamily="2" charset="2"/>
              <a:buNone/>
            </a:pPr>
            <a:r>
              <a:rPr lang="en-US" altLang="en-US" sz="3000" smtClean="0"/>
              <a:t> </a:t>
            </a:r>
          </a:p>
        </p:txBody>
      </p:sp>
      <p:pic>
        <p:nvPicPr>
          <p:cNvPr id="141316" name="Picture 4" descr="Varenicline_5_front #132F19"/>
          <p:cNvPicPr>
            <a:picLocks noChangeAspect="1" noChangeArrowheads="1"/>
          </p:cNvPicPr>
          <p:nvPr/>
        </p:nvPicPr>
        <p:blipFill>
          <a:blip r:embed="rId3" cstate="print"/>
          <a:srcRect/>
          <a:stretch>
            <a:fillRect/>
          </a:stretch>
        </p:blipFill>
        <p:spPr bwMode="auto">
          <a:xfrm>
            <a:off x="4133850" y="2967038"/>
            <a:ext cx="1689100" cy="1014412"/>
          </a:xfrm>
          <a:prstGeom prst="rect">
            <a:avLst/>
          </a:prstGeom>
          <a:noFill/>
          <a:ln w="9525">
            <a:noFill/>
            <a:miter lim="800000"/>
            <a:headEnd/>
            <a:tailEnd/>
          </a:ln>
        </p:spPr>
      </p:pic>
      <p:pic>
        <p:nvPicPr>
          <p:cNvPr id="141317" name="Picture 5" descr="Varenicline_5_front #132F12"/>
          <p:cNvPicPr>
            <a:picLocks noChangeAspect="1" noChangeArrowheads="1"/>
          </p:cNvPicPr>
          <p:nvPr/>
        </p:nvPicPr>
        <p:blipFill>
          <a:blip r:embed="rId4" cstate="print"/>
          <a:srcRect/>
          <a:stretch>
            <a:fillRect/>
          </a:stretch>
        </p:blipFill>
        <p:spPr bwMode="auto">
          <a:xfrm>
            <a:off x="4171950" y="4924425"/>
            <a:ext cx="1666875" cy="1000125"/>
          </a:xfrm>
          <a:prstGeom prst="rect">
            <a:avLst/>
          </a:prstGeom>
          <a:noFill/>
          <a:ln w="9525">
            <a:noFill/>
            <a:miter lim="800000"/>
            <a:headEnd/>
            <a:tailEnd/>
          </a:ln>
        </p:spPr>
      </p:pic>
      <p:pic>
        <p:nvPicPr>
          <p:cNvPr id="141318" name="Picture 6" descr="chantix1"/>
          <p:cNvPicPr>
            <a:picLocks noChangeAspect="1" noChangeArrowheads="1"/>
          </p:cNvPicPr>
          <p:nvPr/>
        </p:nvPicPr>
        <p:blipFill>
          <a:blip r:embed="rId5" cstate="print"/>
          <a:srcRect/>
          <a:stretch>
            <a:fillRect/>
          </a:stretch>
        </p:blipFill>
        <p:spPr bwMode="auto">
          <a:xfrm>
            <a:off x="6024563" y="2046288"/>
            <a:ext cx="2663825" cy="2193925"/>
          </a:xfrm>
          <a:prstGeom prst="rect">
            <a:avLst/>
          </a:prstGeom>
          <a:noFill/>
          <a:ln w="9525">
            <a:noFill/>
            <a:miter lim="800000"/>
            <a:headEnd/>
            <a:tailEnd/>
          </a:ln>
        </p:spPr>
      </p:pic>
      <p:pic>
        <p:nvPicPr>
          <p:cNvPr id="141319" name="Picture 7" descr="chantix2hi"/>
          <p:cNvPicPr>
            <a:picLocks noChangeAspect="1" noChangeArrowheads="1"/>
          </p:cNvPicPr>
          <p:nvPr/>
        </p:nvPicPr>
        <p:blipFill>
          <a:blip r:embed="rId6" cstate="print"/>
          <a:srcRect/>
          <a:stretch>
            <a:fillRect/>
          </a:stretch>
        </p:blipFill>
        <p:spPr bwMode="auto">
          <a:xfrm>
            <a:off x="6159500" y="4346575"/>
            <a:ext cx="2667000" cy="225901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5106" name="Rectangle 2"/>
          <p:cNvSpPr>
            <a:spLocks noGrp="1" noChangeArrowheads="1"/>
          </p:cNvSpPr>
          <p:nvPr>
            <p:ph type="title" idx="4294967295"/>
          </p:nvPr>
        </p:nvSpPr>
        <p:spPr>
          <a:xfrm>
            <a:off x="1195388" y="617538"/>
            <a:ext cx="7267575" cy="1143000"/>
          </a:xfrm>
        </p:spPr>
        <p:txBody>
          <a:bodyPr rtlCol="0">
            <a:normAutofit fontScale="90000"/>
          </a:bodyPr>
          <a:lstStyle/>
          <a:p>
            <a:pPr eaLnBrk="1" fontAlgn="auto" hangingPunct="1">
              <a:spcAft>
                <a:spcPts val="0"/>
              </a:spcAft>
              <a:defRPr/>
            </a:pPr>
            <a:r>
              <a:rPr lang="en-US" dirty="0" smtClean="0"/>
              <a:t>VARENICLINE:</a:t>
            </a:r>
            <a:br>
              <a:rPr lang="en-US" dirty="0" smtClean="0"/>
            </a:br>
            <a:r>
              <a:rPr lang="en-US" dirty="0" smtClean="0"/>
              <a:t>MECHANISM of ACTION</a:t>
            </a:r>
          </a:p>
        </p:txBody>
      </p:sp>
      <p:sp>
        <p:nvSpPr>
          <p:cNvPr id="175107" name="Rectangle 3"/>
          <p:cNvSpPr>
            <a:spLocks noGrp="1" noChangeArrowheads="1"/>
          </p:cNvSpPr>
          <p:nvPr>
            <p:ph type="body" idx="4294967295"/>
          </p:nvPr>
        </p:nvSpPr>
        <p:spPr>
          <a:xfrm>
            <a:off x="1066800" y="2133600"/>
            <a:ext cx="8077200" cy="3998913"/>
          </a:xfrm>
        </p:spPr>
        <p:txBody>
          <a:bodyPr>
            <a:normAutofit/>
          </a:bodyPr>
          <a:lstStyle/>
          <a:p>
            <a:pPr marL="228600" indent="-228600" eaLnBrk="1" hangingPunct="1">
              <a:lnSpc>
                <a:spcPct val="80000"/>
              </a:lnSpc>
              <a:spcBef>
                <a:spcPct val="70000"/>
              </a:spcBef>
            </a:pPr>
            <a:r>
              <a:rPr lang="en-US" sz="3000" smtClean="0"/>
              <a:t>Binds with high affinity and selectivity at </a:t>
            </a:r>
            <a:r>
              <a:rPr lang="en-US" sz="3000" smtClean="0">
                <a:sym typeface="Symbol" pitchFamily="18" charset="2"/>
              </a:rPr>
              <a:t></a:t>
            </a:r>
            <a:r>
              <a:rPr lang="en-US" sz="3000" baseline="-25000" smtClean="0">
                <a:sym typeface="Symbol" pitchFamily="18" charset="2"/>
              </a:rPr>
              <a:t>4</a:t>
            </a:r>
            <a:r>
              <a:rPr lang="en-US" sz="3000" smtClean="0">
                <a:sym typeface="Symbol" pitchFamily="18" charset="2"/>
              </a:rPr>
              <a:t></a:t>
            </a:r>
            <a:r>
              <a:rPr lang="en-US" sz="3000" baseline="-25000" smtClean="0">
                <a:sym typeface="Symbol" pitchFamily="18" charset="2"/>
              </a:rPr>
              <a:t>2</a:t>
            </a:r>
            <a:r>
              <a:rPr lang="en-US" sz="3000" smtClean="0">
                <a:sym typeface="Symbol" pitchFamily="18" charset="2"/>
              </a:rPr>
              <a:t> neuronal nicotinic acetylcholine receptors</a:t>
            </a:r>
          </a:p>
          <a:p>
            <a:pPr marL="571500" lvl="1" indent="-228600" eaLnBrk="1" hangingPunct="1">
              <a:lnSpc>
                <a:spcPct val="80000"/>
              </a:lnSpc>
              <a:spcBef>
                <a:spcPct val="70000"/>
              </a:spcBef>
            </a:pPr>
            <a:r>
              <a:rPr lang="en-US" sz="2400" smtClean="0"/>
              <a:t>Stimulates low-level agonist activity</a:t>
            </a:r>
          </a:p>
          <a:p>
            <a:pPr marL="571500" lvl="1" indent="-228600" eaLnBrk="1" hangingPunct="1">
              <a:lnSpc>
                <a:spcPct val="80000"/>
              </a:lnSpc>
              <a:spcBef>
                <a:spcPct val="70000"/>
              </a:spcBef>
            </a:pPr>
            <a:r>
              <a:rPr lang="en-US" sz="2400" smtClean="0"/>
              <a:t>Competitively inhibits binding of nicotine</a:t>
            </a:r>
          </a:p>
          <a:p>
            <a:pPr marL="228600" indent="-228600" eaLnBrk="1" hangingPunct="1">
              <a:lnSpc>
                <a:spcPct val="80000"/>
              </a:lnSpc>
              <a:spcBef>
                <a:spcPct val="70000"/>
              </a:spcBef>
            </a:pPr>
            <a:r>
              <a:rPr lang="en-US" sz="3000" smtClean="0"/>
              <a:t>Clinical effects</a:t>
            </a:r>
            <a:endParaRPr lang="en-US" sz="2400" smtClean="0">
              <a:sym typeface="Symbol" pitchFamily="18" charset="2"/>
            </a:endParaRPr>
          </a:p>
          <a:p>
            <a:pPr marL="571500" lvl="1" indent="-228600" eaLnBrk="1" hangingPunct="1">
              <a:lnSpc>
                <a:spcPct val="80000"/>
              </a:lnSpc>
              <a:spcBef>
                <a:spcPct val="70000"/>
              </a:spcBef>
            </a:pPr>
            <a:r>
              <a:rPr lang="en-US" sz="2400" smtClean="0">
                <a:sym typeface="Symbol" pitchFamily="18" charset="2"/>
              </a:rPr>
              <a:t> symptoms of nicotine withdrawal</a:t>
            </a:r>
          </a:p>
          <a:p>
            <a:pPr marL="571500" lvl="1" indent="-228600" eaLnBrk="1" hangingPunct="1">
              <a:lnSpc>
                <a:spcPct val="80000"/>
              </a:lnSpc>
              <a:spcBef>
                <a:spcPct val="70000"/>
              </a:spcBef>
            </a:pPr>
            <a:r>
              <a:rPr lang="en-US" sz="2400" smtClean="0">
                <a:sym typeface="Symbol" pitchFamily="18" charset="2"/>
              </a:rPr>
              <a:t>Blocks dopaminergic stimulation responsible for reinforcement &amp; reward associated with smoking</a:t>
            </a:r>
            <a:endParaRPr lang="en-US" sz="1900" smtClean="0">
              <a:sym typeface="Symbol" pitchFamily="18" charset="2"/>
            </a:endParaRPr>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6130" name="Rectangle 2"/>
          <p:cNvSpPr>
            <a:spLocks noGrp="1" noChangeArrowheads="1"/>
          </p:cNvSpPr>
          <p:nvPr>
            <p:ph type="title" idx="4294967295"/>
          </p:nvPr>
        </p:nvSpPr>
        <p:spPr>
          <a:xfrm>
            <a:off x="895350" y="577850"/>
            <a:ext cx="7431088" cy="1143000"/>
          </a:xfrm>
        </p:spPr>
        <p:txBody>
          <a:bodyPr rtlCol="0">
            <a:normAutofit fontScale="90000"/>
          </a:bodyPr>
          <a:lstStyle/>
          <a:p>
            <a:pPr eaLnBrk="1" fontAlgn="auto" hangingPunct="1">
              <a:spcAft>
                <a:spcPts val="0"/>
              </a:spcAft>
              <a:defRPr/>
            </a:pPr>
            <a:r>
              <a:rPr lang="en-US" altLang="en-US" dirty="0" smtClean="0"/>
              <a:t>VARENICLINE:</a:t>
            </a:r>
            <a:br>
              <a:rPr lang="en-US" altLang="en-US" dirty="0" smtClean="0"/>
            </a:br>
            <a:r>
              <a:rPr lang="en-US" altLang="en-US" dirty="0" smtClean="0"/>
              <a:t>PHARMACOKINETICS</a:t>
            </a:r>
          </a:p>
        </p:txBody>
      </p:sp>
      <p:sp>
        <p:nvSpPr>
          <p:cNvPr id="143363" name="Rectangle 3"/>
          <p:cNvSpPr>
            <a:spLocks noGrp="1" noChangeArrowheads="1"/>
          </p:cNvSpPr>
          <p:nvPr>
            <p:ph type="body" idx="4294967295"/>
          </p:nvPr>
        </p:nvSpPr>
        <p:spPr>
          <a:xfrm>
            <a:off x="1177925" y="1957388"/>
            <a:ext cx="7966075" cy="4713287"/>
          </a:xfrm>
        </p:spPr>
        <p:txBody>
          <a:bodyPr/>
          <a:lstStyle/>
          <a:p>
            <a:pPr marL="228600" indent="-228600" eaLnBrk="1" hangingPunct="1">
              <a:spcBef>
                <a:spcPct val="50000"/>
              </a:spcBef>
              <a:buFont typeface="Wingdings" pitchFamily="2" charset="2"/>
              <a:buNone/>
            </a:pPr>
            <a:r>
              <a:rPr lang="en-US" altLang="en-US" sz="2200" b="1" smtClean="0"/>
              <a:t>Absorption</a:t>
            </a:r>
          </a:p>
          <a:p>
            <a:pPr marL="571500" lvl="1" indent="-228600" eaLnBrk="1" hangingPunct="1">
              <a:spcBef>
                <a:spcPct val="50000"/>
              </a:spcBef>
              <a:buClr>
                <a:schemeClr val="tx1"/>
              </a:buClr>
            </a:pPr>
            <a:r>
              <a:rPr lang="en-US" altLang="en-US" sz="2200" smtClean="0"/>
              <a:t>Virtually complete after oral administration; not affected by food</a:t>
            </a:r>
          </a:p>
          <a:p>
            <a:pPr marL="228600" indent="-228600" eaLnBrk="1" hangingPunct="1">
              <a:spcBef>
                <a:spcPct val="50000"/>
              </a:spcBef>
              <a:buFont typeface="Wingdings" pitchFamily="2" charset="2"/>
              <a:buNone/>
            </a:pPr>
            <a:r>
              <a:rPr lang="en-US" altLang="en-US" sz="2200" b="1" smtClean="0"/>
              <a:t>Metabolism</a:t>
            </a:r>
          </a:p>
          <a:p>
            <a:pPr marL="571500" lvl="1" indent="-228600" eaLnBrk="1" hangingPunct="1">
              <a:spcBef>
                <a:spcPct val="50000"/>
              </a:spcBef>
              <a:buClr>
                <a:schemeClr val="tx1"/>
              </a:buClr>
            </a:pPr>
            <a:r>
              <a:rPr lang="en-US" altLang="en-US" sz="2200" smtClean="0"/>
              <a:t>Undergoes minimal metabolism</a:t>
            </a:r>
          </a:p>
          <a:p>
            <a:pPr marL="228600" indent="-228600" eaLnBrk="1" hangingPunct="1">
              <a:spcBef>
                <a:spcPct val="50000"/>
              </a:spcBef>
              <a:buFont typeface="Wingdings" pitchFamily="2" charset="2"/>
              <a:buNone/>
            </a:pPr>
            <a:r>
              <a:rPr lang="en-US" altLang="en-US" sz="2200" b="1" smtClean="0"/>
              <a:t>Elimination</a:t>
            </a:r>
          </a:p>
          <a:p>
            <a:pPr marL="571500" lvl="1" indent="-228600" eaLnBrk="1" hangingPunct="1">
              <a:spcBef>
                <a:spcPct val="50000"/>
              </a:spcBef>
              <a:buClr>
                <a:schemeClr val="tx1"/>
              </a:buClr>
            </a:pPr>
            <a:r>
              <a:rPr lang="en-US" altLang="en-US" sz="2200" smtClean="0"/>
              <a:t>Primarily renal through glomerular filtration and active tubular secretion; 92% excreted unchanged in urine</a:t>
            </a:r>
          </a:p>
          <a:p>
            <a:pPr marL="228600" indent="-228600" eaLnBrk="1" hangingPunct="1">
              <a:spcBef>
                <a:spcPct val="50000"/>
              </a:spcBef>
              <a:buFont typeface="Wingdings" pitchFamily="2" charset="2"/>
              <a:buNone/>
            </a:pPr>
            <a:r>
              <a:rPr lang="en-US" altLang="en-US" sz="2200" b="1" smtClean="0"/>
              <a:t>Half-life</a:t>
            </a:r>
          </a:p>
          <a:p>
            <a:pPr marL="571500" lvl="1" indent="-228600" eaLnBrk="1" hangingPunct="1">
              <a:spcBef>
                <a:spcPct val="50000"/>
              </a:spcBef>
              <a:buClr>
                <a:schemeClr val="tx1"/>
              </a:buClr>
            </a:pPr>
            <a:r>
              <a:rPr lang="en-US" altLang="en-US" sz="2200" smtClean="0"/>
              <a:t>24 hours</a:t>
            </a:r>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4386" name="Rectangle 2"/>
          <p:cNvSpPr>
            <a:spLocks noGrp="1" noChangeArrowheads="1"/>
          </p:cNvSpPr>
          <p:nvPr>
            <p:ph type="title" idx="4294967295"/>
          </p:nvPr>
        </p:nvSpPr>
        <p:spPr>
          <a:xfrm>
            <a:off x="993775" y="617538"/>
            <a:ext cx="7431088" cy="1143000"/>
          </a:xfrm>
        </p:spPr>
        <p:txBody>
          <a:bodyPr/>
          <a:lstStyle/>
          <a:p>
            <a:pPr eaLnBrk="1" hangingPunct="1"/>
            <a:r>
              <a:rPr lang="en-US" altLang="en-US" smtClean="0"/>
              <a:t>VARENICLINE: WARNING</a:t>
            </a:r>
          </a:p>
        </p:txBody>
      </p:sp>
      <p:sp>
        <p:nvSpPr>
          <p:cNvPr id="144387" name="Rectangle 5"/>
          <p:cNvSpPr>
            <a:spLocks noChangeArrowheads="1"/>
          </p:cNvSpPr>
          <p:nvPr/>
        </p:nvSpPr>
        <p:spPr bwMode="auto">
          <a:xfrm>
            <a:off x="376238" y="2116138"/>
            <a:ext cx="8229600" cy="4525962"/>
          </a:xfrm>
          <a:prstGeom prst="rect">
            <a:avLst/>
          </a:prstGeom>
          <a:noFill/>
          <a:ln w="9525">
            <a:noFill/>
            <a:miter lim="800000"/>
            <a:headEnd/>
            <a:tailEnd/>
          </a:ln>
        </p:spPr>
        <p:txBody>
          <a:bodyPr/>
          <a:lstStyle/>
          <a:p>
            <a:pPr marL="341313" indent="-341313">
              <a:lnSpc>
                <a:spcPct val="100000"/>
              </a:lnSpc>
              <a:spcBef>
                <a:spcPct val="100000"/>
              </a:spcBef>
              <a:buClr>
                <a:schemeClr val="tx1"/>
              </a:buClr>
              <a:buSzPct val="60000"/>
              <a:buFont typeface="Wingdings" pitchFamily="2" charset="2"/>
              <a:buChar char="n"/>
            </a:pPr>
            <a:r>
              <a:rPr kumimoji="0" lang="en-US" sz="2800">
                <a:latin typeface="Tahoma" charset="0"/>
                <a:cs typeface="Arial" charset="0"/>
              </a:rPr>
              <a:t>In 2008, Pfizer added a warning label advising patients and caregivers: </a:t>
            </a:r>
          </a:p>
          <a:p>
            <a:pPr marL="631825" lvl="1">
              <a:lnSpc>
                <a:spcPct val="100000"/>
              </a:lnSpc>
              <a:spcBef>
                <a:spcPct val="50000"/>
              </a:spcBef>
              <a:buClr>
                <a:schemeClr val="hlink"/>
              </a:buClr>
              <a:buSzPct val="55000"/>
              <a:buFont typeface="Wingdings" pitchFamily="2" charset="2"/>
              <a:buNone/>
            </a:pPr>
            <a:r>
              <a:rPr kumimoji="0" lang="en-US" sz="2500">
                <a:latin typeface="Tahoma" charset="0"/>
                <a:cs typeface="Arial" charset="0"/>
              </a:rPr>
              <a:t>Patients should stop taking varenicline and contact their healthcare provider immediately if agitation, depressed mood, or changes in behavior that are not typical for them are observed, or if the patient develops suicidal ideation or suicidal thoughts. </a:t>
            </a:r>
          </a:p>
        </p:txBody>
      </p:sp>
      <p:pic>
        <p:nvPicPr>
          <p:cNvPr id="144388" name="Picture 6" descr="Warning-OFTEC"/>
          <p:cNvPicPr>
            <a:picLocks noChangeAspect="1" noChangeArrowheads="1"/>
          </p:cNvPicPr>
          <p:nvPr/>
        </p:nvPicPr>
        <p:blipFill>
          <a:blip r:embed="rId3" cstate="print"/>
          <a:srcRect/>
          <a:stretch>
            <a:fillRect/>
          </a:stretch>
        </p:blipFill>
        <p:spPr bwMode="auto">
          <a:xfrm>
            <a:off x="7459663" y="5308600"/>
            <a:ext cx="1343025" cy="13430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Rectangle 2"/>
          <p:cNvSpPr>
            <a:spLocks noGrp="1" noChangeArrowheads="1"/>
          </p:cNvSpPr>
          <p:nvPr>
            <p:ph type="body" sz="half" idx="4294967295"/>
          </p:nvPr>
        </p:nvSpPr>
        <p:spPr>
          <a:xfrm>
            <a:off x="0" y="2105025"/>
            <a:ext cx="4806950" cy="4114800"/>
          </a:xfrm>
        </p:spPr>
        <p:txBody>
          <a:bodyPr/>
          <a:lstStyle/>
          <a:p>
            <a:pPr eaLnBrk="1" hangingPunct="1">
              <a:lnSpc>
                <a:spcPct val="80000"/>
              </a:lnSpc>
              <a:buFont typeface="Wingdings" pitchFamily="2" charset="2"/>
              <a:buNone/>
            </a:pPr>
            <a:r>
              <a:rPr lang="en-US" altLang="en-US" sz="2200" b="1" smtClean="0"/>
              <a:t>Polacrilex gum</a:t>
            </a:r>
          </a:p>
          <a:p>
            <a:pPr lvl="1" eaLnBrk="1" hangingPunct="1">
              <a:lnSpc>
                <a:spcPct val="80000"/>
              </a:lnSpc>
            </a:pPr>
            <a:r>
              <a:rPr lang="en-US" altLang="en-US" sz="2000" smtClean="0"/>
              <a:t>Nicorette (</a:t>
            </a:r>
            <a:r>
              <a:rPr lang="en-US" altLang="en-US" sz="1800" smtClean="0"/>
              <a:t>OTC)</a:t>
            </a:r>
          </a:p>
          <a:p>
            <a:pPr lvl="1" eaLnBrk="1" hangingPunct="1">
              <a:lnSpc>
                <a:spcPct val="80000"/>
              </a:lnSpc>
            </a:pPr>
            <a:r>
              <a:rPr lang="en-US" altLang="en-US" sz="2000" smtClean="0"/>
              <a:t>Generic nicotine gum (OTC)</a:t>
            </a:r>
          </a:p>
          <a:p>
            <a:pPr eaLnBrk="1" hangingPunct="1">
              <a:lnSpc>
                <a:spcPct val="80000"/>
              </a:lnSpc>
              <a:buFont typeface="Wingdings" pitchFamily="2" charset="2"/>
              <a:buNone/>
            </a:pPr>
            <a:r>
              <a:rPr lang="en-US" altLang="en-US" sz="2200" b="1" smtClean="0"/>
              <a:t>Lozenge</a:t>
            </a:r>
          </a:p>
          <a:p>
            <a:pPr lvl="1" eaLnBrk="1" hangingPunct="1">
              <a:lnSpc>
                <a:spcPct val="80000"/>
              </a:lnSpc>
            </a:pPr>
            <a:r>
              <a:rPr lang="en-US" altLang="en-US" sz="2000" smtClean="0"/>
              <a:t>Commit (OTC)</a:t>
            </a:r>
          </a:p>
          <a:p>
            <a:pPr lvl="1" eaLnBrk="1" hangingPunct="1">
              <a:lnSpc>
                <a:spcPct val="80000"/>
              </a:lnSpc>
            </a:pPr>
            <a:r>
              <a:rPr lang="en-US" altLang="en-US" sz="2000" smtClean="0"/>
              <a:t>Generic nicotine lozenge (OTC)</a:t>
            </a:r>
          </a:p>
          <a:p>
            <a:pPr eaLnBrk="1" hangingPunct="1">
              <a:lnSpc>
                <a:spcPct val="80000"/>
              </a:lnSpc>
              <a:buFont typeface="Wingdings" pitchFamily="2" charset="2"/>
              <a:buNone/>
            </a:pPr>
            <a:r>
              <a:rPr lang="en-US" altLang="en-US" sz="2200" b="1" smtClean="0"/>
              <a:t>Transdermal patch</a:t>
            </a:r>
          </a:p>
          <a:p>
            <a:pPr lvl="1" eaLnBrk="1" hangingPunct="1">
              <a:lnSpc>
                <a:spcPct val="80000"/>
              </a:lnSpc>
            </a:pPr>
            <a:r>
              <a:rPr lang="en-US" altLang="en-US" sz="2000" smtClean="0"/>
              <a:t>NicoDerm CQ</a:t>
            </a:r>
            <a:r>
              <a:rPr lang="en-US" altLang="en-US" sz="2400" smtClean="0"/>
              <a:t> </a:t>
            </a:r>
            <a:r>
              <a:rPr lang="en-US" altLang="en-US" sz="1800" smtClean="0"/>
              <a:t>(OTC)</a:t>
            </a:r>
            <a:endParaRPr lang="en-US" altLang="en-US" sz="2400" smtClean="0"/>
          </a:p>
          <a:p>
            <a:pPr lvl="1" eaLnBrk="1" hangingPunct="1">
              <a:lnSpc>
                <a:spcPct val="80000"/>
              </a:lnSpc>
            </a:pPr>
            <a:r>
              <a:rPr lang="en-US" altLang="en-US" sz="2000" smtClean="0"/>
              <a:t>Generic nicotine patches </a:t>
            </a:r>
            <a:r>
              <a:rPr lang="en-US" altLang="en-US" sz="1800" smtClean="0"/>
              <a:t>(OTC, Rx)</a:t>
            </a:r>
          </a:p>
          <a:p>
            <a:pPr lvl="1" eaLnBrk="1" hangingPunct="1">
              <a:lnSpc>
                <a:spcPct val="80000"/>
              </a:lnSpc>
              <a:buFont typeface="Wingdings" pitchFamily="2" charset="2"/>
              <a:buNone/>
            </a:pPr>
            <a:endParaRPr lang="en-US" altLang="en-US" sz="2200" b="1" smtClean="0"/>
          </a:p>
        </p:txBody>
      </p:sp>
      <p:sp>
        <p:nvSpPr>
          <p:cNvPr id="101379" name="Rectangle 4"/>
          <p:cNvSpPr>
            <a:spLocks noGrp="1" noChangeArrowheads="1"/>
          </p:cNvSpPr>
          <p:nvPr>
            <p:ph type="title" idx="4294967295"/>
          </p:nvPr>
        </p:nvSpPr>
        <p:spPr>
          <a:xfrm>
            <a:off x="1001713" y="617538"/>
            <a:ext cx="7267575" cy="1143000"/>
          </a:xfrm>
        </p:spPr>
        <p:txBody>
          <a:bodyPr/>
          <a:lstStyle/>
          <a:p>
            <a:pPr eaLnBrk="1" hangingPunct="1"/>
            <a:r>
              <a:rPr lang="en-US" smtClean="0"/>
              <a:t>NRT: PRODUCTS</a:t>
            </a:r>
          </a:p>
        </p:txBody>
      </p:sp>
      <p:sp>
        <p:nvSpPr>
          <p:cNvPr id="101380" name="Rectangle 3"/>
          <p:cNvSpPr>
            <a:spLocks noChangeArrowheads="1"/>
          </p:cNvSpPr>
          <p:nvPr/>
        </p:nvSpPr>
        <p:spPr bwMode="auto">
          <a:xfrm>
            <a:off x="4870450" y="2105025"/>
            <a:ext cx="3892550" cy="3998913"/>
          </a:xfrm>
          <a:prstGeom prst="rect">
            <a:avLst/>
          </a:prstGeom>
          <a:noFill/>
          <a:ln w="9525">
            <a:noFill/>
            <a:miter lim="800000"/>
            <a:headEnd/>
            <a:tailEnd/>
          </a:ln>
        </p:spPr>
        <p:txBody>
          <a:bodyPr/>
          <a:lstStyle/>
          <a:p>
            <a:pPr marL="342900" indent="-342900" eaLnBrk="1" hangingPunct="1">
              <a:lnSpc>
                <a:spcPct val="100000"/>
              </a:lnSpc>
              <a:spcBef>
                <a:spcPct val="20000"/>
              </a:spcBef>
              <a:buClr>
                <a:schemeClr val="hlink"/>
              </a:buClr>
              <a:buSzPct val="55000"/>
              <a:buFont typeface="Wingdings" pitchFamily="2" charset="2"/>
              <a:buNone/>
            </a:pPr>
            <a:r>
              <a:rPr kumimoji="0" lang="en-US" altLang="en-US" sz="2200" b="1">
                <a:latin typeface="Tahoma" charset="0"/>
                <a:cs typeface="Arial" charset="0"/>
              </a:rPr>
              <a:t>Nasal spray</a:t>
            </a:r>
          </a:p>
          <a:p>
            <a:pPr marL="742950" lvl="1" indent="-285750" eaLnBrk="1" hangingPunct="1">
              <a:lnSpc>
                <a:spcPct val="100000"/>
              </a:lnSpc>
              <a:spcBef>
                <a:spcPct val="20000"/>
              </a:spcBef>
              <a:buClr>
                <a:schemeClr val="hlink"/>
              </a:buClr>
              <a:buSzPct val="55000"/>
              <a:buFont typeface="Wingdings" pitchFamily="2" charset="2"/>
              <a:buChar char="n"/>
            </a:pPr>
            <a:r>
              <a:rPr kumimoji="0" lang="en-US" altLang="en-US" sz="2000">
                <a:latin typeface="Tahoma" charset="0"/>
                <a:cs typeface="Arial" charset="0"/>
              </a:rPr>
              <a:t>Nicotrol NS (Rx)</a:t>
            </a:r>
          </a:p>
          <a:p>
            <a:pPr marL="342900" indent="-342900" eaLnBrk="1" hangingPunct="1">
              <a:lnSpc>
                <a:spcPct val="100000"/>
              </a:lnSpc>
              <a:spcBef>
                <a:spcPct val="20000"/>
              </a:spcBef>
              <a:buClr>
                <a:schemeClr val="hlink"/>
              </a:buClr>
              <a:buSzPct val="55000"/>
              <a:buFont typeface="Wingdings" pitchFamily="2" charset="2"/>
              <a:buNone/>
            </a:pPr>
            <a:endParaRPr kumimoji="0" lang="en-US" altLang="en-US" sz="2000" b="1">
              <a:latin typeface="Tahoma" charset="0"/>
              <a:cs typeface="Arial" charset="0"/>
            </a:endParaRPr>
          </a:p>
          <a:p>
            <a:pPr marL="342900" indent="-342900" eaLnBrk="1" hangingPunct="1">
              <a:lnSpc>
                <a:spcPct val="100000"/>
              </a:lnSpc>
              <a:spcBef>
                <a:spcPct val="20000"/>
              </a:spcBef>
              <a:buClr>
                <a:schemeClr val="hlink"/>
              </a:buClr>
              <a:buSzPct val="55000"/>
              <a:buFont typeface="Wingdings" pitchFamily="2" charset="2"/>
              <a:buNone/>
            </a:pPr>
            <a:r>
              <a:rPr kumimoji="0" lang="en-US" altLang="en-US" sz="2200" b="1">
                <a:latin typeface="Tahoma" charset="0"/>
                <a:cs typeface="Arial" charset="0"/>
              </a:rPr>
              <a:t>Inhaler</a:t>
            </a:r>
          </a:p>
          <a:p>
            <a:pPr marL="742950" lvl="1" indent="-285750" eaLnBrk="1" hangingPunct="1">
              <a:lnSpc>
                <a:spcPct val="100000"/>
              </a:lnSpc>
              <a:spcBef>
                <a:spcPct val="20000"/>
              </a:spcBef>
              <a:buClr>
                <a:schemeClr val="hlink"/>
              </a:buClr>
              <a:buSzPct val="55000"/>
              <a:buFont typeface="Wingdings" pitchFamily="2" charset="2"/>
              <a:buChar char="n"/>
            </a:pPr>
            <a:r>
              <a:rPr kumimoji="0" lang="en-US" altLang="en-US" sz="2000">
                <a:latin typeface="Tahoma" charset="0"/>
                <a:cs typeface="Arial" charset="0"/>
              </a:rPr>
              <a:t>Nicotrol (Rx)</a:t>
            </a:r>
          </a:p>
          <a:p>
            <a:pPr marL="342900" indent="-342900" eaLnBrk="1" hangingPunct="1">
              <a:lnSpc>
                <a:spcPct val="100000"/>
              </a:lnSpc>
              <a:spcBef>
                <a:spcPct val="20000"/>
              </a:spcBef>
              <a:buClr>
                <a:schemeClr val="hlink"/>
              </a:buClr>
              <a:buSzPct val="55000"/>
              <a:buFont typeface="Wingdings" pitchFamily="2" charset="2"/>
              <a:buNone/>
            </a:pPr>
            <a:endParaRPr kumimoji="0" lang="en-US" altLang="en-US" sz="2000">
              <a:latin typeface="Tahoma" charset="0"/>
              <a:cs typeface="Arial" charset="0"/>
            </a:endParaRPr>
          </a:p>
        </p:txBody>
      </p:sp>
      <p:sp>
        <p:nvSpPr>
          <p:cNvPr id="101381" name="Freeform 6"/>
          <p:cNvSpPr>
            <a:spLocks noChangeAspect="1"/>
          </p:cNvSpPr>
          <p:nvPr/>
        </p:nvSpPr>
        <p:spPr bwMode="auto">
          <a:xfrm rot="-176173">
            <a:off x="6594475" y="4525963"/>
            <a:ext cx="244475" cy="900112"/>
          </a:xfrm>
          <a:custGeom>
            <a:avLst/>
            <a:gdLst>
              <a:gd name="T0" fmla="*/ 2147483647 w 219"/>
              <a:gd name="T1" fmla="*/ 2147483647 h 774"/>
              <a:gd name="T2" fmla="*/ 2147483647 w 219"/>
              <a:gd name="T3" fmla="*/ 2147483647 h 774"/>
              <a:gd name="T4" fmla="*/ 2147483647 w 219"/>
              <a:gd name="T5" fmla="*/ 2147483647 h 774"/>
              <a:gd name="T6" fmla="*/ 2147483647 w 219"/>
              <a:gd name="T7" fmla="*/ 2147483647 h 774"/>
              <a:gd name="T8" fmla="*/ 2147483647 w 219"/>
              <a:gd name="T9" fmla="*/ 2147483647 h 774"/>
              <a:gd name="T10" fmla="*/ 2147483647 w 219"/>
              <a:gd name="T11" fmla="*/ 2147483647 h 774"/>
              <a:gd name="T12" fmla="*/ 2147483647 w 219"/>
              <a:gd name="T13" fmla="*/ 2147483647 h 774"/>
              <a:gd name="T14" fmla="*/ 2147483647 w 219"/>
              <a:gd name="T15" fmla="*/ 2147483647 h 774"/>
              <a:gd name="T16" fmla="*/ 2147483647 w 219"/>
              <a:gd name="T17" fmla="*/ 2147483647 h 774"/>
              <a:gd name="T18" fmla="*/ 2147483647 w 219"/>
              <a:gd name="T19" fmla="*/ 2147483647 h 774"/>
              <a:gd name="T20" fmla="*/ 2147483647 w 219"/>
              <a:gd name="T21" fmla="*/ 2147483647 h 774"/>
              <a:gd name="T22" fmla="*/ 2147483647 w 219"/>
              <a:gd name="T23" fmla="*/ 2147483647 h 774"/>
              <a:gd name="T24" fmla="*/ 2147483647 w 219"/>
              <a:gd name="T25" fmla="*/ 2147483647 h 774"/>
              <a:gd name="T26" fmla="*/ 2147483647 w 219"/>
              <a:gd name="T27" fmla="*/ 2147483647 h 774"/>
              <a:gd name="T28" fmla="*/ 2147483647 w 219"/>
              <a:gd name="T29" fmla="*/ 2147483647 h 774"/>
              <a:gd name="T30" fmla="*/ 2147483647 w 219"/>
              <a:gd name="T31" fmla="*/ 2147483647 h 774"/>
              <a:gd name="T32" fmla="*/ 2147483647 w 219"/>
              <a:gd name="T33" fmla="*/ 2147483647 h 774"/>
              <a:gd name="T34" fmla="*/ 2147483647 w 219"/>
              <a:gd name="T35" fmla="*/ 2147483647 h 774"/>
              <a:gd name="T36" fmla="*/ 2147483647 w 219"/>
              <a:gd name="T37" fmla="*/ 2147483647 h 774"/>
              <a:gd name="T38" fmla="*/ 2147483647 w 219"/>
              <a:gd name="T39" fmla="*/ 2147483647 h 774"/>
              <a:gd name="T40" fmla="*/ 2147483647 w 219"/>
              <a:gd name="T41" fmla="*/ 2147483647 h 774"/>
              <a:gd name="T42" fmla="*/ 2147483647 w 219"/>
              <a:gd name="T43" fmla="*/ 2147483647 h 774"/>
              <a:gd name="T44" fmla="*/ 2147483647 w 219"/>
              <a:gd name="T45" fmla="*/ 2147483647 h 774"/>
              <a:gd name="T46" fmla="*/ 2147483647 w 219"/>
              <a:gd name="T47" fmla="*/ 2147483647 h 774"/>
              <a:gd name="T48" fmla="*/ 2147483647 w 219"/>
              <a:gd name="T49" fmla="*/ 2147483647 h 774"/>
              <a:gd name="T50" fmla="*/ 2147483647 w 219"/>
              <a:gd name="T51" fmla="*/ 2147483647 h 774"/>
              <a:gd name="T52" fmla="*/ 2147483647 w 219"/>
              <a:gd name="T53" fmla="*/ 2147483647 h 774"/>
              <a:gd name="T54" fmla="*/ 2147483647 w 219"/>
              <a:gd name="T55" fmla="*/ 2147483647 h 774"/>
              <a:gd name="T56" fmla="*/ 2147483647 w 219"/>
              <a:gd name="T57" fmla="*/ 2147483647 h 774"/>
              <a:gd name="T58" fmla="*/ 2147483647 w 219"/>
              <a:gd name="T59" fmla="*/ 2147483647 h 774"/>
              <a:gd name="T60" fmla="*/ 2147483647 w 219"/>
              <a:gd name="T61" fmla="*/ 2147483647 h 774"/>
              <a:gd name="T62" fmla="*/ 2147483647 w 219"/>
              <a:gd name="T63" fmla="*/ 2147483647 h 774"/>
              <a:gd name="T64" fmla="*/ 2147483647 w 219"/>
              <a:gd name="T65" fmla="*/ 2147483647 h 774"/>
              <a:gd name="T66" fmla="*/ 2147483647 w 219"/>
              <a:gd name="T67" fmla="*/ 2147483647 h 774"/>
              <a:gd name="T68" fmla="*/ 2147483647 w 219"/>
              <a:gd name="T69" fmla="*/ 2147483647 h 774"/>
              <a:gd name="T70" fmla="*/ 2147483647 w 219"/>
              <a:gd name="T71" fmla="*/ 2147483647 h 774"/>
              <a:gd name="T72" fmla="*/ 2147483647 w 219"/>
              <a:gd name="T73" fmla="*/ 2147483647 h 774"/>
              <a:gd name="T74" fmla="*/ 2147483647 w 219"/>
              <a:gd name="T75" fmla="*/ 2147483647 h 774"/>
              <a:gd name="T76" fmla="*/ 2147483647 w 219"/>
              <a:gd name="T77" fmla="*/ 2147483647 h 774"/>
              <a:gd name="T78" fmla="*/ 2147483647 w 219"/>
              <a:gd name="T79" fmla="*/ 2147483647 h 774"/>
              <a:gd name="T80" fmla="*/ 2147483647 w 219"/>
              <a:gd name="T81" fmla="*/ 2147483647 h 774"/>
              <a:gd name="T82" fmla="*/ 2147483647 w 219"/>
              <a:gd name="T83" fmla="*/ 2147483647 h 774"/>
              <a:gd name="T84" fmla="*/ 2147483647 w 219"/>
              <a:gd name="T85" fmla="*/ 0 h 774"/>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219"/>
              <a:gd name="T130" fmla="*/ 0 h 774"/>
              <a:gd name="T131" fmla="*/ 219 w 219"/>
              <a:gd name="T132" fmla="*/ 774 h 774"/>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219" h="774">
                <a:moveTo>
                  <a:pt x="81" y="115"/>
                </a:moveTo>
                <a:lnTo>
                  <a:pt x="71" y="131"/>
                </a:lnTo>
                <a:lnTo>
                  <a:pt x="59" y="147"/>
                </a:lnTo>
                <a:lnTo>
                  <a:pt x="49" y="163"/>
                </a:lnTo>
                <a:lnTo>
                  <a:pt x="40" y="178"/>
                </a:lnTo>
                <a:lnTo>
                  <a:pt x="32" y="194"/>
                </a:lnTo>
                <a:lnTo>
                  <a:pt x="25" y="211"/>
                </a:lnTo>
                <a:lnTo>
                  <a:pt x="21" y="228"/>
                </a:lnTo>
                <a:lnTo>
                  <a:pt x="18" y="246"/>
                </a:lnTo>
                <a:lnTo>
                  <a:pt x="22" y="269"/>
                </a:lnTo>
                <a:lnTo>
                  <a:pt x="33" y="288"/>
                </a:lnTo>
                <a:lnTo>
                  <a:pt x="49" y="303"/>
                </a:lnTo>
                <a:lnTo>
                  <a:pt x="67" y="317"/>
                </a:lnTo>
                <a:lnTo>
                  <a:pt x="85" y="332"/>
                </a:lnTo>
                <a:lnTo>
                  <a:pt x="101" y="348"/>
                </a:lnTo>
                <a:lnTo>
                  <a:pt x="111" y="367"/>
                </a:lnTo>
                <a:lnTo>
                  <a:pt x="115" y="393"/>
                </a:lnTo>
                <a:lnTo>
                  <a:pt x="109" y="418"/>
                </a:lnTo>
                <a:lnTo>
                  <a:pt x="97" y="436"/>
                </a:lnTo>
                <a:lnTo>
                  <a:pt x="79" y="451"/>
                </a:lnTo>
                <a:lnTo>
                  <a:pt x="58" y="463"/>
                </a:lnTo>
                <a:lnTo>
                  <a:pt x="37" y="477"/>
                </a:lnTo>
                <a:lnTo>
                  <a:pt x="18" y="493"/>
                </a:lnTo>
                <a:lnTo>
                  <a:pt x="6" y="513"/>
                </a:lnTo>
                <a:lnTo>
                  <a:pt x="0" y="542"/>
                </a:lnTo>
                <a:lnTo>
                  <a:pt x="2" y="557"/>
                </a:lnTo>
                <a:lnTo>
                  <a:pt x="8" y="571"/>
                </a:lnTo>
                <a:lnTo>
                  <a:pt x="18" y="585"/>
                </a:lnTo>
                <a:lnTo>
                  <a:pt x="32" y="597"/>
                </a:lnTo>
                <a:lnTo>
                  <a:pt x="48" y="610"/>
                </a:lnTo>
                <a:lnTo>
                  <a:pt x="64" y="621"/>
                </a:lnTo>
                <a:lnTo>
                  <a:pt x="82" y="632"/>
                </a:lnTo>
                <a:lnTo>
                  <a:pt x="100" y="644"/>
                </a:lnTo>
                <a:lnTo>
                  <a:pt x="116" y="656"/>
                </a:lnTo>
                <a:lnTo>
                  <a:pt x="132" y="667"/>
                </a:lnTo>
                <a:lnTo>
                  <a:pt x="144" y="681"/>
                </a:lnTo>
                <a:lnTo>
                  <a:pt x="155" y="695"/>
                </a:lnTo>
                <a:lnTo>
                  <a:pt x="160" y="708"/>
                </a:lnTo>
                <a:lnTo>
                  <a:pt x="161" y="724"/>
                </a:lnTo>
                <a:lnTo>
                  <a:pt x="158" y="741"/>
                </a:lnTo>
                <a:lnTo>
                  <a:pt x="148" y="759"/>
                </a:lnTo>
                <a:lnTo>
                  <a:pt x="209" y="774"/>
                </a:lnTo>
                <a:lnTo>
                  <a:pt x="217" y="744"/>
                </a:lnTo>
                <a:lnTo>
                  <a:pt x="219" y="720"/>
                </a:lnTo>
                <a:lnTo>
                  <a:pt x="216" y="698"/>
                </a:lnTo>
                <a:lnTo>
                  <a:pt x="209" y="680"/>
                </a:lnTo>
                <a:lnTo>
                  <a:pt x="199" y="664"/>
                </a:lnTo>
                <a:lnTo>
                  <a:pt x="185" y="650"/>
                </a:lnTo>
                <a:lnTo>
                  <a:pt x="170" y="639"/>
                </a:lnTo>
                <a:lnTo>
                  <a:pt x="155" y="628"/>
                </a:lnTo>
                <a:lnTo>
                  <a:pt x="136" y="619"/>
                </a:lnTo>
                <a:lnTo>
                  <a:pt x="119" y="610"/>
                </a:lnTo>
                <a:lnTo>
                  <a:pt x="103" y="602"/>
                </a:lnTo>
                <a:lnTo>
                  <a:pt x="89" y="593"/>
                </a:lnTo>
                <a:lnTo>
                  <a:pt x="76" y="582"/>
                </a:lnTo>
                <a:lnTo>
                  <a:pt x="66" y="571"/>
                </a:lnTo>
                <a:lnTo>
                  <a:pt x="60" y="559"/>
                </a:lnTo>
                <a:lnTo>
                  <a:pt x="58" y="544"/>
                </a:lnTo>
                <a:lnTo>
                  <a:pt x="64" y="517"/>
                </a:lnTo>
                <a:lnTo>
                  <a:pt x="76" y="496"/>
                </a:lnTo>
                <a:lnTo>
                  <a:pt x="94" y="483"/>
                </a:lnTo>
                <a:lnTo>
                  <a:pt x="114" y="470"/>
                </a:lnTo>
                <a:lnTo>
                  <a:pt x="134" y="460"/>
                </a:lnTo>
                <a:lnTo>
                  <a:pt x="151" y="446"/>
                </a:lnTo>
                <a:lnTo>
                  <a:pt x="164" y="428"/>
                </a:lnTo>
                <a:lnTo>
                  <a:pt x="169" y="403"/>
                </a:lnTo>
                <a:lnTo>
                  <a:pt x="166" y="378"/>
                </a:lnTo>
                <a:lnTo>
                  <a:pt x="156" y="358"/>
                </a:lnTo>
                <a:lnTo>
                  <a:pt x="140" y="342"/>
                </a:lnTo>
                <a:lnTo>
                  <a:pt x="123" y="328"/>
                </a:lnTo>
                <a:lnTo>
                  <a:pt x="105" y="315"/>
                </a:lnTo>
                <a:lnTo>
                  <a:pt x="89" y="300"/>
                </a:lnTo>
                <a:lnTo>
                  <a:pt x="79" y="282"/>
                </a:lnTo>
                <a:lnTo>
                  <a:pt x="75" y="258"/>
                </a:lnTo>
                <a:lnTo>
                  <a:pt x="79" y="233"/>
                </a:lnTo>
                <a:lnTo>
                  <a:pt x="88" y="209"/>
                </a:lnTo>
                <a:lnTo>
                  <a:pt x="100" y="187"/>
                </a:lnTo>
                <a:lnTo>
                  <a:pt x="114" y="165"/>
                </a:lnTo>
                <a:lnTo>
                  <a:pt x="128" y="143"/>
                </a:lnTo>
                <a:lnTo>
                  <a:pt x="143" y="119"/>
                </a:lnTo>
                <a:lnTo>
                  <a:pt x="155" y="93"/>
                </a:lnTo>
                <a:lnTo>
                  <a:pt x="164" y="63"/>
                </a:lnTo>
                <a:lnTo>
                  <a:pt x="167" y="46"/>
                </a:lnTo>
                <a:lnTo>
                  <a:pt x="168" y="30"/>
                </a:lnTo>
                <a:lnTo>
                  <a:pt x="169" y="14"/>
                </a:lnTo>
                <a:lnTo>
                  <a:pt x="169" y="0"/>
                </a:lnTo>
                <a:lnTo>
                  <a:pt x="81" y="115"/>
                </a:lnTo>
                <a:close/>
              </a:path>
            </a:pathLst>
          </a:custGeom>
          <a:solidFill>
            <a:schemeClr val="tx2"/>
          </a:solidFill>
          <a:ln w="9525">
            <a:noFill/>
            <a:round/>
            <a:headEnd/>
            <a:tailEnd/>
          </a:ln>
        </p:spPr>
        <p:txBody>
          <a:bodyPr/>
          <a:lstStyle/>
          <a:p>
            <a:endParaRPr lang="en-US">
              <a:cs typeface="Arial" charset="0"/>
            </a:endParaRPr>
          </a:p>
        </p:txBody>
      </p:sp>
      <p:sp>
        <p:nvSpPr>
          <p:cNvPr id="101382" name="Freeform 7"/>
          <p:cNvSpPr>
            <a:spLocks noChangeAspect="1"/>
          </p:cNvSpPr>
          <p:nvPr/>
        </p:nvSpPr>
        <p:spPr bwMode="auto">
          <a:xfrm rot="-176173">
            <a:off x="6369050" y="5173663"/>
            <a:ext cx="493713" cy="552450"/>
          </a:xfrm>
          <a:custGeom>
            <a:avLst/>
            <a:gdLst>
              <a:gd name="T0" fmla="*/ 2147483647 w 437"/>
              <a:gd name="T1" fmla="*/ 2147483647 h 470"/>
              <a:gd name="T2" fmla="*/ 2147483647 w 437"/>
              <a:gd name="T3" fmla="*/ 2147483647 h 470"/>
              <a:gd name="T4" fmla="*/ 2147483647 w 437"/>
              <a:gd name="T5" fmla="*/ 2147483647 h 470"/>
              <a:gd name="T6" fmla="*/ 2147483647 w 437"/>
              <a:gd name="T7" fmla="*/ 2147483647 h 470"/>
              <a:gd name="T8" fmla="*/ 2147483647 w 437"/>
              <a:gd name="T9" fmla="*/ 2147483647 h 470"/>
              <a:gd name="T10" fmla="*/ 2147483647 w 437"/>
              <a:gd name="T11" fmla="*/ 2147483647 h 470"/>
              <a:gd name="T12" fmla="*/ 2147483647 w 437"/>
              <a:gd name="T13" fmla="*/ 2147483647 h 470"/>
              <a:gd name="T14" fmla="*/ 2147483647 w 437"/>
              <a:gd name="T15" fmla="*/ 2147483647 h 470"/>
              <a:gd name="T16" fmla="*/ 2147483647 w 437"/>
              <a:gd name="T17" fmla="*/ 2147483647 h 470"/>
              <a:gd name="T18" fmla="*/ 2147483647 w 437"/>
              <a:gd name="T19" fmla="*/ 2147483647 h 470"/>
              <a:gd name="T20" fmla="*/ 2147483647 w 437"/>
              <a:gd name="T21" fmla="*/ 2147483647 h 470"/>
              <a:gd name="T22" fmla="*/ 2147483647 w 437"/>
              <a:gd name="T23" fmla="*/ 2147483647 h 470"/>
              <a:gd name="T24" fmla="*/ 2147483647 w 437"/>
              <a:gd name="T25" fmla="*/ 2147483647 h 470"/>
              <a:gd name="T26" fmla="*/ 2147483647 w 437"/>
              <a:gd name="T27" fmla="*/ 2147483647 h 470"/>
              <a:gd name="T28" fmla="*/ 2147483647 w 437"/>
              <a:gd name="T29" fmla="*/ 2147483647 h 470"/>
              <a:gd name="T30" fmla="*/ 2147483647 w 437"/>
              <a:gd name="T31" fmla="*/ 2147483647 h 470"/>
              <a:gd name="T32" fmla="*/ 2147483647 w 437"/>
              <a:gd name="T33" fmla="*/ 2147483647 h 470"/>
              <a:gd name="T34" fmla="*/ 2147483647 w 437"/>
              <a:gd name="T35" fmla="*/ 2147483647 h 470"/>
              <a:gd name="T36" fmla="*/ 2147483647 w 437"/>
              <a:gd name="T37" fmla="*/ 2147483647 h 470"/>
              <a:gd name="T38" fmla="*/ 2147483647 w 437"/>
              <a:gd name="T39" fmla="*/ 2147483647 h 470"/>
              <a:gd name="T40" fmla="*/ 2147483647 w 437"/>
              <a:gd name="T41" fmla="*/ 2147483647 h 470"/>
              <a:gd name="T42" fmla="*/ 2147483647 w 437"/>
              <a:gd name="T43" fmla="*/ 2147483647 h 470"/>
              <a:gd name="T44" fmla="*/ 2147483647 w 437"/>
              <a:gd name="T45" fmla="*/ 2147483647 h 470"/>
              <a:gd name="T46" fmla="*/ 0 w 437"/>
              <a:gd name="T47" fmla="*/ 2147483647 h 470"/>
              <a:gd name="T48" fmla="*/ 2147483647 w 437"/>
              <a:gd name="T49" fmla="*/ 2147483647 h 470"/>
              <a:gd name="T50" fmla="*/ 2147483647 w 437"/>
              <a:gd name="T51" fmla="*/ 2147483647 h 470"/>
              <a:gd name="T52" fmla="*/ 2147483647 w 437"/>
              <a:gd name="T53" fmla="*/ 0 h 470"/>
              <a:gd name="T54" fmla="*/ 2147483647 w 437"/>
              <a:gd name="T55" fmla="*/ 2147483647 h 470"/>
              <a:gd name="T56" fmla="*/ 2147483647 w 437"/>
              <a:gd name="T57" fmla="*/ 2147483647 h 470"/>
              <a:gd name="T58" fmla="*/ 2147483647 w 437"/>
              <a:gd name="T59" fmla="*/ 2147483647 h 470"/>
              <a:gd name="T60" fmla="*/ 2147483647 w 437"/>
              <a:gd name="T61" fmla="*/ 2147483647 h 470"/>
              <a:gd name="T62" fmla="*/ 2147483647 w 437"/>
              <a:gd name="T63" fmla="*/ 2147483647 h 470"/>
              <a:gd name="T64" fmla="*/ 2147483647 w 437"/>
              <a:gd name="T65" fmla="*/ 2147483647 h 470"/>
              <a:gd name="T66" fmla="*/ 2147483647 w 437"/>
              <a:gd name="T67" fmla="*/ 2147483647 h 470"/>
              <a:gd name="T68" fmla="*/ 2147483647 w 437"/>
              <a:gd name="T69" fmla="*/ 2147483647 h 470"/>
              <a:gd name="T70" fmla="*/ 2147483647 w 437"/>
              <a:gd name="T71" fmla="*/ 2147483647 h 470"/>
              <a:gd name="T72" fmla="*/ 2147483647 w 437"/>
              <a:gd name="T73" fmla="*/ 2147483647 h 470"/>
              <a:gd name="T74" fmla="*/ 2147483647 w 437"/>
              <a:gd name="T75" fmla="*/ 2147483647 h 470"/>
              <a:gd name="T76" fmla="*/ 2147483647 w 437"/>
              <a:gd name="T77" fmla="*/ 2147483647 h 470"/>
              <a:gd name="T78" fmla="*/ 2147483647 w 437"/>
              <a:gd name="T79" fmla="*/ 2147483647 h 470"/>
              <a:gd name="T80" fmla="*/ 2147483647 w 437"/>
              <a:gd name="T81" fmla="*/ 2147483647 h 470"/>
              <a:gd name="T82" fmla="*/ 2147483647 w 437"/>
              <a:gd name="T83" fmla="*/ 2147483647 h 470"/>
              <a:gd name="T84" fmla="*/ 2147483647 w 437"/>
              <a:gd name="T85" fmla="*/ 2147483647 h 470"/>
              <a:gd name="T86" fmla="*/ 2147483647 w 437"/>
              <a:gd name="T87" fmla="*/ 2147483647 h 470"/>
              <a:gd name="T88" fmla="*/ 2147483647 w 437"/>
              <a:gd name="T89" fmla="*/ 2147483647 h 470"/>
              <a:gd name="T90" fmla="*/ 2147483647 w 437"/>
              <a:gd name="T91" fmla="*/ 2147483647 h 470"/>
              <a:gd name="T92" fmla="*/ 2147483647 w 437"/>
              <a:gd name="T93" fmla="*/ 2147483647 h 470"/>
              <a:gd name="T94" fmla="*/ 2147483647 w 437"/>
              <a:gd name="T95" fmla="*/ 2147483647 h 470"/>
              <a:gd name="T96" fmla="*/ 2147483647 w 437"/>
              <a:gd name="T97" fmla="*/ 2147483647 h 470"/>
              <a:gd name="T98" fmla="*/ 2147483647 w 437"/>
              <a:gd name="T99" fmla="*/ 2147483647 h 470"/>
              <a:gd name="T100" fmla="*/ 2147483647 w 437"/>
              <a:gd name="T101" fmla="*/ 2147483647 h 470"/>
              <a:gd name="T102" fmla="*/ 2147483647 w 437"/>
              <a:gd name="T103" fmla="*/ 2147483647 h 470"/>
              <a:gd name="T104" fmla="*/ 2147483647 w 437"/>
              <a:gd name="T105" fmla="*/ 2147483647 h 470"/>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437"/>
              <a:gd name="T160" fmla="*/ 0 h 470"/>
              <a:gd name="T161" fmla="*/ 437 w 437"/>
              <a:gd name="T162" fmla="*/ 470 h 470"/>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437" h="470">
                <a:moveTo>
                  <a:pt x="109" y="224"/>
                </a:moveTo>
                <a:lnTo>
                  <a:pt x="129" y="227"/>
                </a:lnTo>
                <a:lnTo>
                  <a:pt x="147" y="226"/>
                </a:lnTo>
                <a:lnTo>
                  <a:pt x="163" y="223"/>
                </a:lnTo>
                <a:lnTo>
                  <a:pt x="177" y="218"/>
                </a:lnTo>
                <a:lnTo>
                  <a:pt x="190" y="215"/>
                </a:lnTo>
                <a:lnTo>
                  <a:pt x="204" y="213"/>
                </a:lnTo>
                <a:lnTo>
                  <a:pt x="218" y="215"/>
                </a:lnTo>
                <a:lnTo>
                  <a:pt x="233" y="222"/>
                </a:lnTo>
                <a:lnTo>
                  <a:pt x="246" y="233"/>
                </a:lnTo>
                <a:lnTo>
                  <a:pt x="250" y="246"/>
                </a:lnTo>
                <a:lnTo>
                  <a:pt x="252" y="258"/>
                </a:lnTo>
                <a:lnTo>
                  <a:pt x="249" y="272"/>
                </a:lnTo>
                <a:lnTo>
                  <a:pt x="248" y="285"/>
                </a:lnTo>
                <a:lnTo>
                  <a:pt x="249" y="299"/>
                </a:lnTo>
                <a:lnTo>
                  <a:pt x="255" y="312"/>
                </a:lnTo>
                <a:lnTo>
                  <a:pt x="269" y="324"/>
                </a:lnTo>
                <a:lnTo>
                  <a:pt x="285" y="331"/>
                </a:lnTo>
                <a:lnTo>
                  <a:pt x="299" y="331"/>
                </a:lnTo>
                <a:lnTo>
                  <a:pt x="313" y="325"/>
                </a:lnTo>
                <a:lnTo>
                  <a:pt x="325" y="318"/>
                </a:lnTo>
                <a:lnTo>
                  <a:pt x="338" y="312"/>
                </a:lnTo>
                <a:lnTo>
                  <a:pt x="353" y="308"/>
                </a:lnTo>
                <a:lnTo>
                  <a:pt x="367" y="309"/>
                </a:lnTo>
                <a:lnTo>
                  <a:pt x="386" y="317"/>
                </a:lnTo>
                <a:lnTo>
                  <a:pt x="400" y="329"/>
                </a:lnTo>
                <a:lnTo>
                  <a:pt x="408" y="343"/>
                </a:lnTo>
                <a:lnTo>
                  <a:pt x="410" y="358"/>
                </a:lnTo>
                <a:lnTo>
                  <a:pt x="412" y="372"/>
                </a:lnTo>
                <a:lnTo>
                  <a:pt x="412" y="388"/>
                </a:lnTo>
                <a:lnTo>
                  <a:pt x="415" y="403"/>
                </a:lnTo>
                <a:lnTo>
                  <a:pt x="422" y="417"/>
                </a:lnTo>
                <a:lnTo>
                  <a:pt x="437" y="429"/>
                </a:lnTo>
                <a:lnTo>
                  <a:pt x="421" y="470"/>
                </a:lnTo>
                <a:lnTo>
                  <a:pt x="406" y="457"/>
                </a:lnTo>
                <a:lnTo>
                  <a:pt x="398" y="443"/>
                </a:lnTo>
                <a:lnTo>
                  <a:pt x="395" y="427"/>
                </a:lnTo>
                <a:lnTo>
                  <a:pt x="393" y="411"/>
                </a:lnTo>
                <a:lnTo>
                  <a:pt x="391" y="395"/>
                </a:lnTo>
                <a:lnTo>
                  <a:pt x="388" y="379"/>
                </a:lnTo>
                <a:lnTo>
                  <a:pt x="379" y="365"/>
                </a:lnTo>
                <a:lnTo>
                  <a:pt x="364" y="351"/>
                </a:lnTo>
                <a:lnTo>
                  <a:pt x="347" y="343"/>
                </a:lnTo>
                <a:lnTo>
                  <a:pt x="332" y="343"/>
                </a:lnTo>
                <a:lnTo>
                  <a:pt x="319" y="348"/>
                </a:lnTo>
                <a:lnTo>
                  <a:pt x="307" y="354"/>
                </a:lnTo>
                <a:lnTo>
                  <a:pt x="296" y="361"/>
                </a:lnTo>
                <a:lnTo>
                  <a:pt x="283" y="366"/>
                </a:lnTo>
                <a:lnTo>
                  <a:pt x="270" y="366"/>
                </a:lnTo>
                <a:lnTo>
                  <a:pt x="254" y="359"/>
                </a:lnTo>
                <a:lnTo>
                  <a:pt x="240" y="348"/>
                </a:lnTo>
                <a:lnTo>
                  <a:pt x="235" y="335"/>
                </a:lnTo>
                <a:lnTo>
                  <a:pt x="233" y="323"/>
                </a:lnTo>
                <a:lnTo>
                  <a:pt x="235" y="309"/>
                </a:lnTo>
                <a:lnTo>
                  <a:pt x="236" y="295"/>
                </a:lnTo>
                <a:lnTo>
                  <a:pt x="235" y="283"/>
                </a:lnTo>
                <a:lnTo>
                  <a:pt x="230" y="272"/>
                </a:lnTo>
                <a:lnTo>
                  <a:pt x="218" y="260"/>
                </a:lnTo>
                <a:lnTo>
                  <a:pt x="203" y="253"/>
                </a:lnTo>
                <a:lnTo>
                  <a:pt x="188" y="252"/>
                </a:lnTo>
                <a:lnTo>
                  <a:pt x="174" y="253"/>
                </a:lnTo>
                <a:lnTo>
                  <a:pt x="161" y="258"/>
                </a:lnTo>
                <a:lnTo>
                  <a:pt x="147" y="263"/>
                </a:lnTo>
                <a:lnTo>
                  <a:pt x="131" y="265"/>
                </a:lnTo>
                <a:lnTo>
                  <a:pt x="114" y="264"/>
                </a:lnTo>
                <a:lnTo>
                  <a:pt x="94" y="258"/>
                </a:lnTo>
                <a:lnTo>
                  <a:pt x="64" y="242"/>
                </a:lnTo>
                <a:lnTo>
                  <a:pt x="41" y="224"/>
                </a:lnTo>
                <a:lnTo>
                  <a:pt x="24" y="201"/>
                </a:lnTo>
                <a:lnTo>
                  <a:pt x="11" y="179"/>
                </a:lnTo>
                <a:lnTo>
                  <a:pt x="3" y="154"/>
                </a:lnTo>
                <a:lnTo>
                  <a:pt x="0" y="128"/>
                </a:lnTo>
                <a:lnTo>
                  <a:pt x="1" y="103"/>
                </a:lnTo>
                <a:lnTo>
                  <a:pt x="4" y="79"/>
                </a:lnTo>
                <a:lnTo>
                  <a:pt x="11" y="62"/>
                </a:lnTo>
                <a:lnTo>
                  <a:pt x="22" y="45"/>
                </a:lnTo>
                <a:lnTo>
                  <a:pt x="37" y="30"/>
                </a:lnTo>
                <a:lnTo>
                  <a:pt x="54" y="18"/>
                </a:lnTo>
                <a:lnTo>
                  <a:pt x="73" y="9"/>
                </a:lnTo>
                <a:lnTo>
                  <a:pt x="94" y="2"/>
                </a:lnTo>
                <a:lnTo>
                  <a:pt x="114" y="0"/>
                </a:lnTo>
                <a:lnTo>
                  <a:pt x="134" y="2"/>
                </a:lnTo>
                <a:lnTo>
                  <a:pt x="151" y="6"/>
                </a:lnTo>
                <a:lnTo>
                  <a:pt x="166" y="15"/>
                </a:lnTo>
                <a:lnTo>
                  <a:pt x="181" y="26"/>
                </a:lnTo>
                <a:lnTo>
                  <a:pt x="193" y="40"/>
                </a:lnTo>
                <a:lnTo>
                  <a:pt x="201" y="56"/>
                </a:lnTo>
                <a:lnTo>
                  <a:pt x="206" y="77"/>
                </a:lnTo>
                <a:lnTo>
                  <a:pt x="207" y="98"/>
                </a:lnTo>
                <a:lnTo>
                  <a:pt x="205" y="123"/>
                </a:lnTo>
                <a:lnTo>
                  <a:pt x="198" y="143"/>
                </a:lnTo>
                <a:lnTo>
                  <a:pt x="188" y="162"/>
                </a:lnTo>
                <a:lnTo>
                  <a:pt x="176" y="175"/>
                </a:lnTo>
                <a:lnTo>
                  <a:pt x="160" y="185"/>
                </a:lnTo>
                <a:lnTo>
                  <a:pt x="144" y="192"/>
                </a:lnTo>
                <a:lnTo>
                  <a:pt x="128" y="197"/>
                </a:lnTo>
                <a:lnTo>
                  <a:pt x="112" y="197"/>
                </a:lnTo>
                <a:lnTo>
                  <a:pt x="97" y="194"/>
                </a:lnTo>
                <a:lnTo>
                  <a:pt x="85" y="189"/>
                </a:lnTo>
                <a:lnTo>
                  <a:pt x="76" y="181"/>
                </a:lnTo>
                <a:lnTo>
                  <a:pt x="69" y="170"/>
                </a:lnTo>
                <a:lnTo>
                  <a:pt x="64" y="157"/>
                </a:lnTo>
                <a:lnTo>
                  <a:pt x="61" y="143"/>
                </a:lnTo>
                <a:lnTo>
                  <a:pt x="60" y="129"/>
                </a:lnTo>
                <a:lnTo>
                  <a:pt x="61" y="114"/>
                </a:lnTo>
                <a:lnTo>
                  <a:pt x="64" y="100"/>
                </a:lnTo>
                <a:lnTo>
                  <a:pt x="72" y="87"/>
                </a:lnTo>
                <a:lnTo>
                  <a:pt x="85" y="78"/>
                </a:lnTo>
                <a:lnTo>
                  <a:pt x="101" y="72"/>
                </a:lnTo>
                <a:lnTo>
                  <a:pt x="117" y="71"/>
                </a:lnTo>
                <a:lnTo>
                  <a:pt x="132" y="73"/>
                </a:lnTo>
                <a:lnTo>
                  <a:pt x="145" y="80"/>
                </a:lnTo>
                <a:lnTo>
                  <a:pt x="152" y="91"/>
                </a:lnTo>
                <a:lnTo>
                  <a:pt x="153" y="107"/>
                </a:lnTo>
                <a:lnTo>
                  <a:pt x="128" y="104"/>
                </a:lnTo>
                <a:lnTo>
                  <a:pt x="128" y="99"/>
                </a:lnTo>
                <a:lnTo>
                  <a:pt x="125" y="96"/>
                </a:lnTo>
                <a:lnTo>
                  <a:pt x="120" y="95"/>
                </a:lnTo>
                <a:lnTo>
                  <a:pt x="114" y="96"/>
                </a:lnTo>
                <a:lnTo>
                  <a:pt x="109" y="98"/>
                </a:lnTo>
                <a:lnTo>
                  <a:pt x="103" y="102"/>
                </a:lnTo>
                <a:lnTo>
                  <a:pt x="98" y="106"/>
                </a:lnTo>
                <a:lnTo>
                  <a:pt x="95" y="112"/>
                </a:lnTo>
                <a:lnTo>
                  <a:pt x="93" y="126"/>
                </a:lnTo>
                <a:lnTo>
                  <a:pt x="93" y="142"/>
                </a:lnTo>
                <a:lnTo>
                  <a:pt x="97" y="155"/>
                </a:lnTo>
                <a:lnTo>
                  <a:pt x="105" y="163"/>
                </a:lnTo>
                <a:lnTo>
                  <a:pt x="112" y="164"/>
                </a:lnTo>
                <a:lnTo>
                  <a:pt x="120" y="165"/>
                </a:lnTo>
                <a:lnTo>
                  <a:pt x="129" y="164"/>
                </a:lnTo>
                <a:lnTo>
                  <a:pt x="139" y="160"/>
                </a:lnTo>
                <a:lnTo>
                  <a:pt x="149" y="155"/>
                </a:lnTo>
                <a:lnTo>
                  <a:pt x="160" y="146"/>
                </a:lnTo>
                <a:lnTo>
                  <a:pt x="169" y="133"/>
                </a:lnTo>
                <a:lnTo>
                  <a:pt x="176" y="116"/>
                </a:lnTo>
                <a:lnTo>
                  <a:pt x="179" y="98"/>
                </a:lnTo>
                <a:lnTo>
                  <a:pt x="178" y="83"/>
                </a:lnTo>
                <a:lnTo>
                  <a:pt x="172" y="71"/>
                </a:lnTo>
                <a:lnTo>
                  <a:pt x="164" y="61"/>
                </a:lnTo>
                <a:lnTo>
                  <a:pt x="155" y="53"/>
                </a:lnTo>
                <a:lnTo>
                  <a:pt x="144" y="47"/>
                </a:lnTo>
                <a:lnTo>
                  <a:pt x="132" y="43"/>
                </a:lnTo>
                <a:lnTo>
                  <a:pt x="122" y="40"/>
                </a:lnTo>
                <a:lnTo>
                  <a:pt x="112" y="39"/>
                </a:lnTo>
                <a:lnTo>
                  <a:pt x="101" y="40"/>
                </a:lnTo>
                <a:lnTo>
                  <a:pt x="88" y="43"/>
                </a:lnTo>
                <a:lnTo>
                  <a:pt x="77" y="47"/>
                </a:lnTo>
                <a:lnTo>
                  <a:pt x="65" y="54"/>
                </a:lnTo>
                <a:lnTo>
                  <a:pt x="55" y="63"/>
                </a:lnTo>
                <a:lnTo>
                  <a:pt x="46" y="74"/>
                </a:lnTo>
                <a:lnTo>
                  <a:pt x="41" y="89"/>
                </a:lnTo>
                <a:lnTo>
                  <a:pt x="37" y="106"/>
                </a:lnTo>
                <a:lnTo>
                  <a:pt x="36" y="125"/>
                </a:lnTo>
                <a:lnTo>
                  <a:pt x="37" y="146"/>
                </a:lnTo>
                <a:lnTo>
                  <a:pt x="43" y="165"/>
                </a:lnTo>
                <a:lnTo>
                  <a:pt x="53" y="184"/>
                </a:lnTo>
                <a:lnTo>
                  <a:pt x="67" y="201"/>
                </a:lnTo>
                <a:lnTo>
                  <a:pt x="85" y="215"/>
                </a:lnTo>
                <a:lnTo>
                  <a:pt x="109" y="224"/>
                </a:lnTo>
                <a:close/>
              </a:path>
            </a:pathLst>
          </a:custGeom>
          <a:solidFill>
            <a:srgbClr val="008080"/>
          </a:solidFill>
          <a:ln w="9525">
            <a:noFill/>
            <a:round/>
            <a:headEnd/>
            <a:tailEnd/>
          </a:ln>
        </p:spPr>
        <p:txBody>
          <a:bodyPr/>
          <a:lstStyle/>
          <a:p>
            <a:endParaRPr lang="en-US">
              <a:cs typeface="Arial" charset="0"/>
            </a:endParaRPr>
          </a:p>
        </p:txBody>
      </p:sp>
      <p:sp>
        <p:nvSpPr>
          <p:cNvPr id="101383" name="Freeform 8"/>
          <p:cNvSpPr>
            <a:spLocks noChangeAspect="1"/>
          </p:cNvSpPr>
          <p:nvPr/>
        </p:nvSpPr>
        <p:spPr bwMode="auto">
          <a:xfrm rot="-176173">
            <a:off x="7356475" y="5559425"/>
            <a:ext cx="60325" cy="42863"/>
          </a:xfrm>
          <a:custGeom>
            <a:avLst/>
            <a:gdLst>
              <a:gd name="T0" fmla="*/ 2147483647 w 39"/>
              <a:gd name="T1" fmla="*/ 0 h 25"/>
              <a:gd name="T2" fmla="*/ 2147483647 w 39"/>
              <a:gd name="T3" fmla="*/ 2147483647 h 25"/>
              <a:gd name="T4" fmla="*/ 2147483647 w 39"/>
              <a:gd name="T5" fmla="*/ 2147483647 h 25"/>
              <a:gd name="T6" fmla="*/ 2147483647 w 39"/>
              <a:gd name="T7" fmla="*/ 2147483647 h 25"/>
              <a:gd name="T8" fmla="*/ 2147483647 w 39"/>
              <a:gd name="T9" fmla="*/ 2147483647 h 25"/>
              <a:gd name="T10" fmla="*/ 2147483647 w 39"/>
              <a:gd name="T11" fmla="*/ 2147483647 h 25"/>
              <a:gd name="T12" fmla="*/ 2147483647 w 39"/>
              <a:gd name="T13" fmla="*/ 2147483647 h 25"/>
              <a:gd name="T14" fmla="*/ 2147483647 w 39"/>
              <a:gd name="T15" fmla="*/ 2147483647 h 25"/>
              <a:gd name="T16" fmla="*/ 2147483647 w 39"/>
              <a:gd name="T17" fmla="*/ 2147483647 h 25"/>
              <a:gd name="T18" fmla="*/ 2147483647 w 39"/>
              <a:gd name="T19" fmla="*/ 2147483647 h 25"/>
              <a:gd name="T20" fmla="*/ 2147483647 w 39"/>
              <a:gd name="T21" fmla="*/ 2147483647 h 25"/>
              <a:gd name="T22" fmla="*/ 2147483647 w 39"/>
              <a:gd name="T23" fmla="*/ 2147483647 h 25"/>
              <a:gd name="T24" fmla="*/ 0 w 39"/>
              <a:gd name="T25" fmla="*/ 2147483647 h 25"/>
              <a:gd name="T26" fmla="*/ 2147483647 w 39"/>
              <a:gd name="T27" fmla="*/ 2147483647 h 25"/>
              <a:gd name="T28" fmla="*/ 2147483647 w 39"/>
              <a:gd name="T29" fmla="*/ 2147483647 h 25"/>
              <a:gd name="T30" fmla="*/ 2147483647 w 39"/>
              <a:gd name="T31" fmla="*/ 2147483647 h 25"/>
              <a:gd name="T32" fmla="*/ 2147483647 w 39"/>
              <a:gd name="T33" fmla="*/ 0 h 25"/>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39"/>
              <a:gd name="T52" fmla="*/ 0 h 25"/>
              <a:gd name="T53" fmla="*/ 39 w 39"/>
              <a:gd name="T54" fmla="*/ 25 h 25"/>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39" h="25">
                <a:moveTo>
                  <a:pt x="10" y="0"/>
                </a:moveTo>
                <a:lnTo>
                  <a:pt x="17" y="5"/>
                </a:lnTo>
                <a:lnTo>
                  <a:pt x="26" y="13"/>
                </a:lnTo>
                <a:lnTo>
                  <a:pt x="34" y="20"/>
                </a:lnTo>
                <a:lnTo>
                  <a:pt x="39" y="25"/>
                </a:lnTo>
                <a:lnTo>
                  <a:pt x="33" y="23"/>
                </a:lnTo>
                <a:lnTo>
                  <a:pt x="27" y="21"/>
                </a:lnTo>
                <a:lnTo>
                  <a:pt x="22" y="19"/>
                </a:lnTo>
                <a:lnTo>
                  <a:pt x="16" y="18"/>
                </a:lnTo>
                <a:lnTo>
                  <a:pt x="10" y="15"/>
                </a:lnTo>
                <a:lnTo>
                  <a:pt x="6" y="14"/>
                </a:lnTo>
                <a:lnTo>
                  <a:pt x="3" y="13"/>
                </a:lnTo>
                <a:lnTo>
                  <a:pt x="0" y="12"/>
                </a:lnTo>
                <a:lnTo>
                  <a:pt x="3" y="10"/>
                </a:lnTo>
                <a:lnTo>
                  <a:pt x="6" y="6"/>
                </a:lnTo>
                <a:lnTo>
                  <a:pt x="8" y="3"/>
                </a:lnTo>
                <a:lnTo>
                  <a:pt x="10" y="0"/>
                </a:lnTo>
                <a:close/>
              </a:path>
            </a:pathLst>
          </a:custGeom>
          <a:solidFill>
            <a:srgbClr val="000000"/>
          </a:solidFill>
          <a:ln w="9525">
            <a:noFill/>
            <a:round/>
            <a:headEnd/>
            <a:tailEnd/>
          </a:ln>
        </p:spPr>
        <p:txBody>
          <a:bodyPr/>
          <a:lstStyle/>
          <a:p>
            <a:endParaRPr lang="en-US">
              <a:cs typeface="Arial" charset="0"/>
            </a:endParaRPr>
          </a:p>
        </p:txBody>
      </p:sp>
      <p:sp>
        <p:nvSpPr>
          <p:cNvPr id="101384" name="Freeform 9"/>
          <p:cNvSpPr>
            <a:spLocks noChangeAspect="1"/>
          </p:cNvSpPr>
          <p:nvPr/>
        </p:nvSpPr>
        <p:spPr bwMode="auto">
          <a:xfrm rot="-176173">
            <a:off x="7381875" y="5534025"/>
            <a:ext cx="52388" cy="60325"/>
          </a:xfrm>
          <a:custGeom>
            <a:avLst/>
            <a:gdLst>
              <a:gd name="T0" fmla="*/ 2147483647 w 46"/>
              <a:gd name="T1" fmla="*/ 0 h 50"/>
              <a:gd name="T2" fmla="*/ 2147483647 w 46"/>
              <a:gd name="T3" fmla="*/ 2147483647 h 50"/>
              <a:gd name="T4" fmla="*/ 2147483647 w 46"/>
              <a:gd name="T5" fmla="*/ 2147483647 h 50"/>
              <a:gd name="T6" fmla="*/ 2147483647 w 46"/>
              <a:gd name="T7" fmla="*/ 2147483647 h 50"/>
              <a:gd name="T8" fmla="*/ 2147483647 w 46"/>
              <a:gd name="T9" fmla="*/ 2147483647 h 50"/>
              <a:gd name="T10" fmla="*/ 2147483647 w 46"/>
              <a:gd name="T11" fmla="*/ 2147483647 h 50"/>
              <a:gd name="T12" fmla="*/ 2147483647 w 46"/>
              <a:gd name="T13" fmla="*/ 2147483647 h 50"/>
              <a:gd name="T14" fmla="*/ 2147483647 w 46"/>
              <a:gd name="T15" fmla="*/ 2147483647 h 50"/>
              <a:gd name="T16" fmla="*/ 2147483647 w 46"/>
              <a:gd name="T17" fmla="*/ 2147483647 h 50"/>
              <a:gd name="T18" fmla="*/ 2147483647 w 46"/>
              <a:gd name="T19" fmla="*/ 2147483647 h 50"/>
              <a:gd name="T20" fmla="*/ 2147483647 w 46"/>
              <a:gd name="T21" fmla="*/ 2147483647 h 50"/>
              <a:gd name="T22" fmla="*/ 2147483647 w 46"/>
              <a:gd name="T23" fmla="*/ 2147483647 h 50"/>
              <a:gd name="T24" fmla="*/ 2147483647 w 46"/>
              <a:gd name="T25" fmla="*/ 2147483647 h 50"/>
              <a:gd name="T26" fmla="*/ 2147483647 w 46"/>
              <a:gd name="T27" fmla="*/ 2147483647 h 50"/>
              <a:gd name="T28" fmla="*/ 2147483647 w 46"/>
              <a:gd name="T29" fmla="*/ 2147483647 h 50"/>
              <a:gd name="T30" fmla="*/ 2147483647 w 46"/>
              <a:gd name="T31" fmla="*/ 2147483647 h 50"/>
              <a:gd name="T32" fmla="*/ 0 w 46"/>
              <a:gd name="T33" fmla="*/ 2147483647 h 50"/>
              <a:gd name="T34" fmla="*/ 2147483647 w 46"/>
              <a:gd name="T35" fmla="*/ 2147483647 h 50"/>
              <a:gd name="T36" fmla="*/ 2147483647 w 46"/>
              <a:gd name="T37" fmla="*/ 2147483647 h 50"/>
              <a:gd name="T38" fmla="*/ 2147483647 w 46"/>
              <a:gd name="T39" fmla="*/ 2147483647 h 50"/>
              <a:gd name="T40" fmla="*/ 2147483647 w 46"/>
              <a:gd name="T41" fmla="*/ 0 h 50"/>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46"/>
              <a:gd name="T64" fmla="*/ 0 h 50"/>
              <a:gd name="T65" fmla="*/ 46 w 46"/>
              <a:gd name="T66" fmla="*/ 50 h 50"/>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46" h="50">
                <a:moveTo>
                  <a:pt x="11" y="0"/>
                </a:moveTo>
                <a:lnTo>
                  <a:pt x="14" y="5"/>
                </a:lnTo>
                <a:lnTo>
                  <a:pt x="17" y="10"/>
                </a:lnTo>
                <a:lnTo>
                  <a:pt x="22" y="18"/>
                </a:lnTo>
                <a:lnTo>
                  <a:pt x="28" y="26"/>
                </a:lnTo>
                <a:lnTo>
                  <a:pt x="33" y="34"/>
                </a:lnTo>
                <a:lnTo>
                  <a:pt x="38" y="41"/>
                </a:lnTo>
                <a:lnTo>
                  <a:pt x="42" y="47"/>
                </a:lnTo>
                <a:lnTo>
                  <a:pt x="46" y="50"/>
                </a:lnTo>
                <a:lnTo>
                  <a:pt x="40" y="47"/>
                </a:lnTo>
                <a:lnTo>
                  <a:pt x="34" y="41"/>
                </a:lnTo>
                <a:lnTo>
                  <a:pt x="26" y="35"/>
                </a:lnTo>
                <a:lnTo>
                  <a:pt x="20" y="29"/>
                </a:lnTo>
                <a:lnTo>
                  <a:pt x="13" y="23"/>
                </a:lnTo>
                <a:lnTo>
                  <a:pt x="7" y="17"/>
                </a:lnTo>
                <a:lnTo>
                  <a:pt x="3" y="13"/>
                </a:lnTo>
                <a:lnTo>
                  <a:pt x="0" y="10"/>
                </a:lnTo>
                <a:lnTo>
                  <a:pt x="3" y="8"/>
                </a:lnTo>
                <a:lnTo>
                  <a:pt x="6" y="5"/>
                </a:lnTo>
                <a:lnTo>
                  <a:pt x="8" y="3"/>
                </a:lnTo>
                <a:lnTo>
                  <a:pt x="11" y="0"/>
                </a:lnTo>
                <a:close/>
              </a:path>
            </a:pathLst>
          </a:custGeom>
          <a:solidFill>
            <a:srgbClr val="000000"/>
          </a:solidFill>
          <a:ln w="9525">
            <a:noFill/>
            <a:round/>
            <a:headEnd/>
            <a:tailEnd/>
          </a:ln>
        </p:spPr>
        <p:txBody>
          <a:bodyPr/>
          <a:lstStyle/>
          <a:p>
            <a:endParaRPr lang="en-US">
              <a:cs typeface="Arial" charset="0"/>
            </a:endParaRPr>
          </a:p>
        </p:txBody>
      </p:sp>
      <p:sp>
        <p:nvSpPr>
          <p:cNvPr id="101385" name="Freeform 10"/>
          <p:cNvSpPr>
            <a:spLocks noChangeAspect="1"/>
          </p:cNvSpPr>
          <p:nvPr/>
        </p:nvSpPr>
        <p:spPr bwMode="auto">
          <a:xfrm rot="-176173">
            <a:off x="7400925" y="5481638"/>
            <a:ext cx="76200" cy="53975"/>
          </a:xfrm>
          <a:custGeom>
            <a:avLst/>
            <a:gdLst>
              <a:gd name="T0" fmla="*/ 2147483647 w 65"/>
              <a:gd name="T1" fmla="*/ 0 h 45"/>
              <a:gd name="T2" fmla="*/ 2147483647 w 65"/>
              <a:gd name="T3" fmla="*/ 2147483647 h 45"/>
              <a:gd name="T4" fmla="*/ 2147483647 w 65"/>
              <a:gd name="T5" fmla="*/ 2147483647 h 45"/>
              <a:gd name="T6" fmla="*/ 2147483647 w 65"/>
              <a:gd name="T7" fmla="*/ 2147483647 h 45"/>
              <a:gd name="T8" fmla="*/ 2147483647 w 65"/>
              <a:gd name="T9" fmla="*/ 2147483647 h 45"/>
              <a:gd name="T10" fmla="*/ 2147483647 w 65"/>
              <a:gd name="T11" fmla="*/ 2147483647 h 45"/>
              <a:gd name="T12" fmla="*/ 2147483647 w 65"/>
              <a:gd name="T13" fmla="*/ 2147483647 h 45"/>
              <a:gd name="T14" fmla="*/ 2147483647 w 65"/>
              <a:gd name="T15" fmla="*/ 2147483647 h 45"/>
              <a:gd name="T16" fmla="*/ 2147483647 w 65"/>
              <a:gd name="T17" fmla="*/ 2147483647 h 45"/>
              <a:gd name="T18" fmla="*/ 2147483647 w 65"/>
              <a:gd name="T19" fmla="*/ 2147483647 h 45"/>
              <a:gd name="T20" fmla="*/ 2147483647 w 65"/>
              <a:gd name="T21" fmla="*/ 2147483647 h 45"/>
              <a:gd name="T22" fmla="*/ 2147483647 w 65"/>
              <a:gd name="T23" fmla="*/ 2147483647 h 45"/>
              <a:gd name="T24" fmla="*/ 2147483647 w 65"/>
              <a:gd name="T25" fmla="*/ 2147483647 h 45"/>
              <a:gd name="T26" fmla="*/ 2147483647 w 65"/>
              <a:gd name="T27" fmla="*/ 2147483647 h 45"/>
              <a:gd name="T28" fmla="*/ 2147483647 w 65"/>
              <a:gd name="T29" fmla="*/ 2147483647 h 45"/>
              <a:gd name="T30" fmla="*/ 2147483647 w 65"/>
              <a:gd name="T31" fmla="*/ 2147483647 h 45"/>
              <a:gd name="T32" fmla="*/ 0 w 65"/>
              <a:gd name="T33" fmla="*/ 2147483647 h 45"/>
              <a:gd name="T34" fmla="*/ 2147483647 w 65"/>
              <a:gd name="T35" fmla="*/ 2147483647 h 45"/>
              <a:gd name="T36" fmla="*/ 2147483647 w 65"/>
              <a:gd name="T37" fmla="*/ 2147483647 h 45"/>
              <a:gd name="T38" fmla="*/ 2147483647 w 65"/>
              <a:gd name="T39" fmla="*/ 2147483647 h 45"/>
              <a:gd name="T40" fmla="*/ 2147483647 w 65"/>
              <a:gd name="T41" fmla="*/ 0 h 45"/>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65"/>
              <a:gd name="T64" fmla="*/ 0 h 45"/>
              <a:gd name="T65" fmla="*/ 65 w 65"/>
              <a:gd name="T66" fmla="*/ 45 h 45"/>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65" h="45">
                <a:moveTo>
                  <a:pt x="2" y="0"/>
                </a:moveTo>
                <a:lnTo>
                  <a:pt x="8" y="4"/>
                </a:lnTo>
                <a:lnTo>
                  <a:pt x="16" y="10"/>
                </a:lnTo>
                <a:lnTo>
                  <a:pt x="25" y="17"/>
                </a:lnTo>
                <a:lnTo>
                  <a:pt x="35" y="23"/>
                </a:lnTo>
                <a:lnTo>
                  <a:pt x="46" y="31"/>
                </a:lnTo>
                <a:lnTo>
                  <a:pt x="55" y="37"/>
                </a:lnTo>
                <a:lnTo>
                  <a:pt x="61" y="43"/>
                </a:lnTo>
                <a:lnTo>
                  <a:pt x="65" y="45"/>
                </a:lnTo>
                <a:lnTo>
                  <a:pt x="57" y="41"/>
                </a:lnTo>
                <a:lnTo>
                  <a:pt x="47" y="38"/>
                </a:lnTo>
                <a:lnTo>
                  <a:pt x="38" y="35"/>
                </a:lnTo>
                <a:lnTo>
                  <a:pt x="27" y="30"/>
                </a:lnTo>
                <a:lnTo>
                  <a:pt x="18" y="26"/>
                </a:lnTo>
                <a:lnTo>
                  <a:pt x="10" y="22"/>
                </a:lnTo>
                <a:lnTo>
                  <a:pt x="5" y="20"/>
                </a:lnTo>
                <a:lnTo>
                  <a:pt x="0" y="18"/>
                </a:lnTo>
                <a:lnTo>
                  <a:pt x="1" y="13"/>
                </a:lnTo>
                <a:lnTo>
                  <a:pt x="1" y="7"/>
                </a:lnTo>
                <a:lnTo>
                  <a:pt x="2" y="3"/>
                </a:lnTo>
                <a:lnTo>
                  <a:pt x="2" y="0"/>
                </a:lnTo>
                <a:close/>
              </a:path>
            </a:pathLst>
          </a:custGeom>
          <a:solidFill>
            <a:srgbClr val="000000"/>
          </a:solidFill>
          <a:ln w="9525">
            <a:noFill/>
            <a:round/>
            <a:headEnd/>
            <a:tailEnd/>
          </a:ln>
        </p:spPr>
        <p:txBody>
          <a:bodyPr/>
          <a:lstStyle/>
          <a:p>
            <a:endParaRPr lang="en-US">
              <a:cs typeface="Arial" charset="0"/>
            </a:endParaRPr>
          </a:p>
        </p:txBody>
      </p:sp>
      <p:sp>
        <p:nvSpPr>
          <p:cNvPr id="101386" name="Freeform 11"/>
          <p:cNvSpPr>
            <a:spLocks noChangeAspect="1"/>
          </p:cNvSpPr>
          <p:nvPr/>
        </p:nvSpPr>
        <p:spPr bwMode="auto">
          <a:xfrm rot="-176173">
            <a:off x="7131050" y="5184775"/>
            <a:ext cx="328613" cy="620713"/>
          </a:xfrm>
          <a:custGeom>
            <a:avLst/>
            <a:gdLst>
              <a:gd name="T0" fmla="*/ 2147483647 w 293"/>
              <a:gd name="T1" fmla="*/ 2147483647 h 531"/>
              <a:gd name="T2" fmla="*/ 2147483647 w 293"/>
              <a:gd name="T3" fmla="*/ 2147483647 h 531"/>
              <a:gd name="T4" fmla="*/ 2147483647 w 293"/>
              <a:gd name="T5" fmla="*/ 2147483647 h 531"/>
              <a:gd name="T6" fmla="*/ 2147483647 w 293"/>
              <a:gd name="T7" fmla="*/ 2147483647 h 531"/>
              <a:gd name="T8" fmla="*/ 2147483647 w 293"/>
              <a:gd name="T9" fmla="*/ 2147483647 h 531"/>
              <a:gd name="T10" fmla="*/ 2147483647 w 293"/>
              <a:gd name="T11" fmla="*/ 0 h 531"/>
              <a:gd name="T12" fmla="*/ 2147483647 w 293"/>
              <a:gd name="T13" fmla="*/ 0 h 531"/>
              <a:gd name="T14" fmla="*/ 2147483647 w 293"/>
              <a:gd name="T15" fmla="*/ 2147483647 h 531"/>
              <a:gd name="T16" fmla="*/ 2147483647 w 293"/>
              <a:gd name="T17" fmla="*/ 2147483647 h 531"/>
              <a:gd name="T18" fmla="*/ 2147483647 w 293"/>
              <a:gd name="T19" fmla="*/ 2147483647 h 531"/>
              <a:gd name="T20" fmla="*/ 2147483647 w 293"/>
              <a:gd name="T21" fmla="*/ 2147483647 h 531"/>
              <a:gd name="T22" fmla="*/ 2147483647 w 293"/>
              <a:gd name="T23" fmla="*/ 2147483647 h 531"/>
              <a:gd name="T24" fmla="*/ 2147483647 w 293"/>
              <a:gd name="T25" fmla="*/ 2147483647 h 531"/>
              <a:gd name="T26" fmla="*/ 2147483647 w 293"/>
              <a:gd name="T27" fmla="*/ 2147483647 h 531"/>
              <a:gd name="T28" fmla="*/ 2147483647 w 293"/>
              <a:gd name="T29" fmla="*/ 2147483647 h 531"/>
              <a:gd name="T30" fmla="*/ 2147483647 w 293"/>
              <a:gd name="T31" fmla="*/ 2147483647 h 531"/>
              <a:gd name="T32" fmla="*/ 2147483647 w 293"/>
              <a:gd name="T33" fmla="*/ 2147483647 h 531"/>
              <a:gd name="T34" fmla="*/ 2147483647 w 293"/>
              <a:gd name="T35" fmla="*/ 2147483647 h 531"/>
              <a:gd name="T36" fmla="*/ 2147483647 w 293"/>
              <a:gd name="T37" fmla="*/ 2147483647 h 531"/>
              <a:gd name="T38" fmla="*/ 2147483647 w 293"/>
              <a:gd name="T39" fmla="*/ 2147483647 h 531"/>
              <a:gd name="T40" fmla="*/ 2147483647 w 293"/>
              <a:gd name="T41" fmla="*/ 2147483647 h 531"/>
              <a:gd name="T42" fmla="*/ 2147483647 w 293"/>
              <a:gd name="T43" fmla="*/ 2147483647 h 531"/>
              <a:gd name="T44" fmla="*/ 2147483647 w 293"/>
              <a:gd name="T45" fmla="*/ 2147483647 h 531"/>
              <a:gd name="T46" fmla="*/ 2147483647 w 293"/>
              <a:gd name="T47" fmla="*/ 2147483647 h 531"/>
              <a:gd name="T48" fmla="*/ 2147483647 w 293"/>
              <a:gd name="T49" fmla="*/ 2147483647 h 531"/>
              <a:gd name="T50" fmla="*/ 2147483647 w 293"/>
              <a:gd name="T51" fmla="*/ 2147483647 h 531"/>
              <a:gd name="T52" fmla="*/ 2147483647 w 293"/>
              <a:gd name="T53" fmla="*/ 2147483647 h 531"/>
              <a:gd name="T54" fmla="*/ 2147483647 w 293"/>
              <a:gd name="T55" fmla="*/ 2147483647 h 531"/>
              <a:gd name="T56" fmla="*/ 2147483647 w 293"/>
              <a:gd name="T57" fmla="*/ 2147483647 h 531"/>
              <a:gd name="T58" fmla="*/ 2147483647 w 293"/>
              <a:gd name="T59" fmla="*/ 2147483647 h 531"/>
              <a:gd name="T60" fmla="*/ 2147483647 w 293"/>
              <a:gd name="T61" fmla="*/ 2147483647 h 531"/>
              <a:gd name="T62" fmla="*/ 2147483647 w 293"/>
              <a:gd name="T63" fmla="*/ 2147483647 h 531"/>
              <a:gd name="T64" fmla="*/ 2147483647 w 293"/>
              <a:gd name="T65" fmla="*/ 2147483647 h 531"/>
              <a:gd name="T66" fmla="*/ 0 w 293"/>
              <a:gd name="T67" fmla="*/ 2147483647 h 531"/>
              <a:gd name="T68" fmla="*/ 2147483647 w 293"/>
              <a:gd name="T69" fmla="*/ 2147483647 h 531"/>
              <a:gd name="T70" fmla="*/ 2147483647 w 293"/>
              <a:gd name="T71" fmla="*/ 2147483647 h 531"/>
              <a:gd name="T72" fmla="*/ 2147483647 w 293"/>
              <a:gd name="T73" fmla="*/ 2147483647 h 531"/>
              <a:gd name="T74" fmla="*/ 2147483647 w 293"/>
              <a:gd name="T75" fmla="*/ 2147483647 h 531"/>
              <a:gd name="T76" fmla="*/ 2147483647 w 293"/>
              <a:gd name="T77" fmla="*/ 2147483647 h 531"/>
              <a:gd name="T78" fmla="*/ 2147483647 w 293"/>
              <a:gd name="T79" fmla="*/ 2147483647 h 531"/>
              <a:gd name="T80" fmla="*/ 2147483647 w 293"/>
              <a:gd name="T81" fmla="*/ 2147483647 h 531"/>
              <a:gd name="T82" fmla="*/ 2147483647 w 293"/>
              <a:gd name="T83" fmla="*/ 2147483647 h 531"/>
              <a:gd name="T84" fmla="*/ 2147483647 w 293"/>
              <a:gd name="T85" fmla="*/ 2147483647 h 531"/>
              <a:gd name="T86" fmla="*/ 2147483647 w 293"/>
              <a:gd name="T87" fmla="*/ 2147483647 h 531"/>
              <a:gd name="T88" fmla="*/ 2147483647 w 293"/>
              <a:gd name="T89" fmla="*/ 2147483647 h 531"/>
              <a:gd name="T90" fmla="*/ 2147483647 w 293"/>
              <a:gd name="T91" fmla="*/ 2147483647 h 531"/>
              <a:gd name="T92" fmla="*/ 2147483647 w 293"/>
              <a:gd name="T93" fmla="*/ 2147483647 h 531"/>
              <a:gd name="T94" fmla="*/ 2147483647 w 293"/>
              <a:gd name="T95" fmla="*/ 2147483647 h 531"/>
              <a:gd name="T96" fmla="*/ 2147483647 w 293"/>
              <a:gd name="T97" fmla="*/ 2147483647 h 531"/>
              <a:gd name="T98" fmla="*/ 2147483647 w 293"/>
              <a:gd name="T99" fmla="*/ 2147483647 h 531"/>
              <a:gd name="T100" fmla="*/ 2147483647 w 293"/>
              <a:gd name="T101" fmla="*/ 2147483647 h 531"/>
              <a:gd name="T102" fmla="*/ 2147483647 w 293"/>
              <a:gd name="T103" fmla="*/ 2147483647 h 531"/>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293"/>
              <a:gd name="T157" fmla="*/ 0 h 531"/>
              <a:gd name="T158" fmla="*/ 293 w 293"/>
              <a:gd name="T159" fmla="*/ 531 h 531"/>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293" h="531">
                <a:moveTo>
                  <a:pt x="159" y="219"/>
                </a:moveTo>
                <a:lnTo>
                  <a:pt x="159" y="185"/>
                </a:lnTo>
                <a:lnTo>
                  <a:pt x="160" y="120"/>
                </a:lnTo>
                <a:lnTo>
                  <a:pt x="161" y="55"/>
                </a:lnTo>
                <a:lnTo>
                  <a:pt x="161" y="21"/>
                </a:lnTo>
                <a:lnTo>
                  <a:pt x="162" y="17"/>
                </a:lnTo>
                <a:lnTo>
                  <a:pt x="168" y="13"/>
                </a:lnTo>
                <a:lnTo>
                  <a:pt x="175" y="10"/>
                </a:lnTo>
                <a:lnTo>
                  <a:pt x="184" y="7"/>
                </a:lnTo>
                <a:lnTo>
                  <a:pt x="194" y="3"/>
                </a:lnTo>
                <a:lnTo>
                  <a:pt x="206" y="2"/>
                </a:lnTo>
                <a:lnTo>
                  <a:pt x="217" y="0"/>
                </a:lnTo>
                <a:lnTo>
                  <a:pt x="228" y="0"/>
                </a:lnTo>
                <a:lnTo>
                  <a:pt x="236" y="0"/>
                </a:lnTo>
                <a:lnTo>
                  <a:pt x="245" y="1"/>
                </a:lnTo>
                <a:lnTo>
                  <a:pt x="255" y="2"/>
                </a:lnTo>
                <a:lnTo>
                  <a:pt x="265" y="3"/>
                </a:lnTo>
                <a:lnTo>
                  <a:pt x="274" y="7"/>
                </a:lnTo>
                <a:lnTo>
                  <a:pt x="280" y="9"/>
                </a:lnTo>
                <a:lnTo>
                  <a:pt x="285" y="13"/>
                </a:lnTo>
                <a:lnTo>
                  <a:pt x="287" y="18"/>
                </a:lnTo>
                <a:lnTo>
                  <a:pt x="287" y="50"/>
                </a:lnTo>
                <a:lnTo>
                  <a:pt x="287" y="112"/>
                </a:lnTo>
                <a:lnTo>
                  <a:pt x="287" y="177"/>
                </a:lnTo>
                <a:lnTo>
                  <a:pt x="287" y="216"/>
                </a:lnTo>
                <a:lnTo>
                  <a:pt x="288" y="254"/>
                </a:lnTo>
                <a:lnTo>
                  <a:pt x="291" y="303"/>
                </a:lnTo>
                <a:lnTo>
                  <a:pt x="292" y="348"/>
                </a:lnTo>
                <a:lnTo>
                  <a:pt x="293" y="374"/>
                </a:lnTo>
                <a:lnTo>
                  <a:pt x="288" y="382"/>
                </a:lnTo>
                <a:lnTo>
                  <a:pt x="283" y="393"/>
                </a:lnTo>
                <a:lnTo>
                  <a:pt x="277" y="407"/>
                </a:lnTo>
                <a:lnTo>
                  <a:pt x="269" y="420"/>
                </a:lnTo>
                <a:lnTo>
                  <a:pt x="262" y="435"/>
                </a:lnTo>
                <a:lnTo>
                  <a:pt x="255" y="449"/>
                </a:lnTo>
                <a:lnTo>
                  <a:pt x="250" y="460"/>
                </a:lnTo>
                <a:lnTo>
                  <a:pt x="245" y="469"/>
                </a:lnTo>
                <a:lnTo>
                  <a:pt x="235" y="475"/>
                </a:lnTo>
                <a:lnTo>
                  <a:pt x="220" y="482"/>
                </a:lnTo>
                <a:lnTo>
                  <a:pt x="202" y="490"/>
                </a:lnTo>
                <a:lnTo>
                  <a:pt x="183" y="497"/>
                </a:lnTo>
                <a:lnTo>
                  <a:pt x="162" y="507"/>
                </a:lnTo>
                <a:lnTo>
                  <a:pt x="141" y="516"/>
                </a:lnTo>
                <a:lnTo>
                  <a:pt x="123" y="524"/>
                </a:lnTo>
                <a:lnTo>
                  <a:pt x="106" y="531"/>
                </a:lnTo>
                <a:lnTo>
                  <a:pt x="101" y="530"/>
                </a:lnTo>
                <a:lnTo>
                  <a:pt x="97" y="528"/>
                </a:lnTo>
                <a:lnTo>
                  <a:pt x="92" y="526"/>
                </a:lnTo>
                <a:lnTo>
                  <a:pt x="90" y="525"/>
                </a:lnTo>
                <a:lnTo>
                  <a:pt x="85" y="525"/>
                </a:lnTo>
                <a:lnTo>
                  <a:pt x="80" y="524"/>
                </a:lnTo>
                <a:lnTo>
                  <a:pt x="75" y="522"/>
                </a:lnTo>
                <a:lnTo>
                  <a:pt x="70" y="520"/>
                </a:lnTo>
                <a:lnTo>
                  <a:pt x="66" y="518"/>
                </a:lnTo>
                <a:lnTo>
                  <a:pt x="60" y="513"/>
                </a:lnTo>
                <a:lnTo>
                  <a:pt x="56" y="509"/>
                </a:lnTo>
                <a:lnTo>
                  <a:pt x="52" y="503"/>
                </a:lnTo>
                <a:lnTo>
                  <a:pt x="50" y="497"/>
                </a:lnTo>
                <a:lnTo>
                  <a:pt x="46" y="493"/>
                </a:lnTo>
                <a:lnTo>
                  <a:pt x="40" y="488"/>
                </a:lnTo>
                <a:lnTo>
                  <a:pt x="31" y="484"/>
                </a:lnTo>
                <a:lnTo>
                  <a:pt x="23" y="479"/>
                </a:lnTo>
                <a:lnTo>
                  <a:pt x="17" y="475"/>
                </a:lnTo>
                <a:lnTo>
                  <a:pt x="14" y="469"/>
                </a:lnTo>
                <a:lnTo>
                  <a:pt x="9" y="465"/>
                </a:lnTo>
                <a:lnTo>
                  <a:pt x="5" y="459"/>
                </a:lnTo>
                <a:lnTo>
                  <a:pt x="1" y="453"/>
                </a:lnTo>
                <a:lnTo>
                  <a:pt x="0" y="449"/>
                </a:lnTo>
                <a:lnTo>
                  <a:pt x="2" y="446"/>
                </a:lnTo>
                <a:lnTo>
                  <a:pt x="4" y="442"/>
                </a:lnTo>
                <a:lnTo>
                  <a:pt x="2" y="436"/>
                </a:lnTo>
                <a:lnTo>
                  <a:pt x="5" y="428"/>
                </a:lnTo>
                <a:lnTo>
                  <a:pt x="15" y="423"/>
                </a:lnTo>
                <a:lnTo>
                  <a:pt x="30" y="418"/>
                </a:lnTo>
                <a:lnTo>
                  <a:pt x="44" y="414"/>
                </a:lnTo>
                <a:lnTo>
                  <a:pt x="60" y="409"/>
                </a:lnTo>
                <a:lnTo>
                  <a:pt x="76" y="405"/>
                </a:lnTo>
                <a:lnTo>
                  <a:pt x="91" y="400"/>
                </a:lnTo>
                <a:lnTo>
                  <a:pt x="105" y="395"/>
                </a:lnTo>
                <a:lnTo>
                  <a:pt x="116" y="391"/>
                </a:lnTo>
                <a:lnTo>
                  <a:pt x="124" y="388"/>
                </a:lnTo>
                <a:lnTo>
                  <a:pt x="126" y="386"/>
                </a:lnTo>
                <a:lnTo>
                  <a:pt x="132" y="383"/>
                </a:lnTo>
                <a:lnTo>
                  <a:pt x="137" y="380"/>
                </a:lnTo>
                <a:lnTo>
                  <a:pt x="141" y="376"/>
                </a:lnTo>
                <a:lnTo>
                  <a:pt x="142" y="372"/>
                </a:lnTo>
                <a:lnTo>
                  <a:pt x="143" y="365"/>
                </a:lnTo>
                <a:lnTo>
                  <a:pt x="144" y="358"/>
                </a:lnTo>
                <a:lnTo>
                  <a:pt x="145" y="351"/>
                </a:lnTo>
                <a:lnTo>
                  <a:pt x="148" y="348"/>
                </a:lnTo>
                <a:lnTo>
                  <a:pt x="151" y="344"/>
                </a:lnTo>
                <a:lnTo>
                  <a:pt x="156" y="341"/>
                </a:lnTo>
                <a:lnTo>
                  <a:pt x="159" y="339"/>
                </a:lnTo>
                <a:lnTo>
                  <a:pt x="160" y="337"/>
                </a:lnTo>
                <a:lnTo>
                  <a:pt x="162" y="334"/>
                </a:lnTo>
                <a:lnTo>
                  <a:pt x="165" y="332"/>
                </a:lnTo>
                <a:lnTo>
                  <a:pt x="166" y="329"/>
                </a:lnTo>
                <a:lnTo>
                  <a:pt x="166" y="326"/>
                </a:lnTo>
                <a:lnTo>
                  <a:pt x="164" y="323"/>
                </a:lnTo>
                <a:lnTo>
                  <a:pt x="161" y="318"/>
                </a:lnTo>
                <a:lnTo>
                  <a:pt x="160" y="314"/>
                </a:lnTo>
                <a:lnTo>
                  <a:pt x="160" y="295"/>
                </a:lnTo>
                <a:lnTo>
                  <a:pt x="160" y="263"/>
                </a:lnTo>
                <a:lnTo>
                  <a:pt x="159" y="232"/>
                </a:lnTo>
                <a:lnTo>
                  <a:pt x="159" y="219"/>
                </a:lnTo>
                <a:close/>
              </a:path>
            </a:pathLst>
          </a:custGeom>
          <a:solidFill>
            <a:srgbClr val="260000"/>
          </a:solidFill>
          <a:ln w="9525">
            <a:noFill/>
            <a:round/>
            <a:headEnd/>
            <a:tailEnd/>
          </a:ln>
        </p:spPr>
        <p:txBody>
          <a:bodyPr/>
          <a:lstStyle/>
          <a:p>
            <a:endParaRPr lang="en-US">
              <a:cs typeface="Arial" charset="0"/>
            </a:endParaRPr>
          </a:p>
        </p:txBody>
      </p:sp>
      <p:sp>
        <p:nvSpPr>
          <p:cNvPr id="101387" name="Freeform 12"/>
          <p:cNvSpPr>
            <a:spLocks noChangeAspect="1"/>
          </p:cNvSpPr>
          <p:nvPr/>
        </p:nvSpPr>
        <p:spPr bwMode="auto">
          <a:xfrm rot="-176173">
            <a:off x="7194550" y="5445125"/>
            <a:ext cx="260350" cy="322263"/>
          </a:xfrm>
          <a:custGeom>
            <a:avLst/>
            <a:gdLst>
              <a:gd name="T0" fmla="*/ 2147483647 w 231"/>
              <a:gd name="T1" fmla="*/ 2147483647 h 275"/>
              <a:gd name="T2" fmla="*/ 2147483647 w 231"/>
              <a:gd name="T3" fmla="*/ 2147483647 h 275"/>
              <a:gd name="T4" fmla="*/ 2147483647 w 231"/>
              <a:gd name="T5" fmla="*/ 2147483647 h 275"/>
              <a:gd name="T6" fmla="*/ 2147483647 w 231"/>
              <a:gd name="T7" fmla="*/ 2147483647 h 275"/>
              <a:gd name="T8" fmla="*/ 2147483647 w 231"/>
              <a:gd name="T9" fmla="*/ 2147483647 h 275"/>
              <a:gd name="T10" fmla="*/ 2147483647 w 231"/>
              <a:gd name="T11" fmla="*/ 2147483647 h 275"/>
              <a:gd name="T12" fmla="*/ 2147483647 w 231"/>
              <a:gd name="T13" fmla="*/ 2147483647 h 275"/>
              <a:gd name="T14" fmla="*/ 2147483647 w 231"/>
              <a:gd name="T15" fmla="*/ 2147483647 h 275"/>
              <a:gd name="T16" fmla="*/ 2147483647 w 231"/>
              <a:gd name="T17" fmla="*/ 2147483647 h 275"/>
              <a:gd name="T18" fmla="*/ 2147483647 w 231"/>
              <a:gd name="T19" fmla="*/ 2147483647 h 275"/>
              <a:gd name="T20" fmla="*/ 2147483647 w 231"/>
              <a:gd name="T21" fmla="*/ 2147483647 h 275"/>
              <a:gd name="T22" fmla="*/ 2147483647 w 231"/>
              <a:gd name="T23" fmla="*/ 2147483647 h 275"/>
              <a:gd name="T24" fmla="*/ 2147483647 w 231"/>
              <a:gd name="T25" fmla="*/ 2147483647 h 275"/>
              <a:gd name="T26" fmla="*/ 2147483647 w 231"/>
              <a:gd name="T27" fmla="*/ 2147483647 h 275"/>
              <a:gd name="T28" fmla="*/ 2147483647 w 231"/>
              <a:gd name="T29" fmla="*/ 2147483647 h 275"/>
              <a:gd name="T30" fmla="*/ 2147483647 w 231"/>
              <a:gd name="T31" fmla="*/ 2147483647 h 275"/>
              <a:gd name="T32" fmla="*/ 2147483647 w 231"/>
              <a:gd name="T33" fmla="*/ 2147483647 h 275"/>
              <a:gd name="T34" fmla="*/ 2147483647 w 231"/>
              <a:gd name="T35" fmla="*/ 2147483647 h 275"/>
              <a:gd name="T36" fmla="*/ 2147483647 w 231"/>
              <a:gd name="T37" fmla="*/ 2147483647 h 275"/>
              <a:gd name="T38" fmla="*/ 2147483647 w 231"/>
              <a:gd name="T39" fmla="*/ 2147483647 h 275"/>
              <a:gd name="T40" fmla="*/ 2147483647 w 231"/>
              <a:gd name="T41" fmla="*/ 2147483647 h 275"/>
              <a:gd name="T42" fmla="*/ 2147483647 w 231"/>
              <a:gd name="T43" fmla="*/ 2147483647 h 275"/>
              <a:gd name="T44" fmla="*/ 2147483647 w 231"/>
              <a:gd name="T45" fmla="*/ 2147483647 h 275"/>
              <a:gd name="T46" fmla="*/ 2147483647 w 231"/>
              <a:gd name="T47" fmla="*/ 2147483647 h 275"/>
              <a:gd name="T48" fmla="*/ 2147483647 w 231"/>
              <a:gd name="T49" fmla="*/ 2147483647 h 275"/>
              <a:gd name="T50" fmla="*/ 2147483647 w 231"/>
              <a:gd name="T51" fmla="*/ 2147483647 h 275"/>
              <a:gd name="T52" fmla="*/ 2147483647 w 231"/>
              <a:gd name="T53" fmla="*/ 2147483647 h 275"/>
              <a:gd name="T54" fmla="*/ 2147483647 w 231"/>
              <a:gd name="T55" fmla="*/ 2147483647 h 275"/>
              <a:gd name="T56" fmla="*/ 2147483647 w 231"/>
              <a:gd name="T57" fmla="*/ 2147483647 h 275"/>
              <a:gd name="T58" fmla="*/ 2147483647 w 231"/>
              <a:gd name="T59" fmla="*/ 2147483647 h 275"/>
              <a:gd name="T60" fmla="*/ 2147483647 w 231"/>
              <a:gd name="T61" fmla="*/ 2147483647 h 275"/>
              <a:gd name="T62" fmla="*/ 2147483647 w 231"/>
              <a:gd name="T63" fmla="*/ 2147483647 h 275"/>
              <a:gd name="T64" fmla="*/ 2147483647 w 231"/>
              <a:gd name="T65" fmla="*/ 2147483647 h 275"/>
              <a:gd name="T66" fmla="*/ 2147483647 w 231"/>
              <a:gd name="T67" fmla="*/ 2147483647 h 275"/>
              <a:gd name="T68" fmla="*/ 2147483647 w 231"/>
              <a:gd name="T69" fmla="*/ 2147483647 h 275"/>
              <a:gd name="T70" fmla="*/ 2147483647 w 231"/>
              <a:gd name="T71" fmla="*/ 2147483647 h 275"/>
              <a:gd name="T72" fmla="*/ 2147483647 w 231"/>
              <a:gd name="T73" fmla="*/ 2147483647 h 275"/>
              <a:gd name="T74" fmla="*/ 2147483647 w 231"/>
              <a:gd name="T75" fmla="*/ 2147483647 h 275"/>
              <a:gd name="T76" fmla="*/ 2147483647 w 231"/>
              <a:gd name="T77" fmla="*/ 2147483647 h 275"/>
              <a:gd name="T78" fmla="*/ 2147483647 w 231"/>
              <a:gd name="T79" fmla="*/ 2147483647 h 275"/>
              <a:gd name="T80" fmla="*/ 2147483647 w 231"/>
              <a:gd name="T81" fmla="*/ 2147483647 h 275"/>
              <a:gd name="T82" fmla="*/ 2147483647 w 231"/>
              <a:gd name="T83" fmla="*/ 2147483647 h 275"/>
              <a:gd name="T84" fmla="*/ 2147483647 w 231"/>
              <a:gd name="T85" fmla="*/ 2147483647 h 275"/>
              <a:gd name="T86" fmla="*/ 2147483647 w 231"/>
              <a:gd name="T87" fmla="*/ 2147483647 h 275"/>
              <a:gd name="T88" fmla="*/ 2147483647 w 231"/>
              <a:gd name="T89" fmla="*/ 0 h 275"/>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231"/>
              <a:gd name="T136" fmla="*/ 0 h 275"/>
              <a:gd name="T137" fmla="*/ 231 w 231"/>
              <a:gd name="T138" fmla="*/ 275 h 275"/>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231" h="275">
                <a:moveTo>
                  <a:pt x="230" y="3"/>
                </a:moveTo>
                <a:lnTo>
                  <a:pt x="230" y="36"/>
                </a:lnTo>
                <a:lnTo>
                  <a:pt x="231" y="77"/>
                </a:lnTo>
                <a:lnTo>
                  <a:pt x="231" y="116"/>
                </a:lnTo>
                <a:lnTo>
                  <a:pt x="231" y="136"/>
                </a:lnTo>
                <a:lnTo>
                  <a:pt x="227" y="143"/>
                </a:lnTo>
                <a:lnTo>
                  <a:pt x="221" y="153"/>
                </a:lnTo>
                <a:lnTo>
                  <a:pt x="214" y="165"/>
                </a:lnTo>
                <a:lnTo>
                  <a:pt x="206" y="177"/>
                </a:lnTo>
                <a:lnTo>
                  <a:pt x="198" y="191"/>
                </a:lnTo>
                <a:lnTo>
                  <a:pt x="191" y="202"/>
                </a:lnTo>
                <a:lnTo>
                  <a:pt x="186" y="212"/>
                </a:lnTo>
                <a:lnTo>
                  <a:pt x="181" y="220"/>
                </a:lnTo>
                <a:lnTo>
                  <a:pt x="171" y="226"/>
                </a:lnTo>
                <a:lnTo>
                  <a:pt x="157" y="233"/>
                </a:lnTo>
                <a:lnTo>
                  <a:pt x="143" y="241"/>
                </a:lnTo>
                <a:lnTo>
                  <a:pt x="127" y="249"/>
                </a:lnTo>
                <a:lnTo>
                  <a:pt x="111" y="258"/>
                </a:lnTo>
                <a:lnTo>
                  <a:pt x="97" y="264"/>
                </a:lnTo>
                <a:lnTo>
                  <a:pt x="86" y="270"/>
                </a:lnTo>
                <a:lnTo>
                  <a:pt x="78" y="275"/>
                </a:lnTo>
                <a:lnTo>
                  <a:pt x="79" y="270"/>
                </a:lnTo>
                <a:lnTo>
                  <a:pt x="79" y="268"/>
                </a:lnTo>
                <a:lnTo>
                  <a:pt x="79" y="259"/>
                </a:lnTo>
                <a:lnTo>
                  <a:pt x="78" y="257"/>
                </a:lnTo>
                <a:lnTo>
                  <a:pt x="76" y="255"/>
                </a:lnTo>
                <a:lnTo>
                  <a:pt x="72" y="253"/>
                </a:lnTo>
                <a:lnTo>
                  <a:pt x="70" y="252"/>
                </a:lnTo>
                <a:lnTo>
                  <a:pt x="69" y="250"/>
                </a:lnTo>
                <a:lnTo>
                  <a:pt x="70" y="243"/>
                </a:lnTo>
                <a:lnTo>
                  <a:pt x="70" y="236"/>
                </a:lnTo>
                <a:lnTo>
                  <a:pt x="67" y="228"/>
                </a:lnTo>
                <a:lnTo>
                  <a:pt x="60" y="224"/>
                </a:lnTo>
                <a:lnTo>
                  <a:pt x="53" y="224"/>
                </a:lnTo>
                <a:lnTo>
                  <a:pt x="46" y="224"/>
                </a:lnTo>
                <a:lnTo>
                  <a:pt x="43" y="224"/>
                </a:lnTo>
                <a:lnTo>
                  <a:pt x="40" y="221"/>
                </a:lnTo>
                <a:lnTo>
                  <a:pt x="37" y="220"/>
                </a:lnTo>
                <a:lnTo>
                  <a:pt x="35" y="218"/>
                </a:lnTo>
                <a:lnTo>
                  <a:pt x="34" y="216"/>
                </a:lnTo>
                <a:lnTo>
                  <a:pt x="32" y="213"/>
                </a:lnTo>
                <a:lnTo>
                  <a:pt x="29" y="215"/>
                </a:lnTo>
                <a:lnTo>
                  <a:pt x="25" y="216"/>
                </a:lnTo>
                <a:lnTo>
                  <a:pt x="21" y="216"/>
                </a:lnTo>
                <a:lnTo>
                  <a:pt x="19" y="213"/>
                </a:lnTo>
                <a:lnTo>
                  <a:pt x="20" y="212"/>
                </a:lnTo>
                <a:lnTo>
                  <a:pt x="20" y="210"/>
                </a:lnTo>
                <a:lnTo>
                  <a:pt x="19" y="209"/>
                </a:lnTo>
                <a:lnTo>
                  <a:pt x="15" y="208"/>
                </a:lnTo>
                <a:lnTo>
                  <a:pt x="11" y="208"/>
                </a:lnTo>
                <a:lnTo>
                  <a:pt x="6" y="207"/>
                </a:lnTo>
                <a:lnTo>
                  <a:pt x="4" y="206"/>
                </a:lnTo>
                <a:lnTo>
                  <a:pt x="2" y="203"/>
                </a:lnTo>
                <a:lnTo>
                  <a:pt x="1" y="202"/>
                </a:lnTo>
                <a:lnTo>
                  <a:pt x="0" y="201"/>
                </a:lnTo>
                <a:lnTo>
                  <a:pt x="1" y="200"/>
                </a:lnTo>
                <a:lnTo>
                  <a:pt x="10" y="198"/>
                </a:lnTo>
                <a:lnTo>
                  <a:pt x="21" y="193"/>
                </a:lnTo>
                <a:lnTo>
                  <a:pt x="36" y="189"/>
                </a:lnTo>
                <a:lnTo>
                  <a:pt x="52" y="183"/>
                </a:lnTo>
                <a:lnTo>
                  <a:pt x="68" y="176"/>
                </a:lnTo>
                <a:lnTo>
                  <a:pt x="82" y="170"/>
                </a:lnTo>
                <a:lnTo>
                  <a:pt x="96" y="165"/>
                </a:lnTo>
                <a:lnTo>
                  <a:pt x="106" y="159"/>
                </a:lnTo>
                <a:lnTo>
                  <a:pt x="109" y="160"/>
                </a:lnTo>
                <a:lnTo>
                  <a:pt x="112" y="161"/>
                </a:lnTo>
                <a:lnTo>
                  <a:pt x="116" y="162"/>
                </a:lnTo>
                <a:lnTo>
                  <a:pt x="122" y="165"/>
                </a:lnTo>
                <a:lnTo>
                  <a:pt x="128" y="166"/>
                </a:lnTo>
                <a:lnTo>
                  <a:pt x="133" y="168"/>
                </a:lnTo>
                <a:lnTo>
                  <a:pt x="139" y="170"/>
                </a:lnTo>
                <a:lnTo>
                  <a:pt x="145" y="172"/>
                </a:lnTo>
                <a:lnTo>
                  <a:pt x="140" y="167"/>
                </a:lnTo>
                <a:lnTo>
                  <a:pt x="132" y="160"/>
                </a:lnTo>
                <a:lnTo>
                  <a:pt x="123" y="152"/>
                </a:lnTo>
                <a:lnTo>
                  <a:pt x="116" y="147"/>
                </a:lnTo>
                <a:lnTo>
                  <a:pt x="119" y="143"/>
                </a:lnTo>
                <a:lnTo>
                  <a:pt x="121" y="139"/>
                </a:lnTo>
                <a:lnTo>
                  <a:pt x="123" y="134"/>
                </a:lnTo>
                <a:lnTo>
                  <a:pt x="124" y="128"/>
                </a:lnTo>
                <a:lnTo>
                  <a:pt x="127" y="131"/>
                </a:lnTo>
                <a:lnTo>
                  <a:pt x="131" y="135"/>
                </a:lnTo>
                <a:lnTo>
                  <a:pt x="137" y="141"/>
                </a:lnTo>
                <a:lnTo>
                  <a:pt x="144" y="147"/>
                </a:lnTo>
                <a:lnTo>
                  <a:pt x="150" y="153"/>
                </a:lnTo>
                <a:lnTo>
                  <a:pt x="158" y="159"/>
                </a:lnTo>
                <a:lnTo>
                  <a:pt x="164" y="165"/>
                </a:lnTo>
                <a:lnTo>
                  <a:pt x="170" y="168"/>
                </a:lnTo>
                <a:lnTo>
                  <a:pt x="166" y="165"/>
                </a:lnTo>
                <a:lnTo>
                  <a:pt x="162" y="159"/>
                </a:lnTo>
                <a:lnTo>
                  <a:pt x="157" y="152"/>
                </a:lnTo>
                <a:lnTo>
                  <a:pt x="152" y="144"/>
                </a:lnTo>
                <a:lnTo>
                  <a:pt x="146" y="136"/>
                </a:lnTo>
                <a:lnTo>
                  <a:pt x="141" y="128"/>
                </a:lnTo>
                <a:lnTo>
                  <a:pt x="138" y="123"/>
                </a:lnTo>
                <a:lnTo>
                  <a:pt x="135" y="118"/>
                </a:lnTo>
                <a:lnTo>
                  <a:pt x="136" y="116"/>
                </a:lnTo>
                <a:lnTo>
                  <a:pt x="137" y="113"/>
                </a:lnTo>
                <a:lnTo>
                  <a:pt x="138" y="109"/>
                </a:lnTo>
                <a:lnTo>
                  <a:pt x="139" y="105"/>
                </a:lnTo>
                <a:lnTo>
                  <a:pt x="144" y="107"/>
                </a:lnTo>
                <a:lnTo>
                  <a:pt x="149" y="109"/>
                </a:lnTo>
                <a:lnTo>
                  <a:pt x="157" y="113"/>
                </a:lnTo>
                <a:lnTo>
                  <a:pt x="166" y="117"/>
                </a:lnTo>
                <a:lnTo>
                  <a:pt x="177" y="122"/>
                </a:lnTo>
                <a:lnTo>
                  <a:pt x="186" y="125"/>
                </a:lnTo>
                <a:lnTo>
                  <a:pt x="196" y="128"/>
                </a:lnTo>
                <a:lnTo>
                  <a:pt x="204" y="132"/>
                </a:lnTo>
                <a:lnTo>
                  <a:pt x="200" y="130"/>
                </a:lnTo>
                <a:lnTo>
                  <a:pt x="194" y="124"/>
                </a:lnTo>
                <a:lnTo>
                  <a:pt x="185" y="118"/>
                </a:lnTo>
                <a:lnTo>
                  <a:pt x="174" y="110"/>
                </a:lnTo>
                <a:lnTo>
                  <a:pt x="164" y="104"/>
                </a:lnTo>
                <a:lnTo>
                  <a:pt x="155" y="97"/>
                </a:lnTo>
                <a:lnTo>
                  <a:pt x="147" y="91"/>
                </a:lnTo>
                <a:lnTo>
                  <a:pt x="141" y="87"/>
                </a:lnTo>
                <a:lnTo>
                  <a:pt x="141" y="74"/>
                </a:lnTo>
                <a:lnTo>
                  <a:pt x="140" y="54"/>
                </a:lnTo>
                <a:lnTo>
                  <a:pt x="139" y="30"/>
                </a:lnTo>
                <a:lnTo>
                  <a:pt x="139" y="6"/>
                </a:lnTo>
                <a:lnTo>
                  <a:pt x="140" y="9"/>
                </a:lnTo>
                <a:lnTo>
                  <a:pt x="145" y="13"/>
                </a:lnTo>
                <a:lnTo>
                  <a:pt x="150" y="15"/>
                </a:lnTo>
                <a:lnTo>
                  <a:pt x="157" y="16"/>
                </a:lnTo>
                <a:lnTo>
                  <a:pt x="165" y="16"/>
                </a:lnTo>
                <a:lnTo>
                  <a:pt x="174" y="16"/>
                </a:lnTo>
                <a:lnTo>
                  <a:pt x="183" y="15"/>
                </a:lnTo>
                <a:lnTo>
                  <a:pt x="192" y="14"/>
                </a:lnTo>
                <a:lnTo>
                  <a:pt x="204" y="12"/>
                </a:lnTo>
                <a:lnTo>
                  <a:pt x="212" y="9"/>
                </a:lnTo>
                <a:lnTo>
                  <a:pt x="217" y="6"/>
                </a:lnTo>
                <a:lnTo>
                  <a:pt x="222" y="4"/>
                </a:lnTo>
                <a:lnTo>
                  <a:pt x="224" y="2"/>
                </a:lnTo>
                <a:lnTo>
                  <a:pt x="227" y="0"/>
                </a:lnTo>
                <a:lnTo>
                  <a:pt x="229" y="0"/>
                </a:lnTo>
                <a:lnTo>
                  <a:pt x="230" y="3"/>
                </a:lnTo>
                <a:close/>
              </a:path>
            </a:pathLst>
          </a:custGeom>
          <a:solidFill>
            <a:srgbClr val="FFFFFF"/>
          </a:solidFill>
          <a:ln w="9525">
            <a:noFill/>
            <a:round/>
            <a:headEnd/>
            <a:tailEnd/>
          </a:ln>
        </p:spPr>
        <p:txBody>
          <a:bodyPr/>
          <a:lstStyle/>
          <a:p>
            <a:endParaRPr lang="en-US">
              <a:cs typeface="Arial" charset="0"/>
            </a:endParaRPr>
          </a:p>
        </p:txBody>
      </p:sp>
      <p:sp>
        <p:nvSpPr>
          <p:cNvPr id="101388" name="Freeform 13"/>
          <p:cNvSpPr>
            <a:spLocks noChangeAspect="1"/>
          </p:cNvSpPr>
          <p:nvPr/>
        </p:nvSpPr>
        <p:spPr bwMode="auto">
          <a:xfrm rot="-176173">
            <a:off x="7204075" y="5740400"/>
            <a:ext cx="42863" cy="76200"/>
          </a:xfrm>
          <a:custGeom>
            <a:avLst/>
            <a:gdLst>
              <a:gd name="T0" fmla="*/ 2147483647 w 20"/>
              <a:gd name="T1" fmla="*/ 0 h 34"/>
              <a:gd name="T2" fmla="*/ 2147483647 w 20"/>
              <a:gd name="T3" fmla="*/ 2147483647 h 34"/>
              <a:gd name="T4" fmla="*/ 0 w 20"/>
              <a:gd name="T5" fmla="*/ 2147483647 h 34"/>
              <a:gd name="T6" fmla="*/ 2147483647 w 20"/>
              <a:gd name="T7" fmla="*/ 0 h 34"/>
              <a:gd name="T8" fmla="*/ 0 60000 65536"/>
              <a:gd name="T9" fmla="*/ 0 60000 65536"/>
              <a:gd name="T10" fmla="*/ 0 60000 65536"/>
              <a:gd name="T11" fmla="*/ 0 60000 65536"/>
              <a:gd name="T12" fmla="*/ 0 w 20"/>
              <a:gd name="T13" fmla="*/ 0 h 34"/>
              <a:gd name="T14" fmla="*/ 20 w 20"/>
              <a:gd name="T15" fmla="*/ 34 h 34"/>
            </a:gdLst>
            <a:ahLst/>
            <a:cxnLst>
              <a:cxn ang="T8">
                <a:pos x="T0" y="T1"/>
              </a:cxn>
              <a:cxn ang="T9">
                <a:pos x="T2" y="T3"/>
              </a:cxn>
              <a:cxn ang="T10">
                <a:pos x="T4" y="T5"/>
              </a:cxn>
              <a:cxn ang="T11">
                <a:pos x="T6" y="T7"/>
              </a:cxn>
            </a:cxnLst>
            <a:rect l="T12" t="T13" r="T14" b="T15"/>
            <a:pathLst>
              <a:path w="20" h="34">
                <a:moveTo>
                  <a:pt x="20" y="0"/>
                </a:moveTo>
                <a:lnTo>
                  <a:pt x="18" y="34"/>
                </a:lnTo>
                <a:lnTo>
                  <a:pt x="0" y="24"/>
                </a:lnTo>
                <a:lnTo>
                  <a:pt x="20" y="0"/>
                </a:lnTo>
                <a:close/>
              </a:path>
            </a:pathLst>
          </a:custGeom>
          <a:solidFill>
            <a:srgbClr val="00145B"/>
          </a:solidFill>
          <a:ln w="9525">
            <a:noFill/>
            <a:round/>
            <a:headEnd/>
            <a:tailEnd/>
          </a:ln>
        </p:spPr>
        <p:txBody>
          <a:bodyPr/>
          <a:lstStyle/>
          <a:p>
            <a:endParaRPr lang="en-US">
              <a:cs typeface="Arial" charset="0"/>
            </a:endParaRPr>
          </a:p>
        </p:txBody>
      </p:sp>
      <p:sp>
        <p:nvSpPr>
          <p:cNvPr id="101389" name="Freeform 14"/>
          <p:cNvSpPr>
            <a:spLocks noChangeAspect="1"/>
          </p:cNvSpPr>
          <p:nvPr/>
        </p:nvSpPr>
        <p:spPr bwMode="auto">
          <a:xfrm rot="-176173">
            <a:off x="7119938" y="5757863"/>
            <a:ext cx="42862" cy="50800"/>
          </a:xfrm>
          <a:custGeom>
            <a:avLst/>
            <a:gdLst>
              <a:gd name="T0" fmla="*/ 2147483647 w 31"/>
              <a:gd name="T1" fmla="*/ 2147483647 h 37"/>
              <a:gd name="T2" fmla="*/ 0 w 31"/>
              <a:gd name="T3" fmla="*/ 0 h 37"/>
              <a:gd name="T4" fmla="*/ 2147483647 w 31"/>
              <a:gd name="T5" fmla="*/ 2147483647 h 37"/>
              <a:gd name="T6" fmla="*/ 2147483647 w 31"/>
              <a:gd name="T7" fmla="*/ 2147483647 h 37"/>
              <a:gd name="T8" fmla="*/ 0 60000 65536"/>
              <a:gd name="T9" fmla="*/ 0 60000 65536"/>
              <a:gd name="T10" fmla="*/ 0 60000 65536"/>
              <a:gd name="T11" fmla="*/ 0 60000 65536"/>
              <a:gd name="T12" fmla="*/ 0 w 31"/>
              <a:gd name="T13" fmla="*/ 0 h 37"/>
              <a:gd name="T14" fmla="*/ 31 w 31"/>
              <a:gd name="T15" fmla="*/ 37 h 37"/>
            </a:gdLst>
            <a:ahLst/>
            <a:cxnLst>
              <a:cxn ang="T8">
                <a:pos x="T0" y="T1"/>
              </a:cxn>
              <a:cxn ang="T9">
                <a:pos x="T2" y="T3"/>
              </a:cxn>
              <a:cxn ang="T10">
                <a:pos x="T4" y="T5"/>
              </a:cxn>
              <a:cxn ang="T11">
                <a:pos x="T6" y="T7"/>
              </a:cxn>
            </a:cxnLst>
            <a:rect l="T12" t="T13" r="T14" b="T15"/>
            <a:pathLst>
              <a:path w="31" h="37">
                <a:moveTo>
                  <a:pt x="31" y="9"/>
                </a:moveTo>
                <a:lnTo>
                  <a:pt x="0" y="0"/>
                </a:lnTo>
                <a:lnTo>
                  <a:pt x="31" y="37"/>
                </a:lnTo>
                <a:lnTo>
                  <a:pt x="31" y="9"/>
                </a:lnTo>
                <a:close/>
              </a:path>
            </a:pathLst>
          </a:custGeom>
          <a:solidFill>
            <a:srgbClr val="00145B"/>
          </a:solidFill>
          <a:ln w="9525">
            <a:noFill/>
            <a:round/>
            <a:headEnd/>
            <a:tailEnd/>
          </a:ln>
        </p:spPr>
        <p:txBody>
          <a:bodyPr/>
          <a:lstStyle/>
          <a:p>
            <a:endParaRPr lang="en-US">
              <a:cs typeface="Arial" charset="0"/>
            </a:endParaRPr>
          </a:p>
        </p:txBody>
      </p:sp>
      <p:sp>
        <p:nvSpPr>
          <p:cNvPr id="101390" name="Freeform 15"/>
          <p:cNvSpPr>
            <a:spLocks noChangeAspect="1"/>
          </p:cNvSpPr>
          <p:nvPr/>
        </p:nvSpPr>
        <p:spPr bwMode="auto">
          <a:xfrm rot="-176173">
            <a:off x="7065963" y="5730875"/>
            <a:ext cx="47625" cy="42863"/>
          </a:xfrm>
          <a:custGeom>
            <a:avLst/>
            <a:gdLst>
              <a:gd name="T0" fmla="*/ 2147483647 w 34"/>
              <a:gd name="T1" fmla="*/ 2147483647 h 30"/>
              <a:gd name="T2" fmla="*/ 2147483647 w 34"/>
              <a:gd name="T3" fmla="*/ 0 h 30"/>
              <a:gd name="T4" fmla="*/ 0 w 34"/>
              <a:gd name="T5" fmla="*/ 2147483647 h 30"/>
              <a:gd name="T6" fmla="*/ 2147483647 w 34"/>
              <a:gd name="T7" fmla="*/ 2147483647 h 30"/>
              <a:gd name="T8" fmla="*/ 0 60000 65536"/>
              <a:gd name="T9" fmla="*/ 0 60000 65536"/>
              <a:gd name="T10" fmla="*/ 0 60000 65536"/>
              <a:gd name="T11" fmla="*/ 0 60000 65536"/>
              <a:gd name="T12" fmla="*/ 0 w 34"/>
              <a:gd name="T13" fmla="*/ 0 h 30"/>
              <a:gd name="T14" fmla="*/ 34 w 34"/>
              <a:gd name="T15" fmla="*/ 30 h 30"/>
            </a:gdLst>
            <a:ahLst/>
            <a:cxnLst>
              <a:cxn ang="T8">
                <a:pos x="T0" y="T1"/>
              </a:cxn>
              <a:cxn ang="T9">
                <a:pos x="T2" y="T3"/>
              </a:cxn>
              <a:cxn ang="T10">
                <a:pos x="T4" y="T5"/>
              </a:cxn>
              <a:cxn ang="T11">
                <a:pos x="T6" y="T7"/>
              </a:cxn>
            </a:cxnLst>
            <a:rect l="T12" t="T13" r="T14" b="T15"/>
            <a:pathLst>
              <a:path w="34" h="30">
                <a:moveTo>
                  <a:pt x="34" y="30"/>
                </a:moveTo>
                <a:lnTo>
                  <a:pt x="11" y="0"/>
                </a:lnTo>
                <a:lnTo>
                  <a:pt x="0" y="14"/>
                </a:lnTo>
                <a:lnTo>
                  <a:pt x="34" y="30"/>
                </a:lnTo>
                <a:close/>
              </a:path>
            </a:pathLst>
          </a:custGeom>
          <a:solidFill>
            <a:srgbClr val="00145B"/>
          </a:solidFill>
          <a:ln w="9525">
            <a:noFill/>
            <a:round/>
            <a:headEnd/>
            <a:tailEnd/>
          </a:ln>
        </p:spPr>
        <p:txBody>
          <a:bodyPr/>
          <a:lstStyle/>
          <a:p>
            <a:endParaRPr lang="en-US">
              <a:cs typeface="Arial" charset="0"/>
            </a:endParaRPr>
          </a:p>
        </p:txBody>
      </p:sp>
      <p:sp>
        <p:nvSpPr>
          <p:cNvPr id="101391" name="Freeform 16"/>
          <p:cNvSpPr>
            <a:spLocks noChangeAspect="1"/>
          </p:cNvSpPr>
          <p:nvPr/>
        </p:nvSpPr>
        <p:spPr bwMode="auto">
          <a:xfrm rot="-176173">
            <a:off x="7170738" y="5794375"/>
            <a:ext cx="76200" cy="42863"/>
          </a:xfrm>
          <a:custGeom>
            <a:avLst/>
            <a:gdLst>
              <a:gd name="T0" fmla="*/ 2147483647 w 35"/>
              <a:gd name="T1" fmla="*/ 0 h 19"/>
              <a:gd name="T2" fmla="*/ 2147483647 w 35"/>
              <a:gd name="T3" fmla="*/ 2147483647 h 19"/>
              <a:gd name="T4" fmla="*/ 0 w 35"/>
              <a:gd name="T5" fmla="*/ 2147483647 h 19"/>
              <a:gd name="T6" fmla="*/ 2147483647 w 35"/>
              <a:gd name="T7" fmla="*/ 0 h 19"/>
              <a:gd name="T8" fmla="*/ 0 60000 65536"/>
              <a:gd name="T9" fmla="*/ 0 60000 65536"/>
              <a:gd name="T10" fmla="*/ 0 60000 65536"/>
              <a:gd name="T11" fmla="*/ 0 60000 65536"/>
              <a:gd name="T12" fmla="*/ 0 w 35"/>
              <a:gd name="T13" fmla="*/ 0 h 19"/>
              <a:gd name="T14" fmla="*/ 35 w 35"/>
              <a:gd name="T15" fmla="*/ 19 h 19"/>
            </a:gdLst>
            <a:ahLst/>
            <a:cxnLst>
              <a:cxn ang="T8">
                <a:pos x="T0" y="T1"/>
              </a:cxn>
              <a:cxn ang="T9">
                <a:pos x="T2" y="T3"/>
              </a:cxn>
              <a:cxn ang="T10">
                <a:pos x="T4" y="T5"/>
              </a:cxn>
              <a:cxn ang="T11">
                <a:pos x="T6" y="T7"/>
              </a:cxn>
            </a:cxnLst>
            <a:rect l="T12" t="T13" r="T14" b="T15"/>
            <a:pathLst>
              <a:path w="35" h="19">
                <a:moveTo>
                  <a:pt x="15" y="0"/>
                </a:moveTo>
                <a:lnTo>
                  <a:pt x="35" y="19"/>
                </a:lnTo>
                <a:lnTo>
                  <a:pt x="0" y="19"/>
                </a:lnTo>
                <a:lnTo>
                  <a:pt x="15" y="0"/>
                </a:lnTo>
                <a:close/>
              </a:path>
            </a:pathLst>
          </a:custGeom>
          <a:solidFill>
            <a:srgbClr val="00145B"/>
          </a:solidFill>
          <a:ln w="9525">
            <a:noFill/>
            <a:round/>
            <a:headEnd/>
            <a:tailEnd/>
          </a:ln>
        </p:spPr>
        <p:txBody>
          <a:bodyPr/>
          <a:lstStyle/>
          <a:p>
            <a:endParaRPr lang="en-US">
              <a:cs typeface="Arial" charset="0"/>
            </a:endParaRPr>
          </a:p>
        </p:txBody>
      </p:sp>
      <p:sp>
        <p:nvSpPr>
          <p:cNvPr id="101392" name="Freeform 17"/>
          <p:cNvSpPr>
            <a:spLocks noChangeAspect="1"/>
          </p:cNvSpPr>
          <p:nvPr/>
        </p:nvSpPr>
        <p:spPr bwMode="auto">
          <a:xfrm rot="-176173">
            <a:off x="7105650" y="5761038"/>
            <a:ext cx="42863" cy="76200"/>
          </a:xfrm>
          <a:custGeom>
            <a:avLst/>
            <a:gdLst>
              <a:gd name="T0" fmla="*/ 2147483647 w 20"/>
              <a:gd name="T1" fmla="*/ 0 h 34"/>
              <a:gd name="T2" fmla="*/ 2147483647 w 20"/>
              <a:gd name="T3" fmla="*/ 2147483647 h 34"/>
              <a:gd name="T4" fmla="*/ 0 w 20"/>
              <a:gd name="T5" fmla="*/ 2147483647 h 34"/>
              <a:gd name="T6" fmla="*/ 2147483647 w 20"/>
              <a:gd name="T7" fmla="*/ 0 h 34"/>
              <a:gd name="T8" fmla="*/ 0 60000 65536"/>
              <a:gd name="T9" fmla="*/ 0 60000 65536"/>
              <a:gd name="T10" fmla="*/ 0 60000 65536"/>
              <a:gd name="T11" fmla="*/ 0 60000 65536"/>
              <a:gd name="T12" fmla="*/ 0 w 20"/>
              <a:gd name="T13" fmla="*/ 0 h 34"/>
              <a:gd name="T14" fmla="*/ 20 w 20"/>
              <a:gd name="T15" fmla="*/ 34 h 34"/>
            </a:gdLst>
            <a:ahLst/>
            <a:cxnLst>
              <a:cxn ang="T8">
                <a:pos x="T0" y="T1"/>
              </a:cxn>
              <a:cxn ang="T9">
                <a:pos x="T2" y="T3"/>
              </a:cxn>
              <a:cxn ang="T10">
                <a:pos x="T4" y="T5"/>
              </a:cxn>
              <a:cxn ang="T11">
                <a:pos x="T6" y="T7"/>
              </a:cxn>
            </a:cxnLst>
            <a:rect l="T12" t="T13" r="T14" b="T15"/>
            <a:pathLst>
              <a:path w="20" h="34">
                <a:moveTo>
                  <a:pt x="20" y="0"/>
                </a:moveTo>
                <a:lnTo>
                  <a:pt x="18" y="34"/>
                </a:lnTo>
                <a:lnTo>
                  <a:pt x="0" y="23"/>
                </a:lnTo>
                <a:lnTo>
                  <a:pt x="20" y="0"/>
                </a:lnTo>
                <a:close/>
              </a:path>
            </a:pathLst>
          </a:custGeom>
          <a:solidFill>
            <a:srgbClr val="00145B"/>
          </a:solidFill>
          <a:ln w="9525">
            <a:noFill/>
            <a:round/>
            <a:headEnd/>
            <a:tailEnd/>
          </a:ln>
        </p:spPr>
        <p:txBody>
          <a:bodyPr/>
          <a:lstStyle/>
          <a:p>
            <a:endParaRPr lang="en-US">
              <a:cs typeface="Arial" charset="0"/>
            </a:endParaRPr>
          </a:p>
        </p:txBody>
      </p:sp>
      <p:sp>
        <p:nvSpPr>
          <p:cNvPr id="101393" name="Freeform 18"/>
          <p:cNvSpPr>
            <a:spLocks noChangeAspect="1"/>
          </p:cNvSpPr>
          <p:nvPr/>
        </p:nvSpPr>
        <p:spPr bwMode="auto">
          <a:xfrm rot="-176173">
            <a:off x="7056438" y="5770563"/>
            <a:ext cx="80962" cy="42862"/>
          </a:xfrm>
          <a:custGeom>
            <a:avLst/>
            <a:gdLst>
              <a:gd name="T0" fmla="*/ 2147483647 w 38"/>
              <a:gd name="T1" fmla="*/ 2147483647 h 19"/>
              <a:gd name="T2" fmla="*/ 0 w 38"/>
              <a:gd name="T3" fmla="*/ 0 h 19"/>
              <a:gd name="T4" fmla="*/ 2147483647 w 38"/>
              <a:gd name="T5" fmla="*/ 2147483647 h 19"/>
              <a:gd name="T6" fmla="*/ 2147483647 w 38"/>
              <a:gd name="T7" fmla="*/ 2147483647 h 19"/>
              <a:gd name="T8" fmla="*/ 0 60000 65536"/>
              <a:gd name="T9" fmla="*/ 0 60000 65536"/>
              <a:gd name="T10" fmla="*/ 0 60000 65536"/>
              <a:gd name="T11" fmla="*/ 0 60000 65536"/>
              <a:gd name="T12" fmla="*/ 0 w 38"/>
              <a:gd name="T13" fmla="*/ 0 h 19"/>
              <a:gd name="T14" fmla="*/ 38 w 38"/>
              <a:gd name="T15" fmla="*/ 19 h 19"/>
            </a:gdLst>
            <a:ahLst/>
            <a:cxnLst>
              <a:cxn ang="T8">
                <a:pos x="T0" y="T1"/>
              </a:cxn>
              <a:cxn ang="T9">
                <a:pos x="T2" y="T3"/>
              </a:cxn>
              <a:cxn ang="T10">
                <a:pos x="T4" y="T5"/>
              </a:cxn>
              <a:cxn ang="T11">
                <a:pos x="T6" y="T7"/>
              </a:cxn>
            </a:cxnLst>
            <a:rect l="T12" t="T13" r="T14" b="T15"/>
            <a:pathLst>
              <a:path w="38" h="19">
                <a:moveTo>
                  <a:pt x="38" y="2"/>
                </a:moveTo>
                <a:lnTo>
                  <a:pt x="0" y="0"/>
                </a:lnTo>
                <a:lnTo>
                  <a:pt x="4" y="19"/>
                </a:lnTo>
                <a:lnTo>
                  <a:pt x="38" y="2"/>
                </a:lnTo>
                <a:close/>
              </a:path>
            </a:pathLst>
          </a:custGeom>
          <a:solidFill>
            <a:srgbClr val="00145B"/>
          </a:solidFill>
          <a:ln w="9525">
            <a:noFill/>
            <a:round/>
            <a:headEnd/>
            <a:tailEnd/>
          </a:ln>
        </p:spPr>
        <p:txBody>
          <a:bodyPr/>
          <a:lstStyle/>
          <a:p>
            <a:endParaRPr lang="en-US">
              <a:cs typeface="Arial" charset="0"/>
            </a:endParaRPr>
          </a:p>
        </p:txBody>
      </p:sp>
      <p:sp>
        <p:nvSpPr>
          <p:cNvPr id="101394" name="Freeform 19"/>
          <p:cNvSpPr>
            <a:spLocks noChangeAspect="1"/>
          </p:cNvSpPr>
          <p:nvPr/>
        </p:nvSpPr>
        <p:spPr bwMode="auto">
          <a:xfrm rot="-176173">
            <a:off x="7285038" y="5829300"/>
            <a:ext cx="42862" cy="65088"/>
          </a:xfrm>
          <a:custGeom>
            <a:avLst/>
            <a:gdLst>
              <a:gd name="T0" fmla="*/ 2147483647 w 21"/>
              <a:gd name="T1" fmla="*/ 0 h 30"/>
              <a:gd name="T2" fmla="*/ 2147483647 w 21"/>
              <a:gd name="T3" fmla="*/ 2147483647 h 30"/>
              <a:gd name="T4" fmla="*/ 0 w 21"/>
              <a:gd name="T5" fmla="*/ 2147483647 h 30"/>
              <a:gd name="T6" fmla="*/ 2147483647 w 21"/>
              <a:gd name="T7" fmla="*/ 0 h 30"/>
              <a:gd name="T8" fmla="*/ 0 60000 65536"/>
              <a:gd name="T9" fmla="*/ 0 60000 65536"/>
              <a:gd name="T10" fmla="*/ 0 60000 65536"/>
              <a:gd name="T11" fmla="*/ 0 60000 65536"/>
              <a:gd name="T12" fmla="*/ 0 w 21"/>
              <a:gd name="T13" fmla="*/ 0 h 30"/>
              <a:gd name="T14" fmla="*/ 21 w 21"/>
              <a:gd name="T15" fmla="*/ 30 h 30"/>
            </a:gdLst>
            <a:ahLst/>
            <a:cxnLst>
              <a:cxn ang="T8">
                <a:pos x="T0" y="T1"/>
              </a:cxn>
              <a:cxn ang="T9">
                <a:pos x="T2" y="T3"/>
              </a:cxn>
              <a:cxn ang="T10">
                <a:pos x="T4" y="T5"/>
              </a:cxn>
              <a:cxn ang="T11">
                <a:pos x="T6" y="T7"/>
              </a:cxn>
            </a:cxnLst>
            <a:rect l="T12" t="T13" r="T14" b="T15"/>
            <a:pathLst>
              <a:path w="21" h="30">
                <a:moveTo>
                  <a:pt x="4" y="0"/>
                </a:moveTo>
                <a:lnTo>
                  <a:pt x="21" y="30"/>
                </a:lnTo>
                <a:lnTo>
                  <a:pt x="0" y="30"/>
                </a:lnTo>
                <a:lnTo>
                  <a:pt x="4" y="0"/>
                </a:lnTo>
                <a:close/>
              </a:path>
            </a:pathLst>
          </a:custGeom>
          <a:solidFill>
            <a:srgbClr val="00145B"/>
          </a:solidFill>
          <a:ln w="9525">
            <a:noFill/>
            <a:round/>
            <a:headEnd/>
            <a:tailEnd/>
          </a:ln>
        </p:spPr>
        <p:txBody>
          <a:bodyPr/>
          <a:lstStyle/>
          <a:p>
            <a:endParaRPr lang="en-US">
              <a:cs typeface="Arial" charset="0"/>
            </a:endParaRPr>
          </a:p>
        </p:txBody>
      </p:sp>
      <p:sp>
        <p:nvSpPr>
          <p:cNvPr id="101395" name="Freeform 20"/>
          <p:cNvSpPr>
            <a:spLocks noChangeAspect="1"/>
          </p:cNvSpPr>
          <p:nvPr/>
        </p:nvSpPr>
        <p:spPr bwMode="auto">
          <a:xfrm rot="-176173">
            <a:off x="7212013" y="5840413"/>
            <a:ext cx="66675" cy="42862"/>
          </a:xfrm>
          <a:custGeom>
            <a:avLst/>
            <a:gdLst>
              <a:gd name="T0" fmla="*/ 2147483647 w 35"/>
              <a:gd name="T1" fmla="*/ 2147483647 h 22"/>
              <a:gd name="T2" fmla="*/ 0 w 35"/>
              <a:gd name="T3" fmla="*/ 0 h 22"/>
              <a:gd name="T4" fmla="*/ 2147483647 w 35"/>
              <a:gd name="T5" fmla="*/ 2147483647 h 22"/>
              <a:gd name="T6" fmla="*/ 2147483647 w 35"/>
              <a:gd name="T7" fmla="*/ 2147483647 h 22"/>
              <a:gd name="T8" fmla="*/ 0 60000 65536"/>
              <a:gd name="T9" fmla="*/ 0 60000 65536"/>
              <a:gd name="T10" fmla="*/ 0 60000 65536"/>
              <a:gd name="T11" fmla="*/ 0 60000 65536"/>
              <a:gd name="T12" fmla="*/ 0 w 35"/>
              <a:gd name="T13" fmla="*/ 0 h 22"/>
              <a:gd name="T14" fmla="*/ 35 w 35"/>
              <a:gd name="T15" fmla="*/ 22 h 22"/>
            </a:gdLst>
            <a:ahLst/>
            <a:cxnLst>
              <a:cxn ang="T8">
                <a:pos x="T0" y="T1"/>
              </a:cxn>
              <a:cxn ang="T9">
                <a:pos x="T2" y="T3"/>
              </a:cxn>
              <a:cxn ang="T10">
                <a:pos x="T4" y="T5"/>
              </a:cxn>
              <a:cxn ang="T11">
                <a:pos x="T6" y="T7"/>
              </a:cxn>
            </a:cxnLst>
            <a:rect l="T12" t="T13" r="T14" b="T15"/>
            <a:pathLst>
              <a:path w="35" h="22">
                <a:moveTo>
                  <a:pt x="17" y="22"/>
                </a:moveTo>
                <a:lnTo>
                  <a:pt x="0" y="0"/>
                </a:lnTo>
                <a:lnTo>
                  <a:pt x="35" y="6"/>
                </a:lnTo>
                <a:lnTo>
                  <a:pt x="17" y="22"/>
                </a:lnTo>
                <a:close/>
              </a:path>
            </a:pathLst>
          </a:custGeom>
          <a:solidFill>
            <a:srgbClr val="00145B"/>
          </a:solidFill>
          <a:ln w="9525">
            <a:noFill/>
            <a:round/>
            <a:headEnd/>
            <a:tailEnd/>
          </a:ln>
        </p:spPr>
        <p:txBody>
          <a:bodyPr/>
          <a:lstStyle/>
          <a:p>
            <a:endParaRPr lang="en-US">
              <a:cs typeface="Arial" charset="0"/>
            </a:endParaRPr>
          </a:p>
        </p:txBody>
      </p:sp>
      <p:sp>
        <p:nvSpPr>
          <p:cNvPr id="101396" name="Freeform 21"/>
          <p:cNvSpPr>
            <a:spLocks noChangeAspect="1"/>
          </p:cNvSpPr>
          <p:nvPr/>
        </p:nvSpPr>
        <p:spPr bwMode="auto">
          <a:xfrm rot="-176173">
            <a:off x="7172325" y="5843588"/>
            <a:ext cx="42863" cy="76200"/>
          </a:xfrm>
          <a:custGeom>
            <a:avLst/>
            <a:gdLst>
              <a:gd name="T0" fmla="*/ 2147483647 w 20"/>
              <a:gd name="T1" fmla="*/ 0 h 34"/>
              <a:gd name="T2" fmla="*/ 2147483647 w 20"/>
              <a:gd name="T3" fmla="*/ 2147483647 h 34"/>
              <a:gd name="T4" fmla="*/ 0 w 20"/>
              <a:gd name="T5" fmla="*/ 2147483647 h 34"/>
              <a:gd name="T6" fmla="*/ 2147483647 w 20"/>
              <a:gd name="T7" fmla="*/ 0 h 34"/>
              <a:gd name="T8" fmla="*/ 0 60000 65536"/>
              <a:gd name="T9" fmla="*/ 0 60000 65536"/>
              <a:gd name="T10" fmla="*/ 0 60000 65536"/>
              <a:gd name="T11" fmla="*/ 0 60000 65536"/>
              <a:gd name="T12" fmla="*/ 0 w 20"/>
              <a:gd name="T13" fmla="*/ 0 h 34"/>
              <a:gd name="T14" fmla="*/ 20 w 20"/>
              <a:gd name="T15" fmla="*/ 34 h 34"/>
            </a:gdLst>
            <a:ahLst/>
            <a:cxnLst>
              <a:cxn ang="T8">
                <a:pos x="T0" y="T1"/>
              </a:cxn>
              <a:cxn ang="T9">
                <a:pos x="T2" y="T3"/>
              </a:cxn>
              <a:cxn ang="T10">
                <a:pos x="T4" y="T5"/>
              </a:cxn>
              <a:cxn ang="T11">
                <a:pos x="T6" y="T7"/>
              </a:cxn>
            </a:cxnLst>
            <a:rect l="T12" t="T13" r="T14" b="T15"/>
            <a:pathLst>
              <a:path w="20" h="34">
                <a:moveTo>
                  <a:pt x="20" y="0"/>
                </a:moveTo>
                <a:lnTo>
                  <a:pt x="17" y="34"/>
                </a:lnTo>
                <a:lnTo>
                  <a:pt x="0" y="23"/>
                </a:lnTo>
                <a:lnTo>
                  <a:pt x="20" y="0"/>
                </a:lnTo>
                <a:close/>
              </a:path>
            </a:pathLst>
          </a:custGeom>
          <a:solidFill>
            <a:srgbClr val="00145B"/>
          </a:solidFill>
          <a:ln w="9525">
            <a:noFill/>
            <a:round/>
            <a:headEnd/>
            <a:tailEnd/>
          </a:ln>
        </p:spPr>
        <p:txBody>
          <a:bodyPr/>
          <a:lstStyle/>
          <a:p>
            <a:endParaRPr lang="en-US">
              <a:cs typeface="Arial" charset="0"/>
            </a:endParaRPr>
          </a:p>
        </p:txBody>
      </p:sp>
      <p:sp>
        <p:nvSpPr>
          <p:cNvPr id="101397" name="Freeform 22"/>
          <p:cNvSpPr>
            <a:spLocks noChangeAspect="1"/>
          </p:cNvSpPr>
          <p:nvPr/>
        </p:nvSpPr>
        <p:spPr bwMode="auto">
          <a:xfrm rot="-176173">
            <a:off x="7112000" y="5854700"/>
            <a:ext cx="42863" cy="50800"/>
          </a:xfrm>
          <a:custGeom>
            <a:avLst/>
            <a:gdLst>
              <a:gd name="T0" fmla="*/ 2147483647 w 31"/>
              <a:gd name="T1" fmla="*/ 2147483647 h 37"/>
              <a:gd name="T2" fmla="*/ 0 w 31"/>
              <a:gd name="T3" fmla="*/ 0 h 37"/>
              <a:gd name="T4" fmla="*/ 2147483647 w 31"/>
              <a:gd name="T5" fmla="*/ 2147483647 h 37"/>
              <a:gd name="T6" fmla="*/ 2147483647 w 31"/>
              <a:gd name="T7" fmla="*/ 2147483647 h 37"/>
              <a:gd name="T8" fmla="*/ 0 60000 65536"/>
              <a:gd name="T9" fmla="*/ 0 60000 65536"/>
              <a:gd name="T10" fmla="*/ 0 60000 65536"/>
              <a:gd name="T11" fmla="*/ 0 60000 65536"/>
              <a:gd name="T12" fmla="*/ 0 w 31"/>
              <a:gd name="T13" fmla="*/ 0 h 37"/>
              <a:gd name="T14" fmla="*/ 31 w 31"/>
              <a:gd name="T15" fmla="*/ 37 h 37"/>
            </a:gdLst>
            <a:ahLst/>
            <a:cxnLst>
              <a:cxn ang="T8">
                <a:pos x="T0" y="T1"/>
              </a:cxn>
              <a:cxn ang="T9">
                <a:pos x="T2" y="T3"/>
              </a:cxn>
              <a:cxn ang="T10">
                <a:pos x="T4" y="T5"/>
              </a:cxn>
              <a:cxn ang="T11">
                <a:pos x="T6" y="T7"/>
              </a:cxn>
            </a:cxnLst>
            <a:rect l="T12" t="T13" r="T14" b="T15"/>
            <a:pathLst>
              <a:path w="31" h="37">
                <a:moveTo>
                  <a:pt x="31" y="9"/>
                </a:moveTo>
                <a:lnTo>
                  <a:pt x="0" y="0"/>
                </a:lnTo>
                <a:lnTo>
                  <a:pt x="31" y="37"/>
                </a:lnTo>
                <a:lnTo>
                  <a:pt x="31" y="9"/>
                </a:lnTo>
                <a:close/>
              </a:path>
            </a:pathLst>
          </a:custGeom>
          <a:solidFill>
            <a:srgbClr val="00145B"/>
          </a:solidFill>
          <a:ln w="9525">
            <a:noFill/>
            <a:round/>
            <a:headEnd/>
            <a:tailEnd/>
          </a:ln>
        </p:spPr>
        <p:txBody>
          <a:bodyPr/>
          <a:lstStyle/>
          <a:p>
            <a:endParaRPr lang="en-US">
              <a:cs typeface="Arial" charset="0"/>
            </a:endParaRPr>
          </a:p>
        </p:txBody>
      </p:sp>
      <p:sp>
        <p:nvSpPr>
          <p:cNvPr id="101398" name="Freeform 23"/>
          <p:cNvSpPr>
            <a:spLocks noChangeAspect="1"/>
          </p:cNvSpPr>
          <p:nvPr/>
        </p:nvSpPr>
        <p:spPr bwMode="auto">
          <a:xfrm rot="-176173">
            <a:off x="7035800" y="5830888"/>
            <a:ext cx="82550" cy="42862"/>
          </a:xfrm>
          <a:custGeom>
            <a:avLst/>
            <a:gdLst>
              <a:gd name="T0" fmla="*/ 2147483647 w 45"/>
              <a:gd name="T1" fmla="*/ 0 h 23"/>
              <a:gd name="T2" fmla="*/ 2147483647 w 45"/>
              <a:gd name="T3" fmla="*/ 2147483647 h 23"/>
              <a:gd name="T4" fmla="*/ 0 w 45"/>
              <a:gd name="T5" fmla="*/ 2147483647 h 23"/>
              <a:gd name="T6" fmla="*/ 2147483647 w 45"/>
              <a:gd name="T7" fmla="*/ 0 h 23"/>
              <a:gd name="T8" fmla="*/ 0 60000 65536"/>
              <a:gd name="T9" fmla="*/ 0 60000 65536"/>
              <a:gd name="T10" fmla="*/ 0 60000 65536"/>
              <a:gd name="T11" fmla="*/ 0 60000 65536"/>
              <a:gd name="T12" fmla="*/ 0 w 45"/>
              <a:gd name="T13" fmla="*/ 0 h 23"/>
              <a:gd name="T14" fmla="*/ 45 w 45"/>
              <a:gd name="T15" fmla="*/ 23 h 23"/>
            </a:gdLst>
            <a:ahLst/>
            <a:cxnLst>
              <a:cxn ang="T8">
                <a:pos x="T0" y="T1"/>
              </a:cxn>
              <a:cxn ang="T9">
                <a:pos x="T2" y="T3"/>
              </a:cxn>
              <a:cxn ang="T10">
                <a:pos x="T4" y="T5"/>
              </a:cxn>
              <a:cxn ang="T11">
                <a:pos x="T6" y="T7"/>
              </a:cxn>
            </a:cxnLst>
            <a:rect l="T12" t="T13" r="T14" b="T15"/>
            <a:pathLst>
              <a:path w="45" h="23">
                <a:moveTo>
                  <a:pt x="25" y="0"/>
                </a:moveTo>
                <a:lnTo>
                  <a:pt x="45" y="23"/>
                </a:lnTo>
                <a:lnTo>
                  <a:pt x="0" y="23"/>
                </a:lnTo>
                <a:lnTo>
                  <a:pt x="25" y="0"/>
                </a:lnTo>
                <a:close/>
              </a:path>
            </a:pathLst>
          </a:custGeom>
          <a:solidFill>
            <a:srgbClr val="00145B"/>
          </a:solidFill>
          <a:ln w="9525">
            <a:noFill/>
            <a:round/>
            <a:headEnd/>
            <a:tailEnd/>
          </a:ln>
        </p:spPr>
        <p:txBody>
          <a:bodyPr/>
          <a:lstStyle/>
          <a:p>
            <a:endParaRPr lang="en-US">
              <a:cs typeface="Arial" charset="0"/>
            </a:endParaRPr>
          </a:p>
        </p:txBody>
      </p:sp>
      <p:sp>
        <p:nvSpPr>
          <p:cNvPr id="101399" name="Freeform 24"/>
          <p:cNvSpPr>
            <a:spLocks noChangeAspect="1"/>
          </p:cNvSpPr>
          <p:nvPr/>
        </p:nvSpPr>
        <p:spPr bwMode="auto">
          <a:xfrm rot="-176173">
            <a:off x="7104063" y="5680075"/>
            <a:ext cx="42862" cy="55563"/>
          </a:xfrm>
          <a:custGeom>
            <a:avLst/>
            <a:gdLst>
              <a:gd name="T0" fmla="*/ 2147483647 w 26"/>
              <a:gd name="T1" fmla="*/ 2147483647 h 31"/>
              <a:gd name="T2" fmla="*/ 2147483647 w 26"/>
              <a:gd name="T3" fmla="*/ 2147483647 h 31"/>
              <a:gd name="T4" fmla="*/ 0 w 26"/>
              <a:gd name="T5" fmla="*/ 0 h 31"/>
              <a:gd name="T6" fmla="*/ 2147483647 w 26"/>
              <a:gd name="T7" fmla="*/ 2147483647 h 31"/>
              <a:gd name="T8" fmla="*/ 0 60000 65536"/>
              <a:gd name="T9" fmla="*/ 0 60000 65536"/>
              <a:gd name="T10" fmla="*/ 0 60000 65536"/>
              <a:gd name="T11" fmla="*/ 0 60000 65536"/>
              <a:gd name="T12" fmla="*/ 0 w 26"/>
              <a:gd name="T13" fmla="*/ 0 h 31"/>
              <a:gd name="T14" fmla="*/ 26 w 26"/>
              <a:gd name="T15" fmla="*/ 31 h 31"/>
            </a:gdLst>
            <a:ahLst/>
            <a:cxnLst>
              <a:cxn ang="T8">
                <a:pos x="T0" y="T1"/>
              </a:cxn>
              <a:cxn ang="T9">
                <a:pos x="T2" y="T3"/>
              </a:cxn>
              <a:cxn ang="T10">
                <a:pos x="T4" y="T5"/>
              </a:cxn>
              <a:cxn ang="T11">
                <a:pos x="T6" y="T7"/>
              </a:cxn>
            </a:cxnLst>
            <a:rect l="T12" t="T13" r="T14" b="T15"/>
            <a:pathLst>
              <a:path w="26" h="31">
                <a:moveTo>
                  <a:pt x="26" y="8"/>
                </a:moveTo>
                <a:lnTo>
                  <a:pt x="13" y="31"/>
                </a:lnTo>
                <a:lnTo>
                  <a:pt x="0" y="0"/>
                </a:lnTo>
                <a:lnTo>
                  <a:pt x="26" y="8"/>
                </a:lnTo>
                <a:close/>
              </a:path>
            </a:pathLst>
          </a:custGeom>
          <a:solidFill>
            <a:srgbClr val="00145B"/>
          </a:solidFill>
          <a:ln w="9525">
            <a:noFill/>
            <a:round/>
            <a:headEnd/>
            <a:tailEnd/>
          </a:ln>
        </p:spPr>
        <p:txBody>
          <a:bodyPr/>
          <a:lstStyle/>
          <a:p>
            <a:endParaRPr lang="en-US">
              <a:cs typeface="Arial" charset="0"/>
            </a:endParaRPr>
          </a:p>
        </p:txBody>
      </p:sp>
      <p:sp>
        <p:nvSpPr>
          <p:cNvPr id="101400" name="Freeform 25"/>
          <p:cNvSpPr>
            <a:spLocks noChangeAspect="1"/>
          </p:cNvSpPr>
          <p:nvPr/>
        </p:nvSpPr>
        <p:spPr bwMode="auto">
          <a:xfrm rot="-176173">
            <a:off x="7169150" y="5710238"/>
            <a:ext cx="42863" cy="73025"/>
          </a:xfrm>
          <a:custGeom>
            <a:avLst/>
            <a:gdLst>
              <a:gd name="T0" fmla="*/ 2147483647 w 21"/>
              <a:gd name="T1" fmla="*/ 0 h 34"/>
              <a:gd name="T2" fmla="*/ 2147483647 w 21"/>
              <a:gd name="T3" fmla="*/ 2147483647 h 34"/>
              <a:gd name="T4" fmla="*/ 0 w 21"/>
              <a:gd name="T5" fmla="*/ 2147483647 h 34"/>
              <a:gd name="T6" fmla="*/ 2147483647 w 21"/>
              <a:gd name="T7" fmla="*/ 0 h 34"/>
              <a:gd name="T8" fmla="*/ 0 60000 65536"/>
              <a:gd name="T9" fmla="*/ 0 60000 65536"/>
              <a:gd name="T10" fmla="*/ 0 60000 65536"/>
              <a:gd name="T11" fmla="*/ 0 60000 65536"/>
              <a:gd name="T12" fmla="*/ 0 w 21"/>
              <a:gd name="T13" fmla="*/ 0 h 34"/>
              <a:gd name="T14" fmla="*/ 21 w 21"/>
              <a:gd name="T15" fmla="*/ 34 h 34"/>
            </a:gdLst>
            <a:ahLst/>
            <a:cxnLst>
              <a:cxn ang="T8">
                <a:pos x="T0" y="T1"/>
              </a:cxn>
              <a:cxn ang="T9">
                <a:pos x="T2" y="T3"/>
              </a:cxn>
              <a:cxn ang="T10">
                <a:pos x="T4" y="T5"/>
              </a:cxn>
              <a:cxn ang="T11">
                <a:pos x="T6" y="T7"/>
              </a:cxn>
            </a:cxnLst>
            <a:rect l="T12" t="T13" r="T14" b="T15"/>
            <a:pathLst>
              <a:path w="21" h="34">
                <a:moveTo>
                  <a:pt x="21" y="0"/>
                </a:moveTo>
                <a:lnTo>
                  <a:pt x="18" y="34"/>
                </a:lnTo>
                <a:lnTo>
                  <a:pt x="0" y="23"/>
                </a:lnTo>
                <a:lnTo>
                  <a:pt x="21" y="0"/>
                </a:lnTo>
                <a:close/>
              </a:path>
            </a:pathLst>
          </a:custGeom>
          <a:solidFill>
            <a:srgbClr val="00145B"/>
          </a:solidFill>
          <a:ln w="9525">
            <a:noFill/>
            <a:round/>
            <a:headEnd/>
            <a:tailEnd/>
          </a:ln>
        </p:spPr>
        <p:txBody>
          <a:bodyPr/>
          <a:lstStyle/>
          <a:p>
            <a:endParaRPr lang="en-US">
              <a:cs typeface="Arial" charset="0"/>
            </a:endParaRPr>
          </a:p>
        </p:txBody>
      </p:sp>
      <p:sp>
        <p:nvSpPr>
          <p:cNvPr id="101401" name="Freeform 26"/>
          <p:cNvSpPr>
            <a:spLocks noChangeAspect="1"/>
          </p:cNvSpPr>
          <p:nvPr/>
        </p:nvSpPr>
        <p:spPr bwMode="auto">
          <a:xfrm rot="-176173">
            <a:off x="7165975" y="5703888"/>
            <a:ext cx="92075" cy="82550"/>
          </a:xfrm>
          <a:custGeom>
            <a:avLst/>
            <a:gdLst>
              <a:gd name="T0" fmla="*/ 2147483647 w 80"/>
              <a:gd name="T1" fmla="*/ 2147483647 h 70"/>
              <a:gd name="T2" fmla="*/ 0 w 80"/>
              <a:gd name="T3" fmla="*/ 2147483647 h 70"/>
              <a:gd name="T4" fmla="*/ 2147483647 w 80"/>
              <a:gd name="T5" fmla="*/ 2147483647 h 70"/>
              <a:gd name="T6" fmla="*/ 2147483647 w 80"/>
              <a:gd name="T7" fmla="*/ 2147483647 h 70"/>
              <a:gd name="T8" fmla="*/ 2147483647 w 80"/>
              <a:gd name="T9" fmla="*/ 2147483647 h 70"/>
              <a:gd name="T10" fmla="*/ 2147483647 w 80"/>
              <a:gd name="T11" fmla="*/ 2147483647 h 70"/>
              <a:gd name="T12" fmla="*/ 2147483647 w 80"/>
              <a:gd name="T13" fmla="*/ 2147483647 h 70"/>
              <a:gd name="T14" fmla="*/ 2147483647 w 80"/>
              <a:gd name="T15" fmla="*/ 2147483647 h 70"/>
              <a:gd name="T16" fmla="*/ 2147483647 w 80"/>
              <a:gd name="T17" fmla="*/ 2147483647 h 70"/>
              <a:gd name="T18" fmla="*/ 2147483647 w 80"/>
              <a:gd name="T19" fmla="*/ 2147483647 h 70"/>
              <a:gd name="T20" fmla="*/ 2147483647 w 80"/>
              <a:gd name="T21" fmla="*/ 2147483647 h 70"/>
              <a:gd name="T22" fmla="*/ 2147483647 w 80"/>
              <a:gd name="T23" fmla="*/ 2147483647 h 70"/>
              <a:gd name="T24" fmla="*/ 2147483647 w 80"/>
              <a:gd name="T25" fmla="*/ 2147483647 h 70"/>
              <a:gd name="T26" fmla="*/ 2147483647 w 80"/>
              <a:gd name="T27" fmla="*/ 2147483647 h 70"/>
              <a:gd name="T28" fmla="*/ 2147483647 w 80"/>
              <a:gd name="T29" fmla="*/ 2147483647 h 70"/>
              <a:gd name="T30" fmla="*/ 2147483647 w 80"/>
              <a:gd name="T31" fmla="*/ 2147483647 h 70"/>
              <a:gd name="T32" fmla="*/ 2147483647 w 80"/>
              <a:gd name="T33" fmla="*/ 2147483647 h 70"/>
              <a:gd name="T34" fmla="*/ 2147483647 w 80"/>
              <a:gd name="T35" fmla="*/ 2147483647 h 70"/>
              <a:gd name="T36" fmla="*/ 2147483647 w 80"/>
              <a:gd name="T37" fmla="*/ 2147483647 h 70"/>
              <a:gd name="T38" fmla="*/ 2147483647 w 80"/>
              <a:gd name="T39" fmla="*/ 2147483647 h 70"/>
              <a:gd name="T40" fmla="*/ 2147483647 w 80"/>
              <a:gd name="T41" fmla="*/ 2147483647 h 70"/>
              <a:gd name="T42" fmla="*/ 2147483647 w 80"/>
              <a:gd name="T43" fmla="*/ 2147483647 h 70"/>
              <a:gd name="T44" fmla="*/ 2147483647 w 80"/>
              <a:gd name="T45" fmla="*/ 2147483647 h 70"/>
              <a:gd name="T46" fmla="*/ 2147483647 w 80"/>
              <a:gd name="T47" fmla="*/ 2147483647 h 70"/>
              <a:gd name="T48" fmla="*/ 2147483647 w 80"/>
              <a:gd name="T49" fmla="*/ 2147483647 h 70"/>
              <a:gd name="T50" fmla="*/ 2147483647 w 80"/>
              <a:gd name="T51" fmla="*/ 2147483647 h 70"/>
              <a:gd name="T52" fmla="*/ 2147483647 w 80"/>
              <a:gd name="T53" fmla="*/ 2147483647 h 70"/>
              <a:gd name="T54" fmla="*/ 2147483647 w 80"/>
              <a:gd name="T55" fmla="*/ 2147483647 h 70"/>
              <a:gd name="T56" fmla="*/ 2147483647 w 80"/>
              <a:gd name="T57" fmla="*/ 2147483647 h 70"/>
              <a:gd name="T58" fmla="*/ 2147483647 w 80"/>
              <a:gd name="T59" fmla="*/ 2147483647 h 70"/>
              <a:gd name="T60" fmla="*/ 2147483647 w 80"/>
              <a:gd name="T61" fmla="*/ 2147483647 h 70"/>
              <a:gd name="T62" fmla="*/ 2147483647 w 80"/>
              <a:gd name="T63" fmla="*/ 2147483647 h 70"/>
              <a:gd name="T64" fmla="*/ 2147483647 w 80"/>
              <a:gd name="T65" fmla="*/ 2147483647 h 70"/>
              <a:gd name="T66" fmla="*/ 2147483647 w 80"/>
              <a:gd name="T67" fmla="*/ 2147483647 h 70"/>
              <a:gd name="T68" fmla="*/ 2147483647 w 80"/>
              <a:gd name="T69" fmla="*/ 2147483647 h 70"/>
              <a:gd name="T70" fmla="*/ 2147483647 w 80"/>
              <a:gd name="T71" fmla="*/ 2147483647 h 70"/>
              <a:gd name="T72" fmla="*/ 2147483647 w 80"/>
              <a:gd name="T73" fmla="*/ 2147483647 h 70"/>
              <a:gd name="T74" fmla="*/ 2147483647 w 80"/>
              <a:gd name="T75" fmla="*/ 2147483647 h 70"/>
              <a:gd name="T76" fmla="*/ 2147483647 w 80"/>
              <a:gd name="T77" fmla="*/ 2147483647 h 70"/>
              <a:gd name="T78" fmla="*/ 2147483647 w 80"/>
              <a:gd name="T79" fmla="*/ 2147483647 h 70"/>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80"/>
              <a:gd name="T121" fmla="*/ 0 h 70"/>
              <a:gd name="T122" fmla="*/ 80 w 80"/>
              <a:gd name="T123" fmla="*/ 70 h 70"/>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80" h="70">
                <a:moveTo>
                  <a:pt x="6" y="6"/>
                </a:moveTo>
                <a:lnTo>
                  <a:pt x="3" y="7"/>
                </a:lnTo>
                <a:lnTo>
                  <a:pt x="1" y="8"/>
                </a:lnTo>
                <a:lnTo>
                  <a:pt x="0" y="10"/>
                </a:lnTo>
                <a:lnTo>
                  <a:pt x="0" y="12"/>
                </a:lnTo>
                <a:lnTo>
                  <a:pt x="2" y="14"/>
                </a:lnTo>
                <a:lnTo>
                  <a:pt x="4" y="15"/>
                </a:lnTo>
                <a:lnTo>
                  <a:pt x="8" y="16"/>
                </a:lnTo>
                <a:lnTo>
                  <a:pt x="10" y="17"/>
                </a:lnTo>
                <a:lnTo>
                  <a:pt x="11" y="19"/>
                </a:lnTo>
                <a:lnTo>
                  <a:pt x="10" y="20"/>
                </a:lnTo>
                <a:lnTo>
                  <a:pt x="10" y="22"/>
                </a:lnTo>
                <a:lnTo>
                  <a:pt x="11" y="23"/>
                </a:lnTo>
                <a:lnTo>
                  <a:pt x="15" y="23"/>
                </a:lnTo>
                <a:lnTo>
                  <a:pt x="19" y="22"/>
                </a:lnTo>
                <a:lnTo>
                  <a:pt x="23" y="22"/>
                </a:lnTo>
                <a:lnTo>
                  <a:pt x="24" y="23"/>
                </a:lnTo>
                <a:lnTo>
                  <a:pt x="25" y="27"/>
                </a:lnTo>
                <a:lnTo>
                  <a:pt x="26" y="29"/>
                </a:lnTo>
                <a:lnTo>
                  <a:pt x="28" y="31"/>
                </a:lnTo>
                <a:lnTo>
                  <a:pt x="31" y="33"/>
                </a:lnTo>
                <a:lnTo>
                  <a:pt x="34" y="33"/>
                </a:lnTo>
                <a:lnTo>
                  <a:pt x="40" y="32"/>
                </a:lnTo>
                <a:lnTo>
                  <a:pt x="46" y="31"/>
                </a:lnTo>
                <a:lnTo>
                  <a:pt x="52" y="34"/>
                </a:lnTo>
                <a:lnTo>
                  <a:pt x="55" y="42"/>
                </a:lnTo>
                <a:lnTo>
                  <a:pt x="53" y="50"/>
                </a:lnTo>
                <a:lnTo>
                  <a:pt x="51" y="57"/>
                </a:lnTo>
                <a:lnTo>
                  <a:pt x="51" y="61"/>
                </a:lnTo>
                <a:lnTo>
                  <a:pt x="53" y="62"/>
                </a:lnTo>
                <a:lnTo>
                  <a:pt x="58" y="63"/>
                </a:lnTo>
                <a:lnTo>
                  <a:pt x="61" y="63"/>
                </a:lnTo>
                <a:lnTo>
                  <a:pt x="63" y="62"/>
                </a:lnTo>
                <a:lnTo>
                  <a:pt x="66" y="62"/>
                </a:lnTo>
                <a:lnTo>
                  <a:pt x="68" y="63"/>
                </a:lnTo>
                <a:lnTo>
                  <a:pt x="69" y="65"/>
                </a:lnTo>
                <a:lnTo>
                  <a:pt x="71" y="68"/>
                </a:lnTo>
                <a:lnTo>
                  <a:pt x="74" y="70"/>
                </a:lnTo>
                <a:lnTo>
                  <a:pt x="74" y="68"/>
                </a:lnTo>
                <a:lnTo>
                  <a:pt x="75" y="66"/>
                </a:lnTo>
                <a:lnTo>
                  <a:pt x="76" y="62"/>
                </a:lnTo>
                <a:lnTo>
                  <a:pt x="79" y="58"/>
                </a:lnTo>
                <a:lnTo>
                  <a:pt x="80" y="56"/>
                </a:lnTo>
                <a:lnTo>
                  <a:pt x="80" y="54"/>
                </a:lnTo>
                <a:lnTo>
                  <a:pt x="79" y="51"/>
                </a:lnTo>
                <a:lnTo>
                  <a:pt x="77" y="50"/>
                </a:lnTo>
                <a:lnTo>
                  <a:pt x="75" y="49"/>
                </a:lnTo>
                <a:lnTo>
                  <a:pt x="73" y="48"/>
                </a:lnTo>
                <a:lnTo>
                  <a:pt x="73" y="45"/>
                </a:lnTo>
                <a:lnTo>
                  <a:pt x="76" y="38"/>
                </a:lnTo>
                <a:lnTo>
                  <a:pt x="77" y="30"/>
                </a:lnTo>
                <a:lnTo>
                  <a:pt x="75" y="22"/>
                </a:lnTo>
                <a:lnTo>
                  <a:pt x="69" y="20"/>
                </a:lnTo>
                <a:lnTo>
                  <a:pt x="63" y="20"/>
                </a:lnTo>
                <a:lnTo>
                  <a:pt x="58" y="21"/>
                </a:lnTo>
                <a:lnTo>
                  <a:pt x="54" y="21"/>
                </a:lnTo>
                <a:lnTo>
                  <a:pt x="52" y="19"/>
                </a:lnTo>
                <a:lnTo>
                  <a:pt x="49" y="16"/>
                </a:lnTo>
                <a:lnTo>
                  <a:pt x="46" y="14"/>
                </a:lnTo>
                <a:lnTo>
                  <a:pt x="45" y="11"/>
                </a:lnTo>
                <a:lnTo>
                  <a:pt x="44" y="10"/>
                </a:lnTo>
                <a:lnTo>
                  <a:pt x="41" y="10"/>
                </a:lnTo>
                <a:lnTo>
                  <a:pt x="37" y="11"/>
                </a:lnTo>
                <a:lnTo>
                  <a:pt x="34" y="11"/>
                </a:lnTo>
                <a:lnTo>
                  <a:pt x="33" y="10"/>
                </a:lnTo>
                <a:lnTo>
                  <a:pt x="33" y="7"/>
                </a:lnTo>
                <a:lnTo>
                  <a:pt x="33" y="6"/>
                </a:lnTo>
                <a:lnTo>
                  <a:pt x="32" y="5"/>
                </a:lnTo>
                <a:lnTo>
                  <a:pt x="29" y="4"/>
                </a:lnTo>
                <a:lnTo>
                  <a:pt x="26" y="4"/>
                </a:lnTo>
                <a:lnTo>
                  <a:pt x="23" y="3"/>
                </a:lnTo>
                <a:lnTo>
                  <a:pt x="20" y="2"/>
                </a:lnTo>
                <a:lnTo>
                  <a:pt x="17" y="2"/>
                </a:lnTo>
                <a:lnTo>
                  <a:pt x="12" y="2"/>
                </a:lnTo>
                <a:lnTo>
                  <a:pt x="8" y="2"/>
                </a:lnTo>
                <a:lnTo>
                  <a:pt x="7" y="0"/>
                </a:lnTo>
                <a:lnTo>
                  <a:pt x="6" y="3"/>
                </a:lnTo>
                <a:lnTo>
                  <a:pt x="6" y="4"/>
                </a:lnTo>
                <a:lnTo>
                  <a:pt x="7" y="5"/>
                </a:lnTo>
                <a:lnTo>
                  <a:pt x="6" y="6"/>
                </a:lnTo>
                <a:close/>
              </a:path>
            </a:pathLst>
          </a:custGeom>
          <a:solidFill>
            <a:srgbClr val="FF2B01"/>
          </a:solidFill>
          <a:ln w="9525">
            <a:noFill/>
            <a:round/>
            <a:headEnd/>
            <a:tailEnd/>
          </a:ln>
        </p:spPr>
        <p:txBody>
          <a:bodyPr/>
          <a:lstStyle/>
          <a:p>
            <a:endParaRPr lang="en-US">
              <a:cs typeface="Arial" charset="0"/>
            </a:endParaRPr>
          </a:p>
        </p:txBody>
      </p:sp>
      <p:sp>
        <p:nvSpPr>
          <p:cNvPr id="101402" name="Freeform 27"/>
          <p:cNvSpPr>
            <a:spLocks noChangeAspect="1"/>
          </p:cNvSpPr>
          <p:nvPr/>
        </p:nvSpPr>
        <p:spPr bwMode="auto">
          <a:xfrm rot="-176173">
            <a:off x="7388225" y="5080000"/>
            <a:ext cx="101600" cy="231775"/>
          </a:xfrm>
          <a:custGeom>
            <a:avLst/>
            <a:gdLst>
              <a:gd name="T0" fmla="*/ 2147483647 w 91"/>
              <a:gd name="T1" fmla="*/ 2147483647 h 199"/>
              <a:gd name="T2" fmla="*/ 2147483647 w 91"/>
              <a:gd name="T3" fmla="*/ 2147483647 h 199"/>
              <a:gd name="T4" fmla="*/ 2147483647 w 91"/>
              <a:gd name="T5" fmla="*/ 2147483647 h 199"/>
              <a:gd name="T6" fmla="*/ 2147483647 w 91"/>
              <a:gd name="T7" fmla="*/ 2147483647 h 199"/>
              <a:gd name="T8" fmla="*/ 2147483647 w 91"/>
              <a:gd name="T9" fmla="*/ 2147483647 h 199"/>
              <a:gd name="T10" fmla="*/ 2147483647 w 91"/>
              <a:gd name="T11" fmla="*/ 2147483647 h 199"/>
              <a:gd name="T12" fmla="*/ 2147483647 w 91"/>
              <a:gd name="T13" fmla="*/ 2147483647 h 199"/>
              <a:gd name="T14" fmla="*/ 2147483647 w 91"/>
              <a:gd name="T15" fmla="*/ 2147483647 h 199"/>
              <a:gd name="T16" fmla="*/ 2147483647 w 91"/>
              <a:gd name="T17" fmla="*/ 2147483647 h 199"/>
              <a:gd name="T18" fmla="*/ 2147483647 w 91"/>
              <a:gd name="T19" fmla="*/ 2147483647 h 199"/>
              <a:gd name="T20" fmla="*/ 2147483647 w 91"/>
              <a:gd name="T21" fmla="*/ 2147483647 h 199"/>
              <a:gd name="T22" fmla="*/ 2147483647 w 91"/>
              <a:gd name="T23" fmla="*/ 2147483647 h 199"/>
              <a:gd name="T24" fmla="*/ 2147483647 w 91"/>
              <a:gd name="T25" fmla="*/ 2147483647 h 199"/>
              <a:gd name="T26" fmla="*/ 2147483647 w 91"/>
              <a:gd name="T27" fmla="*/ 2147483647 h 199"/>
              <a:gd name="T28" fmla="*/ 2147483647 w 91"/>
              <a:gd name="T29" fmla="*/ 2147483647 h 199"/>
              <a:gd name="T30" fmla="*/ 2147483647 w 91"/>
              <a:gd name="T31" fmla="*/ 2147483647 h 199"/>
              <a:gd name="T32" fmla="*/ 2147483647 w 91"/>
              <a:gd name="T33" fmla="*/ 2147483647 h 199"/>
              <a:gd name="T34" fmla="*/ 2147483647 w 91"/>
              <a:gd name="T35" fmla="*/ 2147483647 h 199"/>
              <a:gd name="T36" fmla="*/ 2147483647 w 91"/>
              <a:gd name="T37" fmla="*/ 2147483647 h 199"/>
              <a:gd name="T38" fmla="*/ 2147483647 w 91"/>
              <a:gd name="T39" fmla="*/ 2147483647 h 199"/>
              <a:gd name="T40" fmla="*/ 2147483647 w 91"/>
              <a:gd name="T41" fmla="*/ 2147483647 h 199"/>
              <a:gd name="T42" fmla="*/ 2147483647 w 91"/>
              <a:gd name="T43" fmla="*/ 2147483647 h 199"/>
              <a:gd name="T44" fmla="*/ 2147483647 w 91"/>
              <a:gd name="T45" fmla="*/ 2147483647 h 199"/>
              <a:gd name="T46" fmla="*/ 2147483647 w 91"/>
              <a:gd name="T47" fmla="*/ 2147483647 h 199"/>
              <a:gd name="T48" fmla="*/ 2147483647 w 91"/>
              <a:gd name="T49" fmla="*/ 2147483647 h 199"/>
              <a:gd name="T50" fmla="*/ 2147483647 w 91"/>
              <a:gd name="T51" fmla="*/ 2147483647 h 199"/>
              <a:gd name="T52" fmla="*/ 2147483647 w 91"/>
              <a:gd name="T53" fmla="*/ 2147483647 h 199"/>
              <a:gd name="T54" fmla="*/ 2147483647 w 91"/>
              <a:gd name="T55" fmla="*/ 2147483647 h 199"/>
              <a:gd name="T56" fmla="*/ 2147483647 w 91"/>
              <a:gd name="T57" fmla="*/ 2147483647 h 199"/>
              <a:gd name="T58" fmla="*/ 2147483647 w 91"/>
              <a:gd name="T59" fmla="*/ 2147483647 h 199"/>
              <a:gd name="T60" fmla="*/ 2147483647 w 91"/>
              <a:gd name="T61" fmla="*/ 2147483647 h 199"/>
              <a:gd name="T62" fmla="*/ 2147483647 w 91"/>
              <a:gd name="T63" fmla="*/ 2147483647 h 199"/>
              <a:gd name="T64" fmla="*/ 2147483647 w 91"/>
              <a:gd name="T65" fmla="*/ 2147483647 h 199"/>
              <a:gd name="T66" fmla="*/ 2147483647 w 91"/>
              <a:gd name="T67" fmla="*/ 2147483647 h 199"/>
              <a:gd name="T68" fmla="*/ 2147483647 w 91"/>
              <a:gd name="T69" fmla="*/ 2147483647 h 199"/>
              <a:gd name="T70" fmla="*/ 2147483647 w 91"/>
              <a:gd name="T71" fmla="*/ 2147483647 h 199"/>
              <a:gd name="T72" fmla="*/ 0 w 91"/>
              <a:gd name="T73" fmla="*/ 0 h 199"/>
              <a:gd name="T74" fmla="*/ 0 w 91"/>
              <a:gd name="T75" fmla="*/ 2147483647 h 199"/>
              <a:gd name="T76" fmla="*/ 2147483647 w 91"/>
              <a:gd name="T77" fmla="*/ 2147483647 h 199"/>
              <a:gd name="T78" fmla="*/ 2147483647 w 91"/>
              <a:gd name="T79" fmla="*/ 2147483647 h 199"/>
              <a:gd name="T80" fmla="*/ 2147483647 w 91"/>
              <a:gd name="T81" fmla="*/ 2147483647 h 199"/>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91"/>
              <a:gd name="T124" fmla="*/ 0 h 199"/>
              <a:gd name="T125" fmla="*/ 91 w 91"/>
              <a:gd name="T126" fmla="*/ 199 h 199"/>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91" h="199">
                <a:moveTo>
                  <a:pt x="4" y="193"/>
                </a:moveTo>
                <a:lnTo>
                  <a:pt x="5" y="196"/>
                </a:lnTo>
                <a:lnTo>
                  <a:pt x="7" y="198"/>
                </a:lnTo>
                <a:lnTo>
                  <a:pt x="10" y="199"/>
                </a:lnTo>
                <a:lnTo>
                  <a:pt x="16" y="198"/>
                </a:lnTo>
                <a:lnTo>
                  <a:pt x="22" y="198"/>
                </a:lnTo>
                <a:lnTo>
                  <a:pt x="28" y="197"/>
                </a:lnTo>
                <a:lnTo>
                  <a:pt x="34" y="196"/>
                </a:lnTo>
                <a:lnTo>
                  <a:pt x="41" y="195"/>
                </a:lnTo>
                <a:lnTo>
                  <a:pt x="52" y="193"/>
                </a:lnTo>
                <a:lnTo>
                  <a:pt x="62" y="190"/>
                </a:lnTo>
                <a:lnTo>
                  <a:pt x="68" y="188"/>
                </a:lnTo>
                <a:lnTo>
                  <a:pt x="74" y="186"/>
                </a:lnTo>
                <a:lnTo>
                  <a:pt x="79" y="185"/>
                </a:lnTo>
                <a:lnTo>
                  <a:pt x="82" y="186"/>
                </a:lnTo>
                <a:lnTo>
                  <a:pt x="87" y="188"/>
                </a:lnTo>
                <a:lnTo>
                  <a:pt x="91" y="193"/>
                </a:lnTo>
                <a:lnTo>
                  <a:pt x="91" y="163"/>
                </a:lnTo>
                <a:lnTo>
                  <a:pt x="91" y="103"/>
                </a:lnTo>
                <a:lnTo>
                  <a:pt x="91" y="41"/>
                </a:lnTo>
                <a:lnTo>
                  <a:pt x="91" y="1"/>
                </a:lnTo>
                <a:lnTo>
                  <a:pt x="90" y="3"/>
                </a:lnTo>
                <a:lnTo>
                  <a:pt x="88" y="7"/>
                </a:lnTo>
                <a:lnTo>
                  <a:pt x="85" y="10"/>
                </a:lnTo>
                <a:lnTo>
                  <a:pt x="81" y="12"/>
                </a:lnTo>
                <a:lnTo>
                  <a:pt x="76" y="16"/>
                </a:lnTo>
                <a:lnTo>
                  <a:pt x="70" y="17"/>
                </a:lnTo>
                <a:lnTo>
                  <a:pt x="60" y="19"/>
                </a:lnTo>
                <a:lnTo>
                  <a:pt x="50" y="19"/>
                </a:lnTo>
                <a:lnTo>
                  <a:pt x="40" y="19"/>
                </a:lnTo>
                <a:lnTo>
                  <a:pt x="31" y="18"/>
                </a:lnTo>
                <a:lnTo>
                  <a:pt x="22" y="16"/>
                </a:lnTo>
                <a:lnTo>
                  <a:pt x="15" y="14"/>
                </a:lnTo>
                <a:lnTo>
                  <a:pt x="8" y="11"/>
                </a:lnTo>
                <a:lnTo>
                  <a:pt x="4" y="8"/>
                </a:lnTo>
                <a:lnTo>
                  <a:pt x="1" y="4"/>
                </a:lnTo>
                <a:lnTo>
                  <a:pt x="0" y="0"/>
                </a:lnTo>
                <a:lnTo>
                  <a:pt x="0" y="36"/>
                </a:lnTo>
                <a:lnTo>
                  <a:pt x="3" y="97"/>
                </a:lnTo>
                <a:lnTo>
                  <a:pt x="4" y="160"/>
                </a:lnTo>
                <a:lnTo>
                  <a:pt x="4" y="193"/>
                </a:lnTo>
                <a:close/>
              </a:path>
            </a:pathLst>
          </a:custGeom>
          <a:solidFill>
            <a:srgbClr val="9C4E00"/>
          </a:solidFill>
          <a:ln w="9525">
            <a:noFill/>
            <a:round/>
            <a:headEnd/>
            <a:tailEnd/>
          </a:ln>
        </p:spPr>
        <p:txBody>
          <a:bodyPr/>
          <a:lstStyle/>
          <a:p>
            <a:endParaRPr lang="en-US">
              <a:cs typeface="Arial" charset="0"/>
            </a:endParaRPr>
          </a:p>
        </p:txBody>
      </p:sp>
      <p:sp>
        <p:nvSpPr>
          <p:cNvPr id="101403" name="Freeform 28"/>
          <p:cNvSpPr>
            <a:spLocks noChangeAspect="1"/>
          </p:cNvSpPr>
          <p:nvPr/>
        </p:nvSpPr>
        <p:spPr bwMode="auto">
          <a:xfrm rot="-176173">
            <a:off x="6797675" y="4305300"/>
            <a:ext cx="1531938" cy="1193800"/>
          </a:xfrm>
          <a:custGeom>
            <a:avLst/>
            <a:gdLst>
              <a:gd name="T0" fmla="*/ 2147483647 w 1347"/>
              <a:gd name="T1" fmla="*/ 2147483647 h 1008"/>
              <a:gd name="T2" fmla="*/ 2147483647 w 1347"/>
              <a:gd name="T3" fmla="*/ 2147483647 h 1008"/>
              <a:gd name="T4" fmla="*/ 2147483647 w 1347"/>
              <a:gd name="T5" fmla="*/ 2147483647 h 1008"/>
              <a:gd name="T6" fmla="*/ 2147483647 w 1347"/>
              <a:gd name="T7" fmla="*/ 2147483647 h 1008"/>
              <a:gd name="T8" fmla="*/ 2147483647 w 1347"/>
              <a:gd name="T9" fmla="*/ 2147483647 h 1008"/>
              <a:gd name="T10" fmla="*/ 2147483647 w 1347"/>
              <a:gd name="T11" fmla="*/ 2147483647 h 1008"/>
              <a:gd name="T12" fmla="*/ 2147483647 w 1347"/>
              <a:gd name="T13" fmla="*/ 2147483647 h 1008"/>
              <a:gd name="T14" fmla="*/ 2147483647 w 1347"/>
              <a:gd name="T15" fmla="*/ 2147483647 h 1008"/>
              <a:gd name="T16" fmla="*/ 2147483647 w 1347"/>
              <a:gd name="T17" fmla="*/ 2147483647 h 1008"/>
              <a:gd name="T18" fmla="*/ 2147483647 w 1347"/>
              <a:gd name="T19" fmla="*/ 2147483647 h 1008"/>
              <a:gd name="T20" fmla="*/ 2147483647 w 1347"/>
              <a:gd name="T21" fmla="*/ 2147483647 h 1008"/>
              <a:gd name="T22" fmla="*/ 2147483647 w 1347"/>
              <a:gd name="T23" fmla="*/ 2147483647 h 1008"/>
              <a:gd name="T24" fmla="*/ 2147483647 w 1347"/>
              <a:gd name="T25" fmla="*/ 2147483647 h 1008"/>
              <a:gd name="T26" fmla="*/ 2147483647 w 1347"/>
              <a:gd name="T27" fmla="*/ 2147483647 h 1008"/>
              <a:gd name="T28" fmla="*/ 2147483647 w 1347"/>
              <a:gd name="T29" fmla="*/ 2147483647 h 1008"/>
              <a:gd name="T30" fmla="*/ 2147483647 w 1347"/>
              <a:gd name="T31" fmla="*/ 2147483647 h 1008"/>
              <a:gd name="T32" fmla="*/ 2147483647 w 1347"/>
              <a:gd name="T33" fmla="*/ 2147483647 h 1008"/>
              <a:gd name="T34" fmla="*/ 2147483647 w 1347"/>
              <a:gd name="T35" fmla="*/ 2147483647 h 1008"/>
              <a:gd name="T36" fmla="*/ 2147483647 w 1347"/>
              <a:gd name="T37" fmla="*/ 2147483647 h 1008"/>
              <a:gd name="T38" fmla="*/ 2147483647 w 1347"/>
              <a:gd name="T39" fmla="*/ 2147483647 h 1008"/>
              <a:gd name="T40" fmla="*/ 2147483647 w 1347"/>
              <a:gd name="T41" fmla="*/ 2147483647 h 1008"/>
              <a:gd name="T42" fmla="*/ 2147483647 w 1347"/>
              <a:gd name="T43" fmla="*/ 2147483647 h 1008"/>
              <a:gd name="T44" fmla="*/ 2147483647 w 1347"/>
              <a:gd name="T45" fmla="*/ 2147483647 h 1008"/>
              <a:gd name="T46" fmla="*/ 2147483647 w 1347"/>
              <a:gd name="T47" fmla="*/ 2147483647 h 1008"/>
              <a:gd name="T48" fmla="*/ 2147483647 w 1347"/>
              <a:gd name="T49" fmla="*/ 2147483647 h 1008"/>
              <a:gd name="T50" fmla="*/ 2147483647 w 1347"/>
              <a:gd name="T51" fmla="*/ 2147483647 h 1008"/>
              <a:gd name="T52" fmla="*/ 2147483647 w 1347"/>
              <a:gd name="T53" fmla="*/ 2147483647 h 1008"/>
              <a:gd name="T54" fmla="*/ 2147483647 w 1347"/>
              <a:gd name="T55" fmla="*/ 2147483647 h 1008"/>
              <a:gd name="T56" fmla="*/ 2147483647 w 1347"/>
              <a:gd name="T57" fmla="*/ 2147483647 h 1008"/>
              <a:gd name="T58" fmla="*/ 2147483647 w 1347"/>
              <a:gd name="T59" fmla="*/ 2147483647 h 1008"/>
              <a:gd name="T60" fmla="*/ 2147483647 w 1347"/>
              <a:gd name="T61" fmla="*/ 2147483647 h 1008"/>
              <a:gd name="T62" fmla="*/ 2147483647 w 1347"/>
              <a:gd name="T63" fmla="*/ 2147483647 h 1008"/>
              <a:gd name="T64" fmla="*/ 2147483647 w 1347"/>
              <a:gd name="T65" fmla="*/ 2147483647 h 1008"/>
              <a:gd name="T66" fmla="*/ 2147483647 w 1347"/>
              <a:gd name="T67" fmla="*/ 2147483647 h 1008"/>
              <a:gd name="T68" fmla="*/ 2147483647 w 1347"/>
              <a:gd name="T69" fmla="*/ 2147483647 h 1008"/>
              <a:gd name="T70" fmla="*/ 2147483647 w 1347"/>
              <a:gd name="T71" fmla="*/ 2147483647 h 1008"/>
              <a:gd name="T72" fmla="*/ 2147483647 w 1347"/>
              <a:gd name="T73" fmla="*/ 2147483647 h 1008"/>
              <a:gd name="T74" fmla="*/ 2147483647 w 1347"/>
              <a:gd name="T75" fmla="*/ 2147483647 h 1008"/>
              <a:gd name="T76" fmla="*/ 2147483647 w 1347"/>
              <a:gd name="T77" fmla="*/ 2147483647 h 1008"/>
              <a:gd name="T78" fmla="*/ 2147483647 w 1347"/>
              <a:gd name="T79" fmla="*/ 2147483647 h 1008"/>
              <a:gd name="T80" fmla="*/ 2147483647 w 1347"/>
              <a:gd name="T81" fmla="*/ 2147483647 h 1008"/>
              <a:gd name="T82" fmla="*/ 2147483647 w 1347"/>
              <a:gd name="T83" fmla="*/ 2147483647 h 1008"/>
              <a:gd name="T84" fmla="*/ 2147483647 w 1347"/>
              <a:gd name="T85" fmla="*/ 2147483647 h 1008"/>
              <a:gd name="T86" fmla="*/ 2147483647 w 1347"/>
              <a:gd name="T87" fmla="*/ 2147483647 h 1008"/>
              <a:gd name="T88" fmla="*/ 2147483647 w 1347"/>
              <a:gd name="T89" fmla="*/ 2147483647 h 1008"/>
              <a:gd name="T90" fmla="*/ 2147483647 w 1347"/>
              <a:gd name="T91" fmla="*/ 2147483647 h 1008"/>
              <a:gd name="T92" fmla="*/ 2147483647 w 1347"/>
              <a:gd name="T93" fmla="*/ 2147483647 h 1008"/>
              <a:gd name="T94" fmla="*/ 2147483647 w 1347"/>
              <a:gd name="T95" fmla="*/ 2147483647 h 1008"/>
              <a:gd name="T96" fmla="*/ 2147483647 w 1347"/>
              <a:gd name="T97" fmla="*/ 2147483647 h 1008"/>
              <a:gd name="T98" fmla="*/ 2147483647 w 1347"/>
              <a:gd name="T99" fmla="*/ 2147483647 h 1008"/>
              <a:gd name="T100" fmla="*/ 2147483647 w 1347"/>
              <a:gd name="T101" fmla="*/ 2147483647 h 1008"/>
              <a:gd name="T102" fmla="*/ 2147483647 w 1347"/>
              <a:gd name="T103" fmla="*/ 2147483647 h 1008"/>
              <a:gd name="T104" fmla="*/ 2147483647 w 1347"/>
              <a:gd name="T105" fmla="*/ 2147483647 h 1008"/>
              <a:gd name="T106" fmla="*/ 2147483647 w 1347"/>
              <a:gd name="T107" fmla="*/ 2147483647 h 1008"/>
              <a:gd name="T108" fmla="*/ 2147483647 w 1347"/>
              <a:gd name="T109" fmla="*/ 2147483647 h 1008"/>
              <a:gd name="T110" fmla="*/ 2147483647 w 1347"/>
              <a:gd name="T111" fmla="*/ 2147483647 h 1008"/>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1347"/>
              <a:gd name="T169" fmla="*/ 0 h 1008"/>
              <a:gd name="T170" fmla="*/ 1347 w 1347"/>
              <a:gd name="T171" fmla="*/ 1008 h 1008"/>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1347" h="1008">
                <a:moveTo>
                  <a:pt x="388" y="935"/>
                </a:moveTo>
                <a:lnTo>
                  <a:pt x="385" y="898"/>
                </a:lnTo>
                <a:lnTo>
                  <a:pt x="378" y="864"/>
                </a:lnTo>
                <a:lnTo>
                  <a:pt x="370" y="838"/>
                </a:lnTo>
                <a:lnTo>
                  <a:pt x="360" y="823"/>
                </a:lnTo>
                <a:lnTo>
                  <a:pt x="366" y="811"/>
                </a:lnTo>
                <a:lnTo>
                  <a:pt x="373" y="794"/>
                </a:lnTo>
                <a:lnTo>
                  <a:pt x="381" y="772"/>
                </a:lnTo>
                <a:lnTo>
                  <a:pt x="387" y="751"/>
                </a:lnTo>
                <a:lnTo>
                  <a:pt x="394" y="728"/>
                </a:lnTo>
                <a:lnTo>
                  <a:pt x="399" y="707"/>
                </a:lnTo>
                <a:lnTo>
                  <a:pt x="400" y="690"/>
                </a:lnTo>
                <a:lnTo>
                  <a:pt x="398" y="679"/>
                </a:lnTo>
                <a:lnTo>
                  <a:pt x="410" y="667"/>
                </a:lnTo>
                <a:lnTo>
                  <a:pt x="420" y="653"/>
                </a:lnTo>
                <a:lnTo>
                  <a:pt x="427" y="642"/>
                </a:lnTo>
                <a:lnTo>
                  <a:pt x="432" y="629"/>
                </a:lnTo>
                <a:lnTo>
                  <a:pt x="434" y="618"/>
                </a:lnTo>
                <a:lnTo>
                  <a:pt x="436" y="605"/>
                </a:lnTo>
                <a:lnTo>
                  <a:pt x="438" y="594"/>
                </a:lnTo>
                <a:lnTo>
                  <a:pt x="441" y="583"/>
                </a:lnTo>
                <a:lnTo>
                  <a:pt x="454" y="574"/>
                </a:lnTo>
                <a:lnTo>
                  <a:pt x="468" y="565"/>
                </a:lnTo>
                <a:lnTo>
                  <a:pt x="483" y="554"/>
                </a:lnTo>
                <a:lnTo>
                  <a:pt x="497" y="543"/>
                </a:lnTo>
                <a:lnTo>
                  <a:pt x="511" y="532"/>
                </a:lnTo>
                <a:lnTo>
                  <a:pt x="521" y="522"/>
                </a:lnTo>
                <a:lnTo>
                  <a:pt x="529" y="513"/>
                </a:lnTo>
                <a:lnTo>
                  <a:pt x="534" y="503"/>
                </a:lnTo>
                <a:lnTo>
                  <a:pt x="547" y="505"/>
                </a:lnTo>
                <a:lnTo>
                  <a:pt x="559" y="509"/>
                </a:lnTo>
                <a:lnTo>
                  <a:pt x="568" y="515"/>
                </a:lnTo>
                <a:lnTo>
                  <a:pt x="576" y="522"/>
                </a:lnTo>
                <a:lnTo>
                  <a:pt x="583" y="530"/>
                </a:lnTo>
                <a:lnTo>
                  <a:pt x="589" y="537"/>
                </a:lnTo>
                <a:lnTo>
                  <a:pt x="594" y="544"/>
                </a:lnTo>
                <a:lnTo>
                  <a:pt x="597" y="550"/>
                </a:lnTo>
                <a:lnTo>
                  <a:pt x="598" y="566"/>
                </a:lnTo>
                <a:lnTo>
                  <a:pt x="594" y="588"/>
                </a:lnTo>
                <a:lnTo>
                  <a:pt x="584" y="615"/>
                </a:lnTo>
                <a:lnTo>
                  <a:pt x="570" y="644"/>
                </a:lnTo>
                <a:lnTo>
                  <a:pt x="554" y="673"/>
                </a:lnTo>
                <a:lnTo>
                  <a:pt x="538" y="701"/>
                </a:lnTo>
                <a:lnTo>
                  <a:pt x="525" y="723"/>
                </a:lnTo>
                <a:lnTo>
                  <a:pt x="513" y="739"/>
                </a:lnTo>
                <a:lnTo>
                  <a:pt x="501" y="749"/>
                </a:lnTo>
                <a:lnTo>
                  <a:pt x="488" y="765"/>
                </a:lnTo>
                <a:lnTo>
                  <a:pt x="477" y="783"/>
                </a:lnTo>
                <a:lnTo>
                  <a:pt x="467" y="803"/>
                </a:lnTo>
                <a:lnTo>
                  <a:pt x="458" y="823"/>
                </a:lnTo>
                <a:lnTo>
                  <a:pt x="451" y="841"/>
                </a:lnTo>
                <a:lnTo>
                  <a:pt x="446" y="857"/>
                </a:lnTo>
                <a:lnTo>
                  <a:pt x="445" y="870"/>
                </a:lnTo>
                <a:lnTo>
                  <a:pt x="445" y="881"/>
                </a:lnTo>
                <a:lnTo>
                  <a:pt x="448" y="889"/>
                </a:lnTo>
                <a:lnTo>
                  <a:pt x="452" y="896"/>
                </a:lnTo>
                <a:lnTo>
                  <a:pt x="460" y="901"/>
                </a:lnTo>
                <a:lnTo>
                  <a:pt x="471" y="906"/>
                </a:lnTo>
                <a:lnTo>
                  <a:pt x="488" y="910"/>
                </a:lnTo>
                <a:lnTo>
                  <a:pt x="512" y="916"/>
                </a:lnTo>
                <a:lnTo>
                  <a:pt x="542" y="923"/>
                </a:lnTo>
                <a:lnTo>
                  <a:pt x="549" y="916"/>
                </a:lnTo>
                <a:lnTo>
                  <a:pt x="554" y="912"/>
                </a:lnTo>
                <a:lnTo>
                  <a:pt x="559" y="908"/>
                </a:lnTo>
                <a:lnTo>
                  <a:pt x="563" y="905"/>
                </a:lnTo>
                <a:lnTo>
                  <a:pt x="568" y="902"/>
                </a:lnTo>
                <a:lnTo>
                  <a:pt x="572" y="900"/>
                </a:lnTo>
                <a:lnTo>
                  <a:pt x="578" y="897"/>
                </a:lnTo>
                <a:lnTo>
                  <a:pt x="585" y="893"/>
                </a:lnTo>
                <a:lnTo>
                  <a:pt x="596" y="888"/>
                </a:lnTo>
                <a:lnTo>
                  <a:pt x="605" y="883"/>
                </a:lnTo>
                <a:lnTo>
                  <a:pt x="613" y="880"/>
                </a:lnTo>
                <a:lnTo>
                  <a:pt x="620" y="876"/>
                </a:lnTo>
                <a:lnTo>
                  <a:pt x="627" y="872"/>
                </a:lnTo>
                <a:lnTo>
                  <a:pt x="634" y="865"/>
                </a:lnTo>
                <a:lnTo>
                  <a:pt x="640" y="855"/>
                </a:lnTo>
                <a:lnTo>
                  <a:pt x="647" y="840"/>
                </a:lnTo>
                <a:lnTo>
                  <a:pt x="655" y="825"/>
                </a:lnTo>
                <a:lnTo>
                  <a:pt x="665" y="809"/>
                </a:lnTo>
                <a:lnTo>
                  <a:pt x="678" y="792"/>
                </a:lnTo>
                <a:lnTo>
                  <a:pt x="693" y="777"/>
                </a:lnTo>
                <a:lnTo>
                  <a:pt x="707" y="761"/>
                </a:lnTo>
                <a:lnTo>
                  <a:pt x="724" y="747"/>
                </a:lnTo>
                <a:lnTo>
                  <a:pt x="740" y="737"/>
                </a:lnTo>
                <a:lnTo>
                  <a:pt x="756" y="730"/>
                </a:lnTo>
                <a:lnTo>
                  <a:pt x="766" y="727"/>
                </a:lnTo>
                <a:lnTo>
                  <a:pt x="778" y="722"/>
                </a:lnTo>
                <a:lnTo>
                  <a:pt x="790" y="715"/>
                </a:lnTo>
                <a:lnTo>
                  <a:pt x="804" y="709"/>
                </a:lnTo>
                <a:lnTo>
                  <a:pt x="819" y="700"/>
                </a:lnTo>
                <a:lnTo>
                  <a:pt x="834" y="692"/>
                </a:lnTo>
                <a:lnTo>
                  <a:pt x="849" y="681"/>
                </a:lnTo>
                <a:lnTo>
                  <a:pt x="864" y="672"/>
                </a:lnTo>
                <a:lnTo>
                  <a:pt x="879" y="663"/>
                </a:lnTo>
                <a:lnTo>
                  <a:pt x="893" y="654"/>
                </a:lnTo>
                <a:lnTo>
                  <a:pt x="906" y="645"/>
                </a:lnTo>
                <a:lnTo>
                  <a:pt x="918" y="637"/>
                </a:lnTo>
                <a:lnTo>
                  <a:pt x="930" y="629"/>
                </a:lnTo>
                <a:lnTo>
                  <a:pt x="939" y="624"/>
                </a:lnTo>
                <a:lnTo>
                  <a:pt x="946" y="619"/>
                </a:lnTo>
                <a:lnTo>
                  <a:pt x="950" y="616"/>
                </a:lnTo>
                <a:lnTo>
                  <a:pt x="958" y="610"/>
                </a:lnTo>
                <a:lnTo>
                  <a:pt x="968" y="601"/>
                </a:lnTo>
                <a:lnTo>
                  <a:pt x="980" y="591"/>
                </a:lnTo>
                <a:lnTo>
                  <a:pt x="991" y="578"/>
                </a:lnTo>
                <a:lnTo>
                  <a:pt x="1004" y="565"/>
                </a:lnTo>
                <a:lnTo>
                  <a:pt x="1015" y="550"/>
                </a:lnTo>
                <a:lnTo>
                  <a:pt x="1026" y="536"/>
                </a:lnTo>
                <a:lnTo>
                  <a:pt x="1036" y="522"/>
                </a:lnTo>
                <a:lnTo>
                  <a:pt x="1053" y="499"/>
                </a:lnTo>
                <a:lnTo>
                  <a:pt x="1073" y="477"/>
                </a:lnTo>
                <a:lnTo>
                  <a:pt x="1095" y="455"/>
                </a:lnTo>
                <a:lnTo>
                  <a:pt x="1118" y="434"/>
                </a:lnTo>
                <a:lnTo>
                  <a:pt x="1143" y="413"/>
                </a:lnTo>
                <a:lnTo>
                  <a:pt x="1169" y="393"/>
                </a:lnTo>
                <a:lnTo>
                  <a:pt x="1194" y="374"/>
                </a:lnTo>
                <a:lnTo>
                  <a:pt x="1219" y="356"/>
                </a:lnTo>
                <a:lnTo>
                  <a:pt x="1244" y="339"/>
                </a:lnTo>
                <a:lnTo>
                  <a:pt x="1267" y="324"/>
                </a:lnTo>
                <a:lnTo>
                  <a:pt x="1288" y="311"/>
                </a:lnTo>
                <a:lnTo>
                  <a:pt x="1307" y="298"/>
                </a:lnTo>
                <a:lnTo>
                  <a:pt x="1322" y="288"/>
                </a:lnTo>
                <a:lnTo>
                  <a:pt x="1335" y="280"/>
                </a:lnTo>
                <a:lnTo>
                  <a:pt x="1343" y="274"/>
                </a:lnTo>
                <a:lnTo>
                  <a:pt x="1347" y="271"/>
                </a:lnTo>
                <a:lnTo>
                  <a:pt x="1341" y="264"/>
                </a:lnTo>
                <a:lnTo>
                  <a:pt x="1327" y="254"/>
                </a:lnTo>
                <a:lnTo>
                  <a:pt x="1310" y="239"/>
                </a:lnTo>
                <a:lnTo>
                  <a:pt x="1290" y="221"/>
                </a:lnTo>
                <a:lnTo>
                  <a:pt x="1265" y="202"/>
                </a:lnTo>
                <a:lnTo>
                  <a:pt x="1238" y="180"/>
                </a:lnTo>
                <a:lnTo>
                  <a:pt x="1211" y="157"/>
                </a:lnTo>
                <a:lnTo>
                  <a:pt x="1182" y="134"/>
                </a:lnTo>
                <a:lnTo>
                  <a:pt x="1153" y="110"/>
                </a:lnTo>
                <a:lnTo>
                  <a:pt x="1125" y="87"/>
                </a:lnTo>
                <a:lnTo>
                  <a:pt x="1098" y="66"/>
                </a:lnTo>
                <a:lnTo>
                  <a:pt x="1073" y="47"/>
                </a:lnTo>
                <a:lnTo>
                  <a:pt x="1051" y="30"/>
                </a:lnTo>
                <a:lnTo>
                  <a:pt x="1033" y="16"/>
                </a:lnTo>
                <a:lnTo>
                  <a:pt x="1019" y="6"/>
                </a:lnTo>
                <a:lnTo>
                  <a:pt x="1010" y="0"/>
                </a:lnTo>
                <a:lnTo>
                  <a:pt x="850" y="222"/>
                </a:lnTo>
                <a:lnTo>
                  <a:pt x="437" y="254"/>
                </a:lnTo>
                <a:lnTo>
                  <a:pt x="435" y="255"/>
                </a:lnTo>
                <a:lnTo>
                  <a:pt x="428" y="260"/>
                </a:lnTo>
                <a:lnTo>
                  <a:pt x="418" y="268"/>
                </a:lnTo>
                <a:lnTo>
                  <a:pt x="404" y="277"/>
                </a:lnTo>
                <a:lnTo>
                  <a:pt x="387" y="288"/>
                </a:lnTo>
                <a:lnTo>
                  <a:pt x="369" y="301"/>
                </a:lnTo>
                <a:lnTo>
                  <a:pt x="350" y="314"/>
                </a:lnTo>
                <a:lnTo>
                  <a:pt x="329" y="328"/>
                </a:lnTo>
                <a:lnTo>
                  <a:pt x="308" y="341"/>
                </a:lnTo>
                <a:lnTo>
                  <a:pt x="286" y="356"/>
                </a:lnTo>
                <a:lnTo>
                  <a:pt x="267" y="370"/>
                </a:lnTo>
                <a:lnTo>
                  <a:pt x="248" y="382"/>
                </a:lnTo>
                <a:lnTo>
                  <a:pt x="231" y="392"/>
                </a:lnTo>
                <a:lnTo>
                  <a:pt x="216" y="403"/>
                </a:lnTo>
                <a:lnTo>
                  <a:pt x="205" y="409"/>
                </a:lnTo>
                <a:lnTo>
                  <a:pt x="197" y="414"/>
                </a:lnTo>
                <a:lnTo>
                  <a:pt x="189" y="418"/>
                </a:lnTo>
                <a:lnTo>
                  <a:pt x="180" y="427"/>
                </a:lnTo>
                <a:lnTo>
                  <a:pt x="167" y="438"/>
                </a:lnTo>
                <a:lnTo>
                  <a:pt x="152" y="451"/>
                </a:lnTo>
                <a:lnTo>
                  <a:pt x="137" y="466"/>
                </a:lnTo>
                <a:lnTo>
                  <a:pt x="121" y="483"/>
                </a:lnTo>
                <a:lnTo>
                  <a:pt x="104" y="500"/>
                </a:lnTo>
                <a:lnTo>
                  <a:pt x="87" y="517"/>
                </a:lnTo>
                <a:lnTo>
                  <a:pt x="70" y="534"/>
                </a:lnTo>
                <a:lnTo>
                  <a:pt x="54" y="551"/>
                </a:lnTo>
                <a:lnTo>
                  <a:pt x="39" y="566"/>
                </a:lnTo>
                <a:lnTo>
                  <a:pt x="26" y="579"/>
                </a:lnTo>
                <a:lnTo>
                  <a:pt x="16" y="592"/>
                </a:lnTo>
                <a:lnTo>
                  <a:pt x="7" y="600"/>
                </a:lnTo>
                <a:lnTo>
                  <a:pt x="3" y="605"/>
                </a:lnTo>
                <a:lnTo>
                  <a:pt x="0" y="608"/>
                </a:lnTo>
                <a:lnTo>
                  <a:pt x="4" y="622"/>
                </a:lnTo>
                <a:lnTo>
                  <a:pt x="11" y="635"/>
                </a:lnTo>
                <a:lnTo>
                  <a:pt x="20" y="645"/>
                </a:lnTo>
                <a:lnTo>
                  <a:pt x="29" y="654"/>
                </a:lnTo>
                <a:lnTo>
                  <a:pt x="39" y="660"/>
                </a:lnTo>
                <a:lnTo>
                  <a:pt x="48" y="664"/>
                </a:lnTo>
                <a:lnTo>
                  <a:pt x="56" y="667"/>
                </a:lnTo>
                <a:lnTo>
                  <a:pt x="61" y="667"/>
                </a:lnTo>
                <a:lnTo>
                  <a:pt x="53" y="693"/>
                </a:lnTo>
                <a:lnTo>
                  <a:pt x="42" y="723"/>
                </a:lnTo>
                <a:lnTo>
                  <a:pt x="33" y="749"/>
                </a:lnTo>
                <a:lnTo>
                  <a:pt x="30" y="760"/>
                </a:lnTo>
                <a:lnTo>
                  <a:pt x="41" y="765"/>
                </a:lnTo>
                <a:lnTo>
                  <a:pt x="54" y="771"/>
                </a:lnTo>
                <a:lnTo>
                  <a:pt x="67" y="778"/>
                </a:lnTo>
                <a:lnTo>
                  <a:pt x="82" y="783"/>
                </a:lnTo>
                <a:lnTo>
                  <a:pt x="97" y="787"/>
                </a:lnTo>
                <a:lnTo>
                  <a:pt x="110" y="787"/>
                </a:lnTo>
                <a:lnTo>
                  <a:pt x="122" y="781"/>
                </a:lnTo>
                <a:lnTo>
                  <a:pt x="132" y="771"/>
                </a:lnTo>
                <a:lnTo>
                  <a:pt x="141" y="755"/>
                </a:lnTo>
                <a:lnTo>
                  <a:pt x="151" y="738"/>
                </a:lnTo>
                <a:lnTo>
                  <a:pt x="163" y="719"/>
                </a:lnTo>
                <a:lnTo>
                  <a:pt x="172" y="701"/>
                </a:lnTo>
                <a:lnTo>
                  <a:pt x="181" y="686"/>
                </a:lnTo>
                <a:lnTo>
                  <a:pt x="188" y="675"/>
                </a:lnTo>
                <a:lnTo>
                  <a:pt x="192" y="670"/>
                </a:lnTo>
                <a:lnTo>
                  <a:pt x="194" y="673"/>
                </a:lnTo>
                <a:lnTo>
                  <a:pt x="196" y="688"/>
                </a:lnTo>
                <a:lnTo>
                  <a:pt x="200" y="714"/>
                </a:lnTo>
                <a:lnTo>
                  <a:pt x="206" y="748"/>
                </a:lnTo>
                <a:lnTo>
                  <a:pt x="213" y="787"/>
                </a:lnTo>
                <a:lnTo>
                  <a:pt x="219" y="825"/>
                </a:lnTo>
                <a:lnTo>
                  <a:pt x="227" y="861"/>
                </a:lnTo>
                <a:lnTo>
                  <a:pt x="233" y="888"/>
                </a:lnTo>
                <a:lnTo>
                  <a:pt x="238" y="904"/>
                </a:lnTo>
                <a:lnTo>
                  <a:pt x="248" y="927"/>
                </a:lnTo>
                <a:lnTo>
                  <a:pt x="261" y="949"/>
                </a:lnTo>
                <a:lnTo>
                  <a:pt x="276" y="968"/>
                </a:lnTo>
                <a:lnTo>
                  <a:pt x="291" y="984"/>
                </a:lnTo>
                <a:lnTo>
                  <a:pt x="307" y="997"/>
                </a:lnTo>
                <a:lnTo>
                  <a:pt x="322" y="1004"/>
                </a:lnTo>
                <a:lnTo>
                  <a:pt x="336" y="1008"/>
                </a:lnTo>
                <a:lnTo>
                  <a:pt x="348" y="1007"/>
                </a:lnTo>
                <a:lnTo>
                  <a:pt x="358" y="1001"/>
                </a:lnTo>
                <a:lnTo>
                  <a:pt x="366" y="992"/>
                </a:lnTo>
                <a:lnTo>
                  <a:pt x="374" y="983"/>
                </a:lnTo>
                <a:lnTo>
                  <a:pt x="379" y="972"/>
                </a:lnTo>
                <a:lnTo>
                  <a:pt x="384" y="960"/>
                </a:lnTo>
                <a:lnTo>
                  <a:pt x="386" y="950"/>
                </a:lnTo>
                <a:lnTo>
                  <a:pt x="388" y="941"/>
                </a:lnTo>
                <a:lnTo>
                  <a:pt x="388" y="935"/>
                </a:lnTo>
                <a:close/>
              </a:path>
            </a:pathLst>
          </a:custGeom>
          <a:solidFill>
            <a:srgbClr val="330000"/>
          </a:solidFill>
          <a:ln w="9525">
            <a:noFill/>
            <a:round/>
            <a:headEnd/>
            <a:tailEnd/>
          </a:ln>
        </p:spPr>
        <p:txBody>
          <a:bodyPr/>
          <a:lstStyle/>
          <a:p>
            <a:endParaRPr lang="en-US">
              <a:cs typeface="Arial" charset="0"/>
            </a:endParaRPr>
          </a:p>
        </p:txBody>
      </p:sp>
      <p:sp>
        <p:nvSpPr>
          <p:cNvPr id="101404" name="Freeform 29"/>
          <p:cNvSpPr>
            <a:spLocks noChangeAspect="1"/>
          </p:cNvSpPr>
          <p:nvPr/>
        </p:nvSpPr>
        <p:spPr bwMode="auto">
          <a:xfrm rot="-176173">
            <a:off x="6888163" y="4330700"/>
            <a:ext cx="1408112" cy="1119188"/>
          </a:xfrm>
          <a:custGeom>
            <a:avLst/>
            <a:gdLst>
              <a:gd name="T0" fmla="*/ 2147483647 w 1238"/>
              <a:gd name="T1" fmla="*/ 2147483647 h 945"/>
              <a:gd name="T2" fmla="*/ 2147483647 w 1238"/>
              <a:gd name="T3" fmla="*/ 2147483647 h 945"/>
              <a:gd name="T4" fmla="*/ 2147483647 w 1238"/>
              <a:gd name="T5" fmla="*/ 2147483647 h 945"/>
              <a:gd name="T6" fmla="*/ 2147483647 w 1238"/>
              <a:gd name="T7" fmla="*/ 2147483647 h 945"/>
              <a:gd name="T8" fmla="*/ 2147483647 w 1238"/>
              <a:gd name="T9" fmla="*/ 2147483647 h 945"/>
              <a:gd name="T10" fmla="*/ 2147483647 w 1238"/>
              <a:gd name="T11" fmla="*/ 2147483647 h 945"/>
              <a:gd name="T12" fmla="*/ 2147483647 w 1238"/>
              <a:gd name="T13" fmla="*/ 2147483647 h 945"/>
              <a:gd name="T14" fmla="*/ 2147483647 w 1238"/>
              <a:gd name="T15" fmla="*/ 2147483647 h 945"/>
              <a:gd name="T16" fmla="*/ 2147483647 w 1238"/>
              <a:gd name="T17" fmla="*/ 2147483647 h 945"/>
              <a:gd name="T18" fmla="*/ 2147483647 w 1238"/>
              <a:gd name="T19" fmla="*/ 2147483647 h 945"/>
              <a:gd name="T20" fmla="*/ 2147483647 w 1238"/>
              <a:gd name="T21" fmla="*/ 2147483647 h 945"/>
              <a:gd name="T22" fmla="*/ 2147483647 w 1238"/>
              <a:gd name="T23" fmla="*/ 2147483647 h 945"/>
              <a:gd name="T24" fmla="*/ 2147483647 w 1238"/>
              <a:gd name="T25" fmla="*/ 2147483647 h 945"/>
              <a:gd name="T26" fmla="*/ 2147483647 w 1238"/>
              <a:gd name="T27" fmla="*/ 2147483647 h 945"/>
              <a:gd name="T28" fmla="*/ 2147483647 w 1238"/>
              <a:gd name="T29" fmla="*/ 2147483647 h 945"/>
              <a:gd name="T30" fmla="*/ 2147483647 w 1238"/>
              <a:gd name="T31" fmla="*/ 2147483647 h 945"/>
              <a:gd name="T32" fmla="*/ 2147483647 w 1238"/>
              <a:gd name="T33" fmla="*/ 2147483647 h 945"/>
              <a:gd name="T34" fmla="*/ 2147483647 w 1238"/>
              <a:gd name="T35" fmla="*/ 2147483647 h 945"/>
              <a:gd name="T36" fmla="*/ 2147483647 w 1238"/>
              <a:gd name="T37" fmla="*/ 2147483647 h 945"/>
              <a:gd name="T38" fmla="*/ 2147483647 w 1238"/>
              <a:gd name="T39" fmla="*/ 2147483647 h 945"/>
              <a:gd name="T40" fmla="*/ 2147483647 w 1238"/>
              <a:gd name="T41" fmla="*/ 2147483647 h 945"/>
              <a:gd name="T42" fmla="*/ 2147483647 w 1238"/>
              <a:gd name="T43" fmla="*/ 2147483647 h 945"/>
              <a:gd name="T44" fmla="*/ 2147483647 w 1238"/>
              <a:gd name="T45" fmla="*/ 2147483647 h 945"/>
              <a:gd name="T46" fmla="*/ 2147483647 w 1238"/>
              <a:gd name="T47" fmla="*/ 2147483647 h 945"/>
              <a:gd name="T48" fmla="*/ 2147483647 w 1238"/>
              <a:gd name="T49" fmla="*/ 2147483647 h 945"/>
              <a:gd name="T50" fmla="*/ 2147483647 w 1238"/>
              <a:gd name="T51" fmla="*/ 2147483647 h 945"/>
              <a:gd name="T52" fmla="*/ 2147483647 w 1238"/>
              <a:gd name="T53" fmla="*/ 2147483647 h 945"/>
              <a:gd name="T54" fmla="*/ 2147483647 w 1238"/>
              <a:gd name="T55" fmla="*/ 2147483647 h 945"/>
              <a:gd name="T56" fmla="*/ 2147483647 w 1238"/>
              <a:gd name="T57" fmla="*/ 2147483647 h 945"/>
              <a:gd name="T58" fmla="*/ 2147483647 w 1238"/>
              <a:gd name="T59" fmla="*/ 2147483647 h 945"/>
              <a:gd name="T60" fmla="*/ 2147483647 w 1238"/>
              <a:gd name="T61" fmla="*/ 2147483647 h 945"/>
              <a:gd name="T62" fmla="*/ 2147483647 w 1238"/>
              <a:gd name="T63" fmla="*/ 2147483647 h 945"/>
              <a:gd name="T64" fmla="*/ 2147483647 w 1238"/>
              <a:gd name="T65" fmla="*/ 2147483647 h 945"/>
              <a:gd name="T66" fmla="*/ 2147483647 w 1238"/>
              <a:gd name="T67" fmla="*/ 2147483647 h 945"/>
              <a:gd name="T68" fmla="*/ 2147483647 w 1238"/>
              <a:gd name="T69" fmla="*/ 2147483647 h 945"/>
              <a:gd name="T70" fmla="*/ 2147483647 w 1238"/>
              <a:gd name="T71" fmla="*/ 2147483647 h 945"/>
              <a:gd name="T72" fmla="*/ 2147483647 w 1238"/>
              <a:gd name="T73" fmla="*/ 2147483647 h 945"/>
              <a:gd name="T74" fmla="*/ 2147483647 w 1238"/>
              <a:gd name="T75" fmla="*/ 2147483647 h 945"/>
              <a:gd name="T76" fmla="*/ 2147483647 w 1238"/>
              <a:gd name="T77" fmla="*/ 2147483647 h 945"/>
              <a:gd name="T78" fmla="*/ 2147483647 w 1238"/>
              <a:gd name="T79" fmla="*/ 2147483647 h 945"/>
              <a:gd name="T80" fmla="*/ 2147483647 w 1238"/>
              <a:gd name="T81" fmla="*/ 2147483647 h 945"/>
              <a:gd name="T82" fmla="*/ 2147483647 w 1238"/>
              <a:gd name="T83" fmla="*/ 2147483647 h 945"/>
              <a:gd name="T84" fmla="*/ 2147483647 w 1238"/>
              <a:gd name="T85" fmla="*/ 2147483647 h 945"/>
              <a:gd name="T86" fmla="*/ 2147483647 w 1238"/>
              <a:gd name="T87" fmla="*/ 2147483647 h 945"/>
              <a:gd name="T88" fmla="*/ 2147483647 w 1238"/>
              <a:gd name="T89" fmla="*/ 2147483647 h 945"/>
              <a:gd name="T90" fmla="*/ 2147483647 w 1238"/>
              <a:gd name="T91" fmla="*/ 2147483647 h 945"/>
              <a:gd name="T92" fmla="*/ 2147483647 w 1238"/>
              <a:gd name="T93" fmla="*/ 2147483647 h 945"/>
              <a:gd name="T94" fmla="*/ 2147483647 w 1238"/>
              <a:gd name="T95" fmla="*/ 2147483647 h 945"/>
              <a:gd name="T96" fmla="*/ 2147483647 w 1238"/>
              <a:gd name="T97" fmla="*/ 2147483647 h 945"/>
              <a:gd name="T98" fmla="*/ 2147483647 w 1238"/>
              <a:gd name="T99" fmla="*/ 2147483647 h 945"/>
              <a:gd name="T100" fmla="*/ 2147483647 w 1238"/>
              <a:gd name="T101" fmla="*/ 2147483647 h 945"/>
              <a:gd name="T102" fmla="*/ 2147483647 w 1238"/>
              <a:gd name="T103" fmla="*/ 2147483647 h 945"/>
              <a:gd name="T104" fmla="*/ 2147483647 w 1238"/>
              <a:gd name="T105" fmla="*/ 2147483647 h 945"/>
              <a:gd name="T106" fmla="*/ 2147483647 w 1238"/>
              <a:gd name="T107" fmla="*/ 2147483647 h 945"/>
              <a:gd name="T108" fmla="*/ 2147483647 w 1238"/>
              <a:gd name="T109" fmla="*/ 2147483647 h 945"/>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238"/>
              <a:gd name="T166" fmla="*/ 0 h 945"/>
              <a:gd name="T167" fmla="*/ 1238 w 1238"/>
              <a:gd name="T168" fmla="*/ 945 h 945"/>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238" h="945">
                <a:moveTo>
                  <a:pt x="1238" y="188"/>
                </a:moveTo>
                <a:lnTo>
                  <a:pt x="1231" y="195"/>
                </a:lnTo>
                <a:lnTo>
                  <a:pt x="1216" y="206"/>
                </a:lnTo>
                <a:lnTo>
                  <a:pt x="1196" y="223"/>
                </a:lnTo>
                <a:lnTo>
                  <a:pt x="1173" y="244"/>
                </a:lnTo>
                <a:lnTo>
                  <a:pt x="1144" y="268"/>
                </a:lnTo>
                <a:lnTo>
                  <a:pt x="1114" y="294"/>
                </a:lnTo>
                <a:lnTo>
                  <a:pt x="1081" y="323"/>
                </a:lnTo>
                <a:lnTo>
                  <a:pt x="1048" y="353"/>
                </a:lnTo>
                <a:lnTo>
                  <a:pt x="1015" y="383"/>
                </a:lnTo>
                <a:lnTo>
                  <a:pt x="982" y="413"/>
                </a:lnTo>
                <a:lnTo>
                  <a:pt x="951" y="442"/>
                </a:lnTo>
                <a:lnTo>
                  <a:pt x="923" y="469"/>
                </a:lnTo>
                <a:lnTo>
                  <a:pt x="899" y="495"/>
                </a:lnTo>
                <a:lnTo>
                  <a:pt x="880" y="517"/>
                </a:lnTo>
                <a:lnTo>
                  <a:pt x="865" y="536"/>
                </a:lnTo>
                <a:lnTo>
                  <a:pt x="857" y="550"/>
                </a:lnTo>
                <a:lnTo>
                  <a:pt x="850" y="562"/>
                </a:lnTo>
                <a:lnTo>
                  <a:pt x="840" y="576"/>
                </a:lnTo>
                <a:lnTo>
                  <a:pt x="827" y="588"/>
                </a:lnTo>
                <a:lnTo>
                  <a:pt x="808" y="601"/>
                </a:lnTo>
                <a:lnTo>
                  <a:pt x="787" y="613"/>
                </a:lnTo>
                <a:lnTo>
                  <a:pt x="762" y="625"/>
                </a:lnTo>
                <a:lnTo>
                  <a:pt x="733" y="636"/>
                </a:lnTo>
                <a:lnTo>
                  <a:pt x="701" y="646"/>
                </a:lnTo>
                <a:lnTo>
                  <a:pt x="688" y="652"/>
                </a:lnTo>
                <a:lnTo>
                  <a:pt x="674" y="661"/>
                </a:lnTo>
                <a:lnTo>
                  <a:pt x="659" y="674"/>
                </a:lnTo>
                <a:lnTo>
                  <a:pt x="643" y="689"/>
                </a:lnTo>
                <a:lnTo>
                  <a:pt x="627" y="707"/>
                </a:lnTo>
                <a:lnTo>
                  <a:pt x="612" y="725"/>
                </a:lnTo>
                <a:lnTo>
                  <a:pt x="600" y="745"/>
                </a:lnTo>
                <a:lnTo>
                  <a:pt x="588" y="763"/>
                </a:lnTo>
                <a:lnTo>
                  <a:pt x="584" y="773"/>
                </a:lnTo>
                <a:lnTo>
                  <a:pt x="579" y="781"/>
                </a:lnTo>
                <a:lnTo>
                  <a:pt x="575" y="789"/>
                </a:lnTo>
                <a:lnTo>
                  <a:pt x="570" y="796"/>
                </a:lnTo>
                <a:lnTo>
                  <a:pt x="564" y="801"/>
                </a:lnTo>
                <a:lnTo>
                  <a:pt x="559" y="806"/>
                </a:lnTo>
                <a:lnTo>
                  <a:pt x="552" y="810"/>
                </a:lnTo>
                <a:lnTo>
                  <a:pt x="544" y="815"/>
                </a:lnTo>
                <a:lnTo>
                  <a:pt x="537" y="818"/>
                </a:lnTo>
                <a:lnTo>
                  <a:pt x="529" y="824"/>
                </a:lnTo>
                <a:lnTo>
                  <a:pt x="520" y="830"/>
                </a:lnTo>
                <a:lnTo>
                  <a:pt x="510" y="837"/>
                </a:lnTo>
                <a:lnTo>
                  <a:pt x="500" y="843"/>
                </a:lnTo>
                <a:lnTo>
                  <a:pt x="490" y="850"/>
                </a:lnTo>
                <a:lnTo>
                  <a:pt x="479" y="857"/>
                </a:lnTo>
                <a:lnTo>
                  <a:pt x="469" y="864"/>
                </a:lnTo>
                <a:lnTo>
                  <a:pt x="459" y="858"/>
                </a:lnTo>
                <a:lnTo>
                  <a:pt x="450" y="852"/>
                </a:lnTo>
                <a:lnTo>
                  <a:pt x="442" y="847"/>
                </a:lnTo>
                <a:lnTo>
                  <a:pt x="436" y="840"/>
                </a:lnTo>
                <a:lnTo>
                  <a:pt x="433" y="833"/>
                </a:lnTo>
                <a:lnTo>
                  <a:pt x="429" y="826"/>
                </a:lnTo>
                <a:lnTo>
                  <a:pt x="427" y="820"/>
                </a:lnTo>
                <a:lnTo>
                  <a:pt x="427" y="812"/>
                </a:lnTo>
                <a:lnTo>
                  <a:pt x="429" y="799"/>
                </a:lnTo>
                <a:lnTo>
                  <a:pt x="434" y="786"/>
                </a:lnTo>
                <a:lnTo>
                  <a:pt x="442" y="771"/>
                </a:lnTo>
                <a:lnTo>
                  <a:pt x="452" y="755"/>
                </a:lnTo>
                <a:lnTo>
                  <a:pt x="462" y="740"/>
                </a:lnTo>
                <a:lnTo>
                  <a:pt x="472" y="728"/>
                </a:lnTo>
                <a:lnTo>
                  <a:pt x="483" y="716"/>
                </a:lnTo>
                <a:lnTo>
                  <a:pt x="491" y="708"/>
                </a:lnTo>
                <a:lnTo>
                  <a:pt x="505" y="695"/>
                </a:lnTo>
                <a:lnTo>
                  <a:pt x="520" y="676"/>
                </a:lnTo>
                <a:lnTo>
                  <a:pt x="535" y="653"/>
                </a:lnTo>
                <a:lnTo>
                  <a:pt x="550" y="628"/>
                </a:lnTo>
                <a:lnTo>
                  <a:pt x="563" y="603"/>
                </a:lnTo>
                <a:lnTo>
                  <a:pt x="575" y="579"/>
                </a:lnTo>
                <a:lnTo>
                  <a:pt x="584" y="559"/>
                </a:lnTo>
                <a:lnTo>
                  <a:pt x="590" y="542"/>
                </a:lnTo>
                <a:lnTo>
                  <a:pt x="586" y="524"/>
                </a:lnTo>
                <a:lnTo>
                  <a:pt x="578" y="501"/>
                </a:lnTo>
                <a:lnTo>
                  <a:pt x="567" y="476"/>
                </a:lnTo>
                <a:lnTo>
                  <a:pt x="554" y="450"/>
                </a:lnTo>
                <a:lnTo>
                  <a:pt x="543" y="426"/>
                </a:lnTo>
                <a:lnTo>
                  <a:pt x="531" y="407"/>
                </a:lnTo>
                <a:lnTo>
                  <a:pt x="522" y="393"/>
                </a:lnTo>
                <a:lnTo>
                  <a:pt x="518" y="389"/>
                </a:lnTo>
                <a:lnTo>
                  <a:pt x="516" y="402"/>
                </a:lnTo>
                <a:lnTo>
                  <a:pt x="510" y="414"/>
                </a:lnTo>
                <a:lnTo>
                  <a:pt x="501" y="424"/>
                </a:lnTo>
                <a:lnTo>
                  <a:pt x="491" y="433"/>
                </a:lnTo>
                <a:lnTo>
                  <a:pt x="478" y="440"/>
                </a:lnTo>
                <a:lnTo>
                  <a:pt x="466" y="443"/>
                </a:lnTo>
                <a:lnTo>
                  <a:pt x="452" y="445"/>
                </a:lnTo>
                <a:lnTo>
                  <a:pt x="440" y="444"/>
                </a:lnTo>
                <a:lnTo>
                  <a:pt x="428" y="455"/>
                </a:lnTo>
                <a:lnTo>
                  <a:pt x="413" y="468"/>
                </a:lnTo>
                <a:lnTo>
                  <a:pt x="398" y="484"/>
                </a:lnTo>
                <a:lnTo>
                  <a:pt x="382" y="502"/>
                </a:lnTo>
                <a:lnTo>
                  <a:pt x="366" y="519"/>
                </a:lnTo>
                <a:lnTo>
                  <a:pt x="354" y="535"/>
                </a:lnTo>
                <a:lnTo>
                  <a:pt x="347" y="548"/>
                </a:lnTo>
                <a:lnTo>
                  <a:pt x="344" y="555"/>
                </a:lnTo>
                <a:lnTo>
                  <a:pt x="337" y="571"/>
                </a:lnTo>
                <a:lnTo>
                  <a:pt x="329" y="587"/>
                </a:lnTo>
                <a:lnTo>
                  <a:pt x="322" y="602"/>
                </a:lnTo>
                <a:lnTo>
                  <a:pt x="314" y="616"/>
                </a:lnTo>
                <a:lnTo>
                  <a:pt x="306" y="626"/>
                </a:lnTo>
                <a:lnTo>
                  <a:pt x="299" y="635"/>
                </a:lnTo>
                <a:lnTo>
                  <a:pt x="294" y="639"/>
                </a:lnTo>
                <a:lnTo>
                  <a:pt x="293" y="642"/>
                </a:lnTo>
                <a:lnTo>
                  <a:pt x="288" y="640"/>
                </a:lnTo>
                <a:lnTo>
                  <a:pt x="283" y="639"/>
                </a:lnTo>
                <a:lnTo>
                  <a:pt x="278" y="639"/>
                </a:lnTo>
                <a:lnTo>
                  <a:pt x="275" y="639"/>
                </a:lnTo>
                <a:lnTo>
                  <a:pt x="272" y="640"/>
                </a:lnTo>
                <a:lnTo>
                  <a:pt x="267" y="643"/>
                </a:lnTo>
                <a:lnTo>
                  <a:pt x="264" y="646"/>
                </a:lnTo>
                <a:lnTo>
                  <a:pt x="259" y="652"/>
                </a:lnTo>
                <a:lnTo>
                  <a:pt x="264" y="656"/>
                </a:lnTo>
                <a:lnTo>
                  <a:pt x="267" y="660"/>
                </a:lnTo>
                <a:lnTo>
                  <a:pt x="273" y="662"/>
                </a:lnTo>
                <a:lnTo>
                  <a:pt x="282" y="667"/>
                </a:lnTo>
                <a:lnTo>
                  <a:pt x="281" y="668"/>
                </a:lnTo>
                <a:lnTo>
                  <a:pt x="280" y="669"/>
                </a:lnTo>
                <a:lnTo>
                  <a:pt x="278" y="670"/>
                </a:lnTo>
                <a:lnTo>
                  <a:pt x="286" y="704"/>
                </a:lnTo>
                <a:lnTo>
                  <a:pt x="289" y="731"/>
                </a:lnTo>
                <a:lnTo>
                  <a:pt x="286" y="754"/>
                </a:lnTo>
                <a:lnTo>
                  <a:pt x="281" y="773"/>
                </a:lnTo>
                <a:lnTo>
                  <a:pt x="278" y="776"/>
                </a:lnTo>
                <a:lnTo>
                  <a:pt x="273" y="780"/>
                </a:lnTo>
                <a:lnTo>
                  <a:pt x="267" y="784"/>
                </a:lnTo>
                <a:lnTo>
                  <a:pt x="260" y="788"/>
                </a:lnTo>
                <a:lnTo>
                  <a:pt x="253" y="791"/>
                </a:lnTo>
                <a:lnTo>
                  <a:pt x="249" y="795"/>
                </a:lnTo>
                <a:lnTo>
                  <a:pt x="246" y="797"/>
                </a:lnTo>
                <a:lnTo>
                  <a:pt x="244" y="799"/>
                </a:lnTo>
                <a:lnTo>
                  <a:pt x="251" y="803"/>
                </a:lnTo>
                <a:lnTo>
                  <a:pt x="260" y="800"/>
                </a:lnTo>
                <a:lnTo>
                  <a:pt x="268" y="799"/>
                </a:lnTo>
                <a:lnTo>
                  <a:pt x="275" y="807"/>
                </a:lnTo>
                <a:lnTo>
                  <a:pt x="281" y="822"/>
                </a:lnTo>
                <a:lnTo>
                  <a:pt x="288" y="839"/>
                </a:lnTo>
                <a:lnTo>
                  <a:pt x="295" y="857"/>
                </a:lnTo>
                <a:lnTo>
                  <a:pt x="301" y="876"/>
                </a:lnTo>
                <a:lnTo>
                  <a:pt x="305" y="896"/>
                </a:lnTo>
                <a:lnTo>
                  <a:pt x="305" y="914"/>
                </a:lnTo>
                <a:lnTo>
                  <a:pt x="298" y="930"/>
                </a:lnTo>
                <a:lnTo>
                  <a:pt x="284" y="942"/>
                </a:lnTo>
                <a:lnTo>
                  <a:pt x="274" y="945"/>
                </a:lnTo>
                <a:lnTo>
                  <a:pt x="265" y="942"/>
                </a:lnTo>
                <a:lnTo>
                  <a:pt x="256" y="933"/>
                </a:lnTo>
                <a:lnTo>
                  <a:pt x="247" y="920"/>
                </a:lnTo>
                <a:lnTo>
                  <a:pt x="236" y="906"/>
                </a:lnTo>
                <a:lnTo>
                  <a:pt x="225" y="890"/>
                </a:lnTo>
                <a:lnTo>
                  <a:pt x="213" y="874"/>
                </a:lnTo>
                <a:lnTo>
                  <a:pt x="198" y="859"/>
                </a:lnTo>
                <a:lnTo>
                  <a:pt x="193" y="851"/>
                </a:lnTo>
                <a:lnTo>
                  <a:pt x="191" y="839"/>
                </a:lnTo>
                <a:lnTo>
                  <a:pt x="189" y="823"/>
                </a:lnTo>
                <a:lnTo>
                  <a:pt x="187" y="806"/>
                </a:lnTo>
                <a:lnTo>
                  <a:pt x="181" y="752"/>
                </a:lnTo>
                <a:lnTo>
                  <a:pt x="183" y="693"/>
                </a:lnTo>
                <a:lnTo>
                  <a:pt x="188" y="640"/>
                </a:lnTo>
                <a:lnTo>
                  <a:pt x="191" y="609"/>
                </a:lnTo>
                <a:lnTo>
                  <a:pt x="191" y="593"/>
                </a:lnTo>
                <a:lnTo>
                  <a:pt x="192" y="574"/>
                </a:lnTo>
                <a:lnTo>
                  <a:pt x="199" y="552"/>
                </a:lnTo>
                <a:lnTo>
                  <a:pt x="214" y="531"/>
                </a:lnTo>
                <a:lnTo>
                  <a:pt x="224" y="517"/>
                </a:lnTo>
                <a:lnTo>
                  <a:pt x="241" y="495"/>
                </a:lnTo>
                <a:lnTo>
                  <a:pt x="261" y="467"/>
                </a:lnTo>
                <a:lnTo>
                  <a:pt x="284" y="435"/>
                </a:lnTo>
                <a:lnTo>
                  <a:pt x="307" y="402"/>
                </a:lnTo>
                <a:lnTo>
                  <a:pt x="328" y="373"/>
                </a:lnTo>
                <a:lnTo>
                  <a:pt x="345" y="347"/>
                </a:lnTo>
                <a:lnTo>
                  <a:pt x="357" y="330"/>
                </a:lnTo>
                <a:lnTo>
                  <a:pt x="352" y="331"/>
                </a:lnTo>
                <a:lnTo>
                  <a:pt x="342" y="339"/>
                </a:lnTo>
                <a:lnTo>
                  <a:pt x="329" y="349"/>
                </a:lnTo>
                <a:lnTo>
                  <a:pt x="316" y="363"/>
                </a:lnTo>
                <a:lnTo>
                  <a:pt x="301" y="376"/>
                </a:lnTo>
                <a:lnTo>
                  <a:pt x="288" y="388"/>
                </a:lnTo>
                <a:lnTo>
                  <a:pt x="277" y="396"/>
                </a:lnTo>
                <a:lnTo>
                  <a:pt x="270" y="398"/>
                </a:lnTo>
                <a:lnTo>
                  <a:pt x="267" y="406"/>
                </a:lnTo>
                <a:lnTo>
                  <a:pt x="263" y="417"/>
                </a:lnTo>
                <a:lnTo>
                  <a:pt x="256" y="432"/>
                </a:lnTo>
                <a:lnTo>
                  <a:pt x="248" y="447"/>
                </a:lnTo>
                <a:lnTo>
                  <a:pt x="238" y="463"/>
                </a:lnTo>
                <a:lnTo>
                  <a:pt x="227" y="478"/>
                </a:lnTo>
                <a:lnTo>
                  <a:pt x="217" y="492"/>
                </a:lnTo>
                <a:lnTo>
                  <a:pt x="207" y="502"/>
                </a:lnTo>
                <a:lnTo>
                  <a:pt x="201" y="502"/>
                </a:lnTo>
                <a:lnTo>
                  <a:pt x="193" y="502"/>
                </a:lnTo>
                <a:lnTo>
                  <a:pt x="187" y="507"/>
                </a:lnTo>
                <a:lnTo>
                  <a:pt x="183" y="521"/>
                </a:lnTo>
                <a:lnTo>
                  <a:pt x="181" y="532"/>
                </a:lnTo>
                <a:lnTo>
                  <a:pt x="174" y="543"/>
                </a:lnTo>
                <a:lnTo>
                  <a:pt x="165" y="554"/>
                </a:lnTo>
                <a:lnTo>
                  <a:pt x="152" y="567"/>
                </a:lnTo>
                <a:lnTo>
                  <a:pt x="139" y="579"/>
                </a:lnTo>
                <a:lnTo>
                  <a:pt x="125" y="591"/>
                </a:lnTo>
                <a:lnTo>
                  <a:pt x="110" y="601"/>
                </a:lnTo>
                <a:lnTo>
                  <a:pt x="98" y="610"/>
                </a:lnTo>
                <a:lnTo>
                  <a:pt x="91" y="613"/>
                </a:lnTo>
                <a:lnTo>
                  <a:pt x="84" y="614"/>
                </a:lnTo>
                <a:lnTo>
                  <a:pt x="80" y="614"/>
                </a:lnTo>
                <a:lnTo>
                  <a:pt x="76" y="614"/>
                </a:lnTo>
                <a:lnTo>
                  <a:pt x="74" y="616"/>
                </a:lnTo>
                <a:lnTo>
                  <a:pt x="75" y="618"/>
                </a:lnTo>
                <a:lnTo>
                  <a:pt x="79" y="623"/>
                </a:lnTo>
                <a:lnTo>
                  <a:pt x="86" y="633"/>
                </a:lnTo>
                <a:lnTo>
                  <a:pt x="89" y="640"/>
                </a:lnTo>
                <a:lnTo>
                  <a:pt x="89" y="650"/>
                </a:lnTo>
                <a:lnTo>
                  <a:pt x="88" y="659"/>
                </a:lnTo>
                <a:lnTo>
                  <a:pt x="83" y="669"/>
                </a:lnTo>
                <a:lnTo>
                  <a:pt x="79" y="679"/>
                </a:lnTo>
                <a:lnTo>
                  <a:pt x="72" y="688"/>
                </a:lnTo>
                <a:lnTo>
                  <a:pt x="66" y="696"/>
                </a:lnTo>
                <a:lnTo>
                  <a:pt x="59" y="704"/>
                </a:lnTo>
                <a:lnTo>
                  <a:pt x="50" y="711"/>
                </a:lnTo>
                <a:lnTo>
                  <a:pt x="40" y="715"/>
                </a:lnTo>
                <a:lnTo>
                  <a:pt x="30" y="716"/>
                </a:lnTo>
                <a:lnTo>
                  <a:pt x="21" y="715"/>
                </a:lnTo>
                <a:lnTo>
                  <a:pt x="13" y="713"/>
                </a:lnTo>
                <a:lnTo>
                  <a:pt x="6" y="710"/>
                </a:lnTo>
                <a:lnTo>
                  <a:pt x="2" y="706"/>
                </a:lnTo>
                <a:lnTo>
                  <a:pt x="0" y="703"/>
                </a:lnTo>
                <a:lnTo>
                  <a:pt x="4" y="691"/>
                </a:lnTo>
                <a:lnTo>
                  <a:pt x="8" y="680"/>
                </a:lnTo>
                <a:lnTo>
                  <a:pt x="13" y="670"/>
                </a:lnTo>
                <a:lnTo>
                  <a:pt x="17" y="661"/>
                </a:lnTo>
                <a:lnTo>
                  <a:pt x="22" y="652"/>
                </a:lnTo>
                <a:lnTo>
                  <a:pt x="27" y="642"/>
                </a:lnTo>
                <a:lnTo>
                  <a:pt x="32" y="630"/>
                </a:lnTo>
                <a:lnTo>
                  <a:pt x="37" y="619"/>
                </a:lnTo>
                <a:lnTo>
                  <a:pt x="41" y="610"/>
                </a:lnTo>
                <a:lnTo>
                  <a:pt x="49" y="599"/>
                </a:lnTo>
                <a:lnTo>
                  <a:pt x="59" y="587"/>
                </a:lnTo>
                <a:lnTo>
                  <a:pt x="71" y="574"/>
                </a:lnTo>
                <a:lnTo>
                  <a:pt x="82" y="560"/>
                </a:lnTo>
                <a:lnTo>
                  <a:pt x="92" y="544"/>
                </a:lnTo>
                <a:lnTo>
                  <a:pt x="103" y="528"/>
                </a:lnTo>
                <a:lnTo>
                  <a:pt x="109" y="511"/>
                </a:lnTo>
                <a:lnTo>
                  <a:pt x="113" y="502"/>
                </a:lnTo>
                <a:lnTo>
                  <a:pt x="117" y="494"/>
                </a:lnTo>
                <a:lnTo>
                  <a:pt x="122" y="487"/>
                </a:lnTo>
                <a:lnTo>
                  <a:pt x="126" y="482"/>
                </a:lnTo>
                <a:lnTo>
                  <a:pt x="132" y="477"/>
                </a:lnTo>
                <a:lnTo>
                  <a:pt x="137" y="474"/>
                </a:lnTo>
                <a:lnTo>
                  <a:pt x="141" y="470"/>
                </a:lnTo>
                <a:lnTo>
                  <a:pt x="146" y="467"/>
                </a:lnTo>
                <a:lnTo>
                  <a:pt x="154" y="460"/>
                </a:lnTo>
                <a:lnTo>
                  <a:pt x="165" y="451"/>
                </a:lnTo>
                <a:lnTo>
                  <a:pt x="177" y="439"/>
                </a:lnTo>
                <a:lnTo>
                  <a:pt x="193" y="425"/>
                </a:lnTo>
                <a:lnTo>
                  <a:pt x="209" y="409"/>
                </a:lnTo>
                <a:lnTo>
                  <a:pt x="227" y="393"/>
                </a:lnTo>
                <a:lnTo>
                  <a:pt x="247" y="376"/>
                </a:lnTo>
                <a:lnTo>
                  <a:pt x="267" y="358"/>
                </a:lnTo>
                <a:lnTo>
                  <a:pt x="288" y="341"/>
                </a:lnTo>
                <a:lnTo>
                  <a:pt x="307" y="325"/>
                </a:lnTo>
                <a:lnTo>
                  <a:pt x="327" y="309"/>
                </a:lnTo>
                <a:lnTo>
                  <a:pt x="345" y="296"/>
                </a:lnTo>
                <a:lnTo>
                  <a:pt x="364" y="283"/>
                </a:lnTo>
                <a:lnTo>
                  <a:pt x="381" y="274"/>
                </a:lnTo>
                <a:lnTo>
                  <a:pt x="395" y="268"/>
                </a:lnTo>
                <a:lnTo>
                  <a:pt x="408" y="264"/>
                </a:lnTo>
                <a:lnTo>
                  <a:pt x="411" y="262"/>
                </a:lnTo>
                <a:lnTo>
                  <a:pt x="417" y="258"/>
                </a:lnTo>
                <a:lnTo>
                  <a:pt x="425" y="253"/>
                </a:lnTo>
                <a:lnTo>
                  <a:pt x="433" y="247"/>
                </a:lnTo>
                <a:lnTo>
                  <a:pt x="441" y="240"/>
                </a:lnTo>
                <a:lnTo>
                  <a:pt x="449" y="236"/>
                </a:lnTo>
                <a:lnTo>
                  <a:pt x="457" y="231"/>
                </a:lnTo>
                <a:lnTo>
                  <a:pt x="462" y="229"/>
                </a:lnTo>
                <a:lnTo>
                  <a:pt x="468" y="229"/>
                </a:lnTo>
                <a:lnTo>
                  <a:pt x="475" y="229"/>
                </a:lnTo>
                <a:lnTo>
                  <a:pt x="482" y="230"/>
                </a:lnTo>
                <a:lnTo>
                  <a:pt x="491" y="232"/>
                </a:lnTo>
                <a:lnTo>
                  <a:pt x="500" y="236"/>
                </a:lnTo>
                <a:lnTo>
                  <a:pt x="511" y="240"/>
                </a:lnTo>
                <a:lnTo>
                  <a:pt x="524" y="247"/>
                </a:lnTo>
                <a:lnTo>
                  <a:pt x="537" y="254"/>
                </a:lnTo>
                <a:lnTo>
                  <a:pt x="541" y="254"/>
                </a:lnTo>
                <a:lnTo>
                  <a:pt x="547" y="254"/>
                </a:lnTo>
                <a:lnTo>
                  <a:pt x="558" y="253"/>
                </a:lnTo>
                <a:lnTo>
                  <a:pt x="571" y="252"/>
                </a:lnTo>
                <a:lnTo>
                  <a:pt x="586" y="249"/>
                </a:lnTo>
                <a:lnTo>
                  <a:pt x="603" y="248"/>
                </a:lnTo>
                <a:lnTo>
                  <a:pt x="621" y="246"/>
                </a:lnTo>
                <a:lnTo>
                  <a:pt x="639" y="245"/>
                </a:lnTo>
                <a:lnTo>
                  <a:pt x="659" y="244"/>
                </a:lnTo>
                <a:lnTo>
                  <a:pt x="677" y="243"/>
                </a:lnTo>
                <a:lnTo>
                  <a:pt x="695" y="243"/>
                </a:lnTo>
                <a:lnTo>
                  <a:pt x="711" y="244"/>
                </a:lnTo>
                <a:lnTo>
                  <a:pt x="726" y="245"/>
                </a:lnTo>
                <a:lnTo>
                  <a:pt x="737" y="248"/>
                </a:lnTo>
                <a:lnTo>
                  <a:pt x="746" y="252"/>
                </a:lnTo>
                <a:lnTo>
                  <a:pt x="752" y="257"/>
                </a:lnTo>
                <a:lnTo>
                  <a:pt x="757" y="264"/>
                </a:lnTo>
                <a:lnTo>
                  <a:pt x="763" y="266"/>
                </a:lnTo>
                <a:lnTo>
                  <a:pt x="769" y="266"/>
                </a:lnTo>
                <a:lnTo>
                  <a:pt x="773" y="263"/>
                </a:lnTo>
                <a:lnTo>
                  <a:pt x="778" y="257"/>
                </a:lnTo>
                <a:lnTo>
                  <a:pt x="780" y="252"/>
                </a:lnTo>
                <a:lnTo>
                  <a:pt x="781" y="245"/>
                </a:lnTo>
                <a:lnTo>
                  <a:pt x="780" y="239"/>
                </a:lnTo>
                <a:lnTo>
                  <a:pt x="780" y="236"/>
                </a:lnTo>
                <a:lnTo>
                  <a:pt x="785" y="235"/>
                </a:lnTo>
                <a:lnTo>
                  <a:pt x="792" y="236"/>
                </a:lnTo>
                <a:lnTo>
                  <a:pt x="803" y="237"/>
                </a:lnTo>
                <a:lnTo>
                  <a:pt x="813" y="239"/>
                </a:lnTo>
                <a:lnTo>
                  <a:pt x="823" y="241"/>
                </a:lnTo>
                <a:lnTo>
                  <a:pt x="832" y="241"/>
                </a:lnTo>
                <a:lnTo>
                  <a:pt x="839" y="239"/>
                </a:lnTo>
                <a:lnTo>
                  <a:pt x="839" y="234"/>
                </a:lnTo>
                <a:lnTo>
                  <a:pt x="837" y="220"/>
                </a:lnTo>
                <a:lnTo>
                  <a:pt x="833" y="206"/>
                </a:lnTo>
                <a:lnTo>
                  <a:pt x="824" y="200"/>
                </a:lnTo>
                <a:lnTo>
                  <a:pt x="825" y="197"/>
                </a:lnTo>
                <a:lnTo>
                  <a:pt x="830" y="190"/>
                </a:lnTo>
                <a:lnTo>
                  <a:pt x="838" y="181"/>
                </a:lnTo>
                <a:lnTo>
                  <a:pt x="847" y="169"/>
                </a:lnTo>
                <a:lnTo>
                  <a:pt x="858" y="155"/>
                </a:lnTo>
                <a:lnTo>
                  <a:pt x="872" y="139"/>
                </a:lnTo>
                <a:lnTo>
                  <a:pt x="887" y="122"/>
                </a:lnTo>
                <a:lnTo>
                  <a:pt x="901" y="105"/>
                </a:lnTo>
                <a:lnTo>
                  <a:pt x="917" y="87"/>
                </a:lnTo>
                <a:lnTo>
                  <a:pt x="934" y="70"/>
                </a:lnTo>
                <a:lnTo>
                  <a:pt x="950" y="53"/>
                </a:lnTo>
                <a:lnTo>
                  <a:pt x="965" y="39"/>
                </a:lnTo>
                <a:lnTo>
                  <a:pt x="980" y="25"/>
                </a:lnTo>
                <a:lnTo>
                  <a:pt x="993" y="14"/>
                </a:lnTo>
                <a:lnTo>
                  <a:pt x="1005" y="6"/>
                </a:lnTo>
                <a:lnTo>
                  <a:pt x="1015" y="0"/>
                </a:lnTo>
                <a:lnTo>
                  <a:pt x="1238" y="188"/>
                </a:lnTo>
                <a:close/>
              </a:path>
            </a:pathLst>
          </a:custGeom>
          <a:solidFill>
            <a:srgbClr val="E4E0D6"/>
          </a:solidFill>
          <a:ln w="9525">
            <a:noFill/>
            <a:round/>
            <a:headEnd/>
            <a:tailEnd/>
          </a:ln>
        </p:spPr>
        <p:txBody>
          <a:bodyPr/>
          <a:lstStyle/>
          <a:p>
            <a:endParaRPr lang="en-US">
              <a:cs typeface="Arial" charset="0"/>
            </a:endParaRPr>
          </a:p>
        </p:txBody>
      </p:sp>
      <p:sp>
        <p:nvSpPr>
          <p:cNvPr id="101405" name="Freeform 30"/>
          <p:cNvSpPr>
            <a:spLocks noChangeAspect="1"/>
          </p:cNvSpPr>
          <p:nvPr/>
        </p:nvSpPr>
        <p:spPr bwMode="auto">
          <a:xfrm rot="-176173">
            <a:off x="6834188" y="4721225"/>
            <a:ext cx="223837" cy="239713"/>
          </a:xfrm>
          <a:custGeom>
            <a:avLst/>
            <a:gdLst>
              <a:gd name="T0" fmla="*/ 2147483647 w 198"/>
              <a:gd name="T1" fmla="*/ 2147483647 h 203"/>
              <a:gd name="T2" fmla="*/ 2147483647 w 198"/>
              <a:gd name="T3" fmla="*/ 2147483647 h 203"/>
              <a:gd name="T4" fmla="*/ 2147483647 w 198"/>
              <a:gd name="T5" fmla="*/ 2147483647 h 203"/>
              <a:gd name="T6" fmla="*/ 2147483647 w 198"/>
              <a:gd name="T7" fmla="*/ 2147483647 h 203"/>
              <a:gd name="T8" fmla="*/ 2147483647 w 198"/>
              <a:gd name="T9" fmla="*/ 2147483647 h 203"/>
              <a:gd name="T10" fmla="*/ 2147483647 w 198"/>
              <a:gd name="T11" fmla="*/ 2147483647 h 203"/>
              <a:gd name="T12" fmla="*/ 2147483647 w 198"/>
              <a:gd name="T13" fmla="*/ 0 h 203"/>
              <a:gd name="T14" fmla="*/ 2147483647 w 198"/>
              <a:gd name="T15" fmla="*/ 0 h 203"/>
              <a:gd name="T16" fmla="*/ 2147483647 w 198"/>
              <a:gd name="T17" fmla="*/ 2147483647 h 203"/>
              <a:gd name="T18" fmla="*/ 2147483647 w 198"/>
              <a:gd name="T19" fmla="*/ 2147483647 h 203"/>
              <a:gd name="T20" fmla="*/ 2147483647 w 198"/>
              <a:gd name="T21" fmla="*/ 2147483647 h 203"/>
              <a:gd name="T22" fmla="*/ 2147483647 w 198"/>
              <a:gd name="T23" fmla="*/ 2147483647 h 203"/>
              <a:gd name="T24" fmla="*/ 2147483647 w 198"/>
              <a:gd name="T25" fmla="*/ 2147483647 h 203"/>
              <a:gd name="T26" fmla="*/ 2147483647 w 198"/>
              <a:gd name="T27" fmla="*/ 2147483647 h 203"/>
              <a:gd name="T28" fmla="*/ 2147483647 w 198"/>
              <a:gd name="T29" fmla="*/ 2147483647 h 203"/>
              <a:gd name="T30" fmla="*/ 2147483647 w 198"/>
              <a:gd name="T31" fmla="*/ 2147483647 h 203"/>
              <a:gd name="T32" fmla="*/ 2147483647 w 198"/>
              <a:gd name="T33" fmla="*/ 2147483647 h 203"/>
              <a:gd name="T34" fmla="*/ 2147483647 w 198"/>
              <a:gd name="T35" fmla="*/ 2147483647 h 203"/>
              <a:gd name="T36" fmla="*/ 2147483647 w 198"/>
              <a:gd name="T37" fmla="*/ 2147483647 h 203"/>
              <a:gd name="T38" fmla="*/ 2147483647 w 198"/>
              <a:gd name="T39" fmla="*/ 2147483647 h 203"/>
              <a:gd name="T40" fmla="*/ 2147483647 w 198"/>
              <a:gd name="T41" fmla="*/ 2147483647 h 203"/>
              <a:gd name="T42" fmla="*/ 2147483647 w 198"/>
              <a:gd name="T43" fmla="*/ 2147483647 h 203"/>
              <a:gd name="T44" fmla="*/ 2147483647 w 198"/>
              <a:gd name="T45" fmla="*/ 2147483647 h 203"/>
              <a:gd name="T46" fmla="*/ 2147483647 w 198"/>
              <a:gd name="T47" fmla="*/ 2147483647 h 203"/>
              <a:gd name="T48" fmla="*/ 0 w 198"/>
              <a:gd name="T49" fmla="*/ 2147483647 h 203"/>
              <a:gd name="T50" fmla="*/ 2147483647 w 198"/>
              <a:gd name="T51" fmla="*/ 2147483647 h 203"/>
              <a:gd name="T52" fmla="*/ 2147483647 w 198"/>
              <a:gd name="T53" fmla="*/ 2147483647 h 203"/>
              <a:gd name="T54" fmla="*/ 2147483647 w 198"/>
              <a:gd name="T55" fmla="*/ 2147483647 h 203"/>
              <a:gd name="T56" fmla="*/ 2147483647 w 198"/>
              <a:gd name="T57" fmla="*/ 2147483647 h 203"/>
              <a:gd name="T58" fmla="*/ 2147483647 w 198"/>
              <a:gd name="T59" fmla="*/ 2147483647 h 203"/>
              <a:gd name="T60" fmla="*/ 2147483647 w 198"/>
              <a:gd name="T61" fmla="*/ 2147483647 h 203"/>
              <a:gd name="T62" fmla="*/ 2147483647 w 198"/>
              <a:gd name="T63" fmla="*/ 2147483647 h 203"/>
              <a:gd name="T64" fmla="*/ 2147483647 w 198"/>
              <a:gd name="T65" fmla="*/ 2147483647 h 203"/>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98"/>
              <a:gd name="T100" fmla="*/ 0 h 203"/>
              <a:gd name="T101" fmla="*/ 198 w 198"/>
              <a:gd name="T102" fmla="*/ 203 h 203"/>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98" h="203">
                <a:moveTo>
                  <a:pt x="136" y="33"/>
                </a:moveTo>
                <a:lnTo>
                  <a:pt x="148" y="23"/>
                </a:lnTo>
                <a:lnTo>
                  <a:pt x="159" y="15"/>
                </a:lnTo>
                <a:lnTo>
                  <a:pt x="171" y="8"/>
                </a:lnTo>
                <a:lnTo>
                  <a:pt x="181" y="5"/>
                </a:lnTo>
                <a:lnTo>
                  <a:pt x="189" y="2"/>
                </a:lnTo>
                <a:lnTo>
                  <a:pt x="195" y="0"/>
                </a:lnTo>
                <a:lnTo>
                  <a:pt x="198" y="0"/>
                </a:lnTo>
                <a:lnTo>
                  <a:pt x="198" y="2"/>
                </a:lnTo>
                <a:lnTo>
                  <a:pt x="182" y="11"/>
                </a:lnTo>
                <a:lnTo>
                  <a:pt x="166" y="23"/>
                </a:lnTo>
                <a:lnTo>
                  <a:pt x="150" y="40"/>
                </a:lnTo>
                <a:lnTo>
                  <a:pt x="133" y="62"/>
                </a:lnTo>
                <a:lnTo>
                  <a:pt x="115" y="87"/>
                </a:lnTo>
                <a:lnTo>
                  <a:pt x="96" y="115"/>
                </a:lnTo>
                <a:lnTo>
                  <a:pt x="73" y="146"/>
                </a:lnTo>
                <a:lnTo>
                  <a:pt x="48" y="181"/>
                </a:lnTo>
                <a:lnTo>
                  <a:pt x="44" y="186"/>
                </a:lnTo>
                <a:lnTo>
                  <a:pt x="41" y="188"/>
                </a:lnTo>
                <a:lnTo>
                  <a:pt x="39" y="192"/>
                </a:lnTo>
                <a:lnTo>
                  <a:pt x="31" y="203"/>
                </a:lnTo>
                <a:lnTo>
                  <a:pt x="28" y="203"/>
                </a:lnTo>
                <a:lnTo>
                  <a:pt x="20" y="200"/>
                </a:lnTo>
                <a:lnTo>
                  <a:pt x="10" y="192"/>
                </a:lnTo>
                <a:lnTo>
                  <a:pt x="0" y="174"/>
                </a:lnTo>
                <a:lnTo>
                  <a:pt x="7" y="165"/>
                </a:lnTo>
                <a:lnTo>
                  <a:pt x="19" y="152"/>
                </a:lnTo>
                <a:lnTo>
                  <a:pt x="33" y="137"/>
                </a:lnTo>
                <a:lnTo>
                  <a:pt x="52" y="117"/>
                </a:lnTo>
                <a:lnTo>
                  <a:pt x="71" y="98"/>
                </a:lnTo>
                <a:lnTo>
                  <a:pt x="91" y="76"/>
                </a:lnTo>
                <a:lnTo>
                  <a:pt x="114" y="55"/>
                </a:lnTo>
                <a:lnTo>
                  <a:pt x="136" y="33"/>
                </a:lnTo>
                <a:close/>
              </a:path>
            </a:pathLst>
          </a:custGeom>
          <a:solidFill>
            <a:srgbClr val="E4E0D6"/>
          </a:solidFill>
          <a:ln w="9525">
            <a:noFill/>
            <a:round/>
            <a:headEnd/>
            <a:tailEnd/>
          </a:ln>
        </p:spPr>
        <p:txBody>
          <a:bodyPr/>
          <a:lstStyle/>
          <a:p>
            <a:endParaRPr lang="en-US">
              <a:cs typeface="Arial" charset="0"/>
            </a:endParaRPr>
          </a:p>
        </p:txBody>
      </p:sp>
      <p:sp>
        <p:nvSpPr>
          <p:cNvPr id="101406" name="Freeform 32"/>
          <p:cNvSpPr>
            <a:spLocks noChangeAspect="1"/>
          </p:cNvSpPr>
          <p:nvPr/>
        </p:nvSpPr>
        <p:spPr bwMode="auto">
          <a:xfrm rot="-176173">
            <a:off x="7691438" y="5176838"/>
            <a:ext cx="42862" cy="49212"/>
          </a:xfrm>
          <a:custGeom>
            <a:avLst/>
            <a:gdLst>
              <a:gd name="T0" fmla="*/ 2147483647 w 35"/>
              <a:gd name="T1" fmla="*/ 2147483647 h 39"/>
              <a:gd name="T2" fmla="*/ 2147483647 w 35"/>
              <a:gd name="T3" fmla="*/ 2147483647 h 39"/>
              <a:gd name="T4" fmla="*/ 2147483647 w 35"/>
              <a:gd name="T5" fmla="*/ 2147483647 h 39"/>
              <a:gd name="T6" fmla="*/ 2147483647 w 35"/>
              <a:gd name="T7" fmla="*/ 2147483647 h 39"/>
              <a:gd name="T8" fmla="*/ 2147483647 w 35"/>
              <a:gd name="T9" fmla="*/ 2147483647 h 39"/>
              <a:gd name="T10" fmla="*/ 2147483647 w 35"/>
              <a:gd name="T11" fmla="*/ 2147483647 h 39"/>
              <a:gd name="T12" fmla="*/ 2147483647 w 35"/>
              <a:gd name="T13" fmla="*/ 2147483647 h 39"/>
              <a:gd name="T14" fmla="*/ 2147483647 w 35"/>
              <a:gd name="T15" fmla="*/ 2147483647 h 39"/>
              <a:gd name="T16" fmla="*/ 2147483647 w 35"/>
              <a:gd name="T17" fmla="*/ 2147483647 h 39"/>
              <a:gd name="T18" fmla="*/ 2147483647 w 35"/>
              <a:gd name="T19" fmla="*/ 2147483647 h 39"/>
              <a:gd name="T20" fmla="*/ 2147483647 w 35"/>
              <a:gd name="T21" fmla="*/ 2147483647 h 39"/>
              <a:gd name="T22" fmla="*/ 0 w 35"/>
              <a:gd name="T23" fmla="*/ 0 h 39"/>
              <a:gd name="T24" fmla="*/ 2147483647 w 35"/>
              <a:gd name="T25" fmla="*/ 2147483647 h 39"/>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35"/>
              <a:gd name="T40" fmla="*/ 0 h 39"/>
              <a:gd name="T41" fmla="*/ 35 w 35"/>
              <a:gd name="T42" fmla="*/ 39 h 39"/>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35" h="39">
                <a:moveTo>
                  <a:pt x="8" y="2"/>
                </a:moveTo>
                <a:lnTo>
                  <a:pt x="21" y="8"/>
                </a:lnTo>
                <a:lnTo>
                  <a:pt x="32" y="17"/>
                </a:lnTo>
                <a:lnTo>
                  <a:pt x="35" y="28"/>
                </a:lnTo>
                <a:lnTo>
                  <a:pt x="32" y="37"/>
                </a:lnTo>
                <a:lnTo>
                  <a:pt x="26" y="39"/>
                </a:lnTo>
                <a:lnTo>
                  <a:pt x="21" y="36"/>
                </a:lnTo>
                <a:lnTo>
                  <a:pt x="18" y="29"/>
                </a:lnTo>
                <a:lnTo>
                  <a:pt x="15" y="21"/>
                </a:lnTo>
                <a:lnTo>
                  <a:pt x="8" y="13"/>
                </a:lnTo>
                <a:lnTo>
                  <a:pt x="1" y="5"/>
                </a:lnTo>
                <a:lnTo>
                  <a:pt x="0" y="0"/>
                </a:lnTo>
                <a:lnTo>
                  <a:pt x="8" y="2"/>
                </a:lnTo>
                <a:close/>
              </a:path>
            </a:pathLst>
          </a:custGeom>
          <a:solidFill>
            <a:srgbClr val="330000"/>
          </a:solidFill>
          <a:ln w="9525">
            <a:noFill/>
            <a:round/>
            <a:headEnd/>
            <a:tailEnd/>
          </a:ln>
        </p:spPr>
        <p:txBody>
          <a:bodyPr/>
          <a:lstStyle/>
          <a:p>
            <a:endParaRPr lang="en-US">
              <a:cs typeface="Arial" charset="0"/>
            </a:endParaRPr>
          </a:p>
        </p:txBody>
      </p:sp>
      <p:sp>
        <p:nvSpPr>
          <p:cNvPr id="101407" name="Freeform 33"/>
          <p:cNvSpPr>
            <a:spLocks noChangeAspect="1"/>
          </p:cNvSpPr>
          <p:nvPr/>
        </p:nvSpPr>
        <p:spPr bwMode="auto">
          <a:xfrm rot="-176173">
            <a:off x="6145213" y="5930900"/>
            <a:ext cx="2746375" cy="180975"/>
          </a:xfrm>
          <a:custGeom>
            <a:avLst/>
            <a:gdLst>
              <a:gd name="T0" fmla="*/ 0 w 1869"/>
              <a:gd name="T1" fmla="*/ 0 h 118"/>
              <a:gd name="T2" fmla="*/ 2147483647 w 1869"/>
              <a:gd name="T3" fmla="*/ 2147483647 h 118"/>
              <a:gd name="T4" fmla="*/ 2147483647 w 1869"/>
              <a:gd name="T5" fmla="*/ 2147483647 h 118"/>
              <a:gd name="T6" fmla="*/ 0 w 1869"/>
              <a:gd name="T7" fmla="*/ 0 h 118"/>
              <a:gd name="T8" fmla="*/ 0 60000 65536"/>
              <a:gd name="T9" fmla="*/ 0 60000 65536"/>
              <a:gd name="T10" fmla="*/ 0 60000 65536"/>
              <a:gd name="T11" fmla="*/ 0 60000 65536"/>
              <a:gd name="T12" fmla="*/ 0 w 1869"/>
              <a:gd name="T13" fmla="*/ 0 h 118"/>
              <a:gd name="T14" fmla="*/ 1869 w 1869"/>
              <a:gd name="T15" fmla="*/ 118 h 118"/>
            </a:gdLst>
            <a:ahLst/>
            <a:cxnLst>
              <a:cxn ang="T8">
                <a:pos x="T0" y="T1"/>
              </a:cxn>
              <a:cxn ang="T9">
                <a:pos x="T2" y="T3"/>
              </a:cxn>
              <a:cxn ang="T10">
                <a:pos x="T4" y="T5"/>
              </a:cxn>
              <a:cxn ang="T11">
                <a:pos x="T6" y="T7"/>
              </a:cxn>
            </a:cxnLst>
            <a:rect l="T12" t="T13" r="T14" b="T15"/>
            <a:pathLst>
              <a:path w="1869" h="118">
                <a:moveTo>
                  <a:pt x="0" y="0"/>
                </a:moveTo>
                <a:lnTo>
                  <a:pt x="1869" y="13"/>
                </a:lnTo>
                <a:lnTo>
                  <a:pt x="1575" y="118"/>
                </a:lnTo>
                <a:lnTo>
                  <a:pt x="0" y="0"/>
                </a:lnTo>
                <a:close/>
              </a:path>
            </a:pathLst>
          </a:custGeom>
          <a:solidFill>
            <a:schemeClr val="tx1"/>
          </a:solidFill>
          <a:ln w="9525">
            <a:noFill/>
            <a:round/>
            <a:headEnd/>
            <a:tailEnd/>
          </a:ln>
        </p:spPr>
        <p:txBody>
          <a:bodyPr/>
          <a:lstStyle/>
          <a:p>
            <a:endParaRPr lang="en-US">
              <a:cs typeface="Arial" charset="0"/>
            </a:endParaRPr>
          </a:p>
        </p:txBody>
      </p:sp>
      <p:sp>
        <p:nvSpPr>
          <p:cNvPr id="101408" name="Text Box 4"/>
          <p:cNvSpPr txBox="1">
            <a:spLocks noChangeArrowheads="1"/>
          </p:cNvSpPr>
          <p:nvPr/>
        </p:nvSpPr>
        <p:spPr bwMode="auto">
          <a:xfrm>
            <a:off x="0" y="6100763"/>
            <a:ext cx="9144000" cy="762000"/>
          </a:xfrm>
          <a:prstGeom prst="rect">
            <a:avLst/>
          </a:prstGeom>
          <a:noFill/>
          <a:ln w="9525" algn="ctr">
            <a:noFill/>
            <a:miter lim="800000"/>
            <a:headEnd/>
            <a:tailEnd/>
          </a:ln>
        </p:spPr>
        <p:txBody>
          <a:bodyPr>
            <a:spAutoFit/>
          </a:bodyPr>
          <a:lstStyle/>
          <a:p>
            <a:pPr algn="ctr" eaLnBrk="1" hangingPunct="1">
              <a:lnSpc>
                <a:spcPct val="100000"/>
              </a:lnSpc>
              <a:spcBef>
                <a:spcPct val="0"/>
              </a:spcBef>
            </a:pPr>
            <a:r>
              <a:rPr lang="en-US" sz="2200" b="1">
                <a:solidFill>
                  <a:srgbClr val="FF0000"/>
                </a:solidFill>
                <a:cs typeface="Arial" charset="0"/>
              </a:rPr>
              <a:t>Patients should stop using all forms of tobacco </a:t>
            </a:r>
          </a:p>
          <a:p>
            <a:pPr algn="ctr" eaLnBrk="1" hangingPunct="1">
              <a:lnSpc>
                <a:spcPct val="100000"/>
              </a:lnSpc>
              <a:spcBef>
                <a:spcPct val="0"/>
              </a:spcBef>
            </a:pPr>
            <a:r>
              <a:rPr lang="en-US" sz="2200" b="1">
                <a:solidFill>
                  <a:srgbClr val="FF0000"/>
                </a:solidFill>
                <a:cs typeface="Arial" charset="0"/>
              </a:rPr>
              <a:t>upon initiation of the NRT regimen.</a:t>
            </a:r>
          </a:p>
        </p:txBody>
      </p:sp>
      <p:sp>
        <p:nvSpPr>
          <p:cNvPr id="101409" name="Line 5"/>
          <p:cNvSpPr>
            <a:spLocks noChangeShapeType="1"/>
          </p:cNvSpPr>
          <p:nvPr/>
        </p:nvSpPr>
        <p:spPr bwMode="auto">
          <a:xfrm>
            <a:off x="304800" y="6143625"/>
            <a:ext cx="8572500" cy="0"/>
          </a:xfrm>
          <a:prstGeom prst="line">
            <a:avLst/>
          </a:prstGeom>
          <a:noFill/>
          <a:ln w="9525">
            <a:solidFill>
              <a:srgbClr val="000080"/>
            </a:solidFill>
            <a:round/>
            <a:headEnd/>
            <a:tailEnd/>
          </a:ln>
        </p:spPr>
        <p:txBody>
          <a:bodyPr/>
          <a:lstStyle/>
          <a:p>
            <a:endParaRPr lang="en-US"/>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5410" name="Rectangle 2"/>
          <p:cNvSpPr>
            <a:spLocks noGrp="1" noChangeArrowheads="1"/>
          </p:cNvSpPr>
          <p:nvPr>
            <p:ph type="title" idx="4294967295"/>
          </p:nvPr>
        </p:nvSpPr>
        <p:spPr>
          <a:xfrm>
            <a:off x="1157288" y="617538"/>
            <a:ext cx="7267575" cy="1143000"/>
          </a:xfrm>
        </p:spPr>
        <p:txBody>
          <a:bodyPr/>
          <a:lstStyle/>
          <a:p>
            <a:pPr eaLnBrk="1" hangingPunct="1"/>
            <a:r>
              <a:rPr lang="en-US" altLang="en-US" smtClean="0"/>
              <a:t>VARENICLINE: DOSING</a:t>
            </a:r>
          </a:p>
        </p:txBody>
      </p:sp>
      <p:sp>
        <p:nvSpPr>
          <p:cNvPr id="145411" name="Rectangle 3"/>
          <p:cNvSpPr>
            <a:spLocks noChangeArrowheads="1"/>
          </p:cNvSpPr>
          <p:nvPr/>
        </p:nvSpPr>
        <p:spPr bwMode="auto">
          <a:xfrm>
            <a:off x="334963" y="1952625"/>
            <a:ext cx="8435975" cy="1187450"/>
          </a:xfrm>
          <a:prstGeom prst="rect">
            <a:avLst/>
          </a:prstGeom>
          <a:noFill/>
          <a:ln w="9525">
            <a:noFill/>
            <a:miter lim="800000"/>
            <a:headEnd/>
            <a:tailEnd/>
          </a:ln>
        </p:spPr>
        <p:txBody>
          <a:bodyPr>
            <a:spAutoFit/>
          </a:bodyPr>
          <a:lstStyle/>
          <a:p>
            <a:pPr algn="ctr" eaLnBrk="1" hangingPunct="1">
              <a:lnSpc>
                <a:spcPct val="100000"/>
              </a:lnSpc>
              <a:spcBef>
                <a:spcPct val="0"/>
              </a:spcBef>
              <a:buClr>
                <a:schemeClr val="tx1"/>
              </a:buClr>
              <a:buSzPct val="60000"/>
              <a:buFont typeface="Wingdings" pitchFamily="2" charset="2"/>
              <a:buNone/>
            </a:pPr>
            <a:r>
              <a:rPr kumimoji="0" lang="en-US" sz="2400" b="1">
                <a:solidFill>
                  <a:schemeClr val="hlink"/>
                </a:solidFill>
                <a:latin typeface="Tahoma" charset="0"/>
                <a:cs typeface="Arial" charset="0"/>
              </a:rPr>
              <a:t>Patients should begin therapy 1 week PRIOR to their</a:t>
            </a:r>
          </a:p>
          <a:p>
            <a:pPr algn="ctr" eaLnBrk="1" hangingPunct="1">
              <a:lnSpc>
                <a:spcPct val="100000"/>
              </a:lnSpc>
              <a:spcBef>
                <a:spcPct val="0"/>
              </a:spcBef>
              <a:buClr>
                <a:schemeClr val="tx1"/>
              </a:buClr>
              <a:buSzPct val="60000"/>
              <a:buFont typeface="Wingdings" pitchFamily="2" charset="2"/>
              <a:buNone/>
            </a:pPr>
            <a:r>
              <a:rPr kumimoji="0" lang="en-US" sz="2400" b="1">
                <a:solidFill>
                  <a:schemeClr val="hlink"/>
                </a:solidFill>
                <a:latin typeface="Tahoma" charset="0"/>
                <a:cs typeface="Arial" charset="0"/>
              </a:rPr>
              <a:t>quit date. The dose is gradually increased to minimize treatment-related nausea and insomnia.</a:t>
            </a:r>
          </a:p>
        </p:txBody>
      </p:sp>
      <p:sp>
        <p:nvSpPr>
          <p:cNvPr id="145412" name="Line 4"/>
          <p:cNvSpPr>
            <a:spLocks noChangeShapeType="1"/>
          </p:cNvSpPr>
          <p:nvPr/>
        </p:nvSpPr>
        <p:spPr bwMode="auto">
          <a:xfrm>
            <a:off x="247650" y="3114675"/>
            <a:ext cx="8572500" cy="0"/>
          </a:xfrm>
          <a:prstGeom prst="line">
            <a:avLst/>
          </a:prstGeom>
          <a:noFill/>
          <a:ln w="9525">
            <a:solidFill>
              <a:schemeClr val="tx1"/>
            </a:solidFill>
            <a:round/>
            <a:headEnd/>
            <a:tailEnd/>
          </a:ln>
        </p:spPr>
        <p:txBody>
          <a:bodyPr/>
          <a:lstStyle/>
          <a:p>
            <a:endParaRPr lang="en-US"/>
          </a:p>
        </p:txBody>
      </p:sp>
      <p:graphicFrame>
        <p:nvGraphicFramePr>
          <p:cNvPr id="2478085" name="Group 5"/>
          <p:cNvGraphicFramePr>
            <a:graphicFrameLocks noGrp="1"/>
          </p:cNvGraphicFramePr>
          <p:nvPr/>
        </p:nvGraphicFramePr>
        <p:xfrm>
          <a:off x="1654175" y="3422650"/>
          <a:ext cx="7086600" cy="2789239"/>
        </p:xfrm>
        <a:graphic>
          <a:graphicData uri="http://schemas.openxmlformats.org/drawingml/2006/table">
            <a:tbl>
              <a:tblPr/>
              <a:tblGrid>
                <a:gridCol w="5391150"/>
                <a:gridCol w="1695450"/>
              </a:tblGrid>
              <a:tr h="490538">
                <a:tc>
                  <a:txBody>
                    <a:bodyPr/>
                    <a:lstStyle/>
                    <a:p>
                      <a:pPr marL="0" marR="0" lvl="0" indent="0" algn="l" defTabSz="914400" rtl="0" eaLnBrk="1" fontAlgn="base" latinLnBrk="0" hangingPunct="1">
                        <a:lnSpc>
                          <a:spcPct val="100000"/>
                        </a:lnSpc>
                        <a:spcBef>
                          <a:spcPct val="100000"/>
                        </a:spcBef>
                        <a:spcAft>
                          <a:spcPct val="0"/>
                        </a:spcAft>
                        <a:buClr>
                          <a:schemeClr val="tx1"/>
                        </a:buClr>
                        <a:buSzPct val="60000"/>
                        <a:buFont typeface="Wingdings" pitchFamily="2" charset="2"/>
                        <a:buNone/>
                        <a:tabLst/>
                      </a:pPr>
                      <a:r>
                        <a:rPr kumimoji="0" lang="en-US" sz="2400" b="0" i="0" u="none" strike="noStrike" cap="none" normalizeH="0" baseline="0" smtClean="0">
                          <a:ln>
                            <a:noFill/>
                          </a:ln>
                          <a:solidFill>
                            <a:schemeClr val="bg1"/>
                          </a:solidFill>
                          <a:effectLst/>
                          <a:latin typeface="Tahoma" pitchFamily="34" charset="0"/>
                        </a:rPr>
                        <a:t>Treatment Day</a:t>
                      </a:r>
                    </a:p>
                  </a:txBody>
                  <a:tcPr marL="91430" marR="91430" marT="45714" marB="45714"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tx1"/>
                    </a:solidFill>
                  </a:tcPr>
                </a:tc>
                <a:tc>
                  <a:txBody>
                    <a:bodyPr/>
                    <a:lstStyle/>
                    <a:p>
                      <a:pPr marL="0" marR="0" lvl="0" indent="0" algn="ctr" defTabSz="914400" rtl="0" eaLnBrk="1" fontAlgn="base" latinLnBrk="0" hangingPunct="1">
                        <a:lnSpc>
                          <a:spcPct val="100000"/>
                        </a:lnSpc>
                        <a:spcBef>
                          <a:spcPct val="100000"/>
                        </a:spcBef>
                        <a:spcAft>
                          <a:spcPct val="0"/>
                        </a:spcAft>
                        <a:buClr>
                          <a:schemeClr val="tx1"/>
                        </a:buClr>
                        <a:buSzPct val="60000"/>
                        <a:buFont typeface="Wingdings" pitchFamily="2" charset="2"/>
                        <a:buNone/>
                        <a:tabLst/>
                      </a:pPr>
                      <a:r>
                        <a:rPr kumimoji="0" lang="en-US" sz="2400" b="0" i="0" u="none" strike="noStrike" cap="none" normalizeH="0" baseline="0" smtClean="0">
                          <a:ln>
                            <a:noFill/>
                          </a:ln>
                          <a:solidFill>
                            <a:schemeClr val="bg1"/>
                          </a:solidFill>
                          <a:effectLst/>
                          <a:latin typeface="Tahoma" pitchFamily="34" charset="0"/>
                        </a:rPr>
                        <a:t>Dose</a:t>
                      </a:r>
                    </a:p>
                  </a:txBody>
                  <a:tcPr marL="91430" marR="91430" marT="45714" marB="45714"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tx1"/>
                    </a:solidFill>
                  </a:tcPr>
                </a:tc>
              </a:tr>
              <a:tr h="766763">
                <a:tc>
                  <a:txBody>
                    <a:bodyPr/>
                    <a:lstStyle/>
                    <a:p>
                      <a:pPr marL="0" marR="0" lvl="0" indent="0" algn="l" defTabSz="914400" rtl="0" eaLnBrk="1" fontAlgn="base" latinLnBrk="0" hangingPunct="1">
                        <a:lnSpc>
                          <a:spcPct val="100000"/>
                        </a:lnSpc>
                        <a:spcBef>
                          <a:spcPct val="100000"/>
                        </a:spcBef>
                        <a:spcAft>
                          <a:spcPct val="0"/>
                        </a:spcAft>
                        <a:buClr>
                          <a:schemeClr val="tx1"/>
                        </a:buClr>
                        <a:buSzPct val="60000"/>
                        <a:buFont typeface="Wingdings" pitchFamily="2" charset="2"/>
                        <a:buNone/>
                        <a:tabLst/>
                      </a:pPr>
                      <a:r>
                        <a:rPr kumimoji="0" lang="en-US" sz="2400" b="0" i="0" u="none" strike="noStrike" cap="none" normalizeH="0" baseline="0" smtClean="0">
                          <a:ln>
                            <a:noFill/>
                          </a:ln>
                          <a:solidFill>
                            <a:schemeClr val="tx1"/>
                          </a:solidFill>
                          <a:effectLst/>
                          <a:latin typeface="Tahoma" pitchFamily="34" charset="0"/>
                        </a:rPr>
                        <a:t>Day 1 to day 3</a:t>
                      </a: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100000"/>
                        </a:spcBef>
                        <a:spcAft>
                          <a:spcPct val="0"/>
                        </a:spcAft>
                        <a:buClr>
                          <a:schemeClr val="tx1"/>
                        </a:buClr>
                        <a:buSzPct val="60000"/>
                        <a:buFont typeface="Wingdings" pitchFamily="2" charset="2"/>
                        <a:buNone/>
                        <a:tabLst/>
                      </a:pPr>
                      <a:r>
                        <a:rPr kumimoji="0" lang="en-US" sz="2400" b="0" i="0" u="none" strike="noStrike" cap="none" normalizeH="0" baseline="0" smtClean="0">
                          <a:ln>
                            <a:noFill/>
                          </a:ln>
                          <a:solidFill>
                            <a:schemeClr val="tx1"/>
                          </a:solidFill>
                          <a:effectLst/>
                          <a:latin typeface="Tahoma" pitchFamily="34" charset="0"/>
                        </a:rPr>
                        <a:t>0.5 mg qd</a:t>
                      </a: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765175">
                <a:tc>
                  <a:txBody>
                    <a:bodyPr/>
                    <a:lstStyle/>
                    <a:p>
                      <a:pPr marL="0" marR="0" lvl="0" indent="0" algn="l" defTabSz="914400" rtl="0" eaLnBrk="1" fontAlgn="base" latinLnBrk="0" hangingPunct="1">
                        <a:lnSpc>
                          <a:spcPct val="100000"/>
                        </a:lnSpc>
                        <a:spcBef>
                          <a:spcPct val="100000"/>
                        </a:spcBef>
                        <a:spcAft>
                          <a:spcPct val="0"/>
                        </a:spcAft>
                        <a:buClr>
                          <a:schemeClr val="tx1"/>
                        </a:buClr>
                        <a:buSzPct val="60000"/>
                        <a:buFont typeface="Wingdings" pitchFamily="2" charset="2"/>
                        <a:buNone/>
                        <a:tabLst/>
                      </a:pPr>
                      <a:r>
                        <a:rPr kumimoji="0" lang="en-US" sz="2400" b="0" i="0" u="none" strike="noStrike" cap="none" normalizeH="0" baseline="0" smtClean="0">
                          <a:ln>
                            <a:noFill/>
                          </a:ln>
                          <a:solidFill>
                            <a:schemeClr val="tx1"/>
                          </a:solidFill>
                          <a:effectLst/>
                          <a:latin typeface="Tahoma" pitchFamily="34" charset="0"/>
                        </a:rPr>
                        <a:t>Day 4 to day 7</a:t>
                      </a: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100000"/>
                        </a:spcBef>
                        <a:spcAft>
                          <a:spcPct val="0"/>
                        </a:spcAft>
                        <a:buClr>
                          <a:schemeClr val="tx1"/>
                        </a:buClr>
                        <a:buSzPct val="60000"/>
                        <a:buFont typeface="Wingdings" pitchFamily="2" charset="2"/>
                        <a:buNone/>
                        <a:tabLst/>
                      </a:pPr>
                      <a:r>
                        <a:rPr kumimoji="0" lang="en-US" sz="2400" b="0" i="0" u="none" strike="noStrike" cap="none" normalizeH="0" baseline="0" smtClean="0">
                          <a:ln>
                            <a:noFill/>
                          </a:ln>
                          <a:solidFill>
                            <a:schemeClr val="tx1"/>
                          </a:solidFill>
                          <a:effectLst/>
                          <a:latin typeface="Tahoma" pitchFamily="34" charset="0"/>
                        </a:rPr>
                        <a:t>0.5 mg bid</a:t>
                      </a: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766763">
                <a:tc>
                  <a:txBody>
                    <a:bodyPr/>
                    <a:lstStyle/>
                    <a:p>
                      <a:pPr marL="0" marR="0" lvl="0" indent="0" algn="l" defTabSz="914400" rtl="0" eaLnBrk="1" fontAlgn="base" latinLnBrk="0" hangingPunct="1">
                        <a:lnSpc>
                          <a:spcPct val="100000"/>
                        </a:lnSpc>
                        <a:spcBef>
                          <a:spcPct val="100000"/>
                        </a:spcBef>
                        <a:spcAft>
                          <a:spcPct val="0"/>
                        </a:spcAft>
                        <a:buClr>
                          <a:schemeClr val="tx1"/>
                        </a:buClr>
                        <a:buSzPct val="60000"/>
                        <a:buFont typeface="Wingdings" pitchFamily="2" charset="2"/>
                        <a:buNone/>
                        <a:tabLst/>
                      </a:pPr>
                      <a:r>
                        <a:rPr kumimoji="0" lang="en-US" sz="2400" b="0" i="0" u="none" strike="noStrike" cap="none" normalizeH="0" baseline="0" smtClean="0">
                          <a:ln>
                            <a:noFill/>
                          </a:ln>
                          <a:solidFill>
                            <a:schemeClr val="tx1"/>
                          </a:solidFill>
                          <a:effectLst/>
                          <a:latin typeface="Tahoma" pitchFamily="34" charset="0"/>
                        </a:rPr>
                        <a:t>Day 8 to end of treatment*</a:t>
                      </a: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100000"/>
                        </a:spcBef>
                        <a:spcAft>
                          <a:spcPct val="0"/>
                        </a:spcAft>
                        <a:buClr>
                          <a:schemeClr val="tx1"/>
                        </a:buClr>
                        <a:buSzPct val="60000"/>
                        <a:buFont typeface="Wingdings" pitchFamily="2" charset="2"/>
                        <a:buNone/>
                        <a:tabLst/>
                      </a:pPr>
                      <a:r>
                        <a:rPr kumimoji="0" lang="en-US" sz="2400" b="0" i="0" u="none" strike="noStrike" cap="none" normalizeH="0" baseline="0" smtClean="0">
                          <a:ln>
                            <a:noFill/>
                          </a:ln>
                          <a:solidFill>
                            <a:schemeClr val="tx1"/>
                          </a:solidFill>
                          <a:effectLst/>
                          <a:latin typeface="Tahoma" pitchFamily="34" charset="0"/>
                        </a:rPr>
                        <a:t>1 mg bid</a:t>
                      </a: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145430" name="AutoShape 22"/>
          <p:cNvSpPr>
            <a:spLocks/>
          </p:cNvSpPr>
          <p:nvPr/>
        </p:nvSpPr>
        <p:spPr bwMode="auto">
          <a:xfrm>
            <a:off x="1184275" y="3971925"/>
            <a:ext cx="409575" cy="1447800"/>
          </a:xfrm>
          <a:prstGeom prst="leftBrace">
            <a:avLst>
              <a:gd name="adj1" fmla="val 29457"/>
              <a:gd name="adj2" fmla="val 50000"/>
            </a:avLst>
          </a:prstGeom>
          <a:noFill/>
          <a:ln w="19050">
            <a:solidFill>
              <a:srgbClr val="000000"/>
            </a:solidFill>
            <a:round/>
            <a:headEnd/>
            <a:tailEnd/>
          </a:ln>
        </p:spPr>
        <p:txBody>
          <a:bodyPr wrap="none" lIns="91430" tIns="45714" rIns="91430" bIns="45714" anchor="ctr"/>
          <a:lstStyle/>
          <a:p>
            <a:endParaRPr lang="en-US">
              <a:cs typeface="Arial" charset="0"/>
            </a:endParaRPr>
          </a:p>
        </p:txBody>
      </p:sp>
      <p:sp>
        <p:nvSpPr>
          <p:cNvPr id="145431" name="Text Box 23"/>
          <p:cNvSpPr txBox="1">
            <a:spLocks noChangeArrowheads="1"/>
          </p:cNvSpPr>
          <p:nvPr/>
        </p:nvSpPr>
        <p:spPr bwMode="auto">
          <a:xfrm>
            <a:off x="220663" y="4135438"/>
            <a:ext cx="1128712" cy="1096962"/>
          </a:xfrm>
          <a:prstGeom prst="rect">
            <a:avLst/>
          </a:prstGeom>
          <a:noFill/>
          <a:ln w="9525" algn="ctr">
            <a:noFill/>
            <a:miter lim="800000"/>
            <a:headEnd/>
            <a:tailEnd/>
          </a:ln>
        </p:spPr>
        <p:txBody>
          <a:bodyPr lIns="91430" tIns="45714" rIns="91430" bIns="45714">
            <a:spAutoFit/>
          </a:bodyPr>
          <a:lstStyle/>
          <a:p>
            <a:pPr>
              <a:lnSpc>
                <a:spcPct val="100000"/>
              </a:lnSpc>
              <a:spcBef>
                <a:spcPct val="50000"/>
              </a:spcBef>
            </a:pPr>
            <a:r>
              <a:rPr lang="en-US" sz="2200" i="1">
                <a:cs typeface="Arial" charset="0"/>
              </a:rPr>
              <a:t>Initial dose titration</a:t>
            </a:r>
          </a:p>
        </p:txBody>
      </p:sp>
      <p:pic>
        <p:nvPicPr>
          <p:cNvPr id="145432" name="Picture 24" descr="Varenicline_5_front #132F19"/>
          <p:cNvPicPr>
            <a:picLocks noChangeAspect="1" noChangeArrowheads="1"/>
          </p:cNvPicPr>
          <p:nvPr/>
        </p:nvPicPr>
        <p:blipFill>
          <a:blip r:embed="rId3" cstate="print"/>
          <a:srcRect/>
          <a:stretch>
            <a:fillRect/>
          </a:stretch>
        </p:blipFill>
        <p:spPr bwMode="auto">
          <a:xfrm>
            <a:off x="6242050" y="4149725"/>
            <a:ext cx="558800" cy="334963"/>
          </a:xfrm>
          <a:prstGeom prst="rect">
            <a:avLst/>
          </a:prstGeom>
          <a:noFill/>
          <a:ln w="9525">
            <a:noFill/>
            <a:miter lim="800000"/>
            <a:headEnd/>
            <a:tailEnd/>
          </a:ln>
        </p:spPr>
      </p:pic>
      <p:pic>
        <p:nvPicPr>
          <p:cNvPr id="145433" name="Picture 25" descr="Varenicline_5_front #132F19"/>
          <p:cNvPicPr>
            <a:picLocks noChangeAspect="1" noChangeArrowheads="1"/>
          </p:cNvPicPr>
          <p:nvPr/>
        </p:nvPicPr>
        <p:blipFill>
          <a:blip r:embed="rId3" cstate="print"/>
          <a:srcRect/>
          <a:stretch>
            <a:fillRect/>
          </a:stretch>
        </p:blipFill>
        <p:spPr bwMode="auto">
          <a:xfrm>
            <a:off x="5641975" y="4911725"/>
            <a:ext cx="558800" cy="334963"/>
          </a:xfrm>
          <a:prstGeom prst="rect">
            <a:avLst/>
          </a:prstGeom>
          <a:noFill/>
          <a:ln w="9525">
            <a:noFill/>
            <a:miter lim="800000"/>
            <a:headEnd/>
            <a:tailEnd/>
          </a:ln>
        </p:spPr>
      </p:pic>
      <p:pic>
        <p:nvPicPr>
          <p:cNvPr id="145434" name="Picture 26" descr="Varenicline_5_front #132F19"/>
          <p:cNvPicPr>
            <a:picLocks noChangeAspect="1" noChangeArrowheads="1"/>
          </p:cNvPicPr>
          <p:nvPr/>
        </p:nvPicPr>
        <p:blipFill>
          <a:blip r:embed="rId3" cstate="print"/>
          <a:srcRect/>
          <a:stretch>
            <a:fillRect/>
          </a:stretch>
        </p:blipFill>
        <p:spPr bwMode="auto">
          <a:xfrm>
            <a:off x="6242050" y="4911725"/>
            <a:ext cx="558800" cy="334963"/>
          </a:xfrm>
          <a:prstGeom prst="rect">
            <a:avLst/>
          </a:prstGeom>
          <a:noFill/>
          <a:ln w="9525">
            <a:noFill/>
            <a:miter lim="800000"/>
            <a:headEnd/>
            <a:tailEnd/>
          </a:ln>
        </p:spPr>
      </p:pic>
      <p:pic>
        <p:nvPicPr>
          <p:cNvPr id="145435" name="Picture 27" descr="Varenicline_5_front #132F12"/>
          <p:cNvPicPr>
            <a:picLocks noChangeAspect="1" noChangeArrowheads="1"/>
          </p:cNvPicPr>
          <p:nvPr/>
        </p:nvPicPr>
        <p:blipFill>
          <a:blip r:embed="rId4" cstate="print"/>
          <a:srcRect/>
          <a:stretch>
            <a:fillRect/>
          </a:stretch>
        </p:blipFill>
        <p:spPr bwMode="auto">
          <a:xfrm>
            <a:off x="5641975" y="5653088"/>
            <a:ext cx="552450" cy="331787"/>
          </a:xfrm>
          <a:prstGeom prst="rect">
            <a:avLst/>
          </a:prstGeom>
          <a:noFill/>
          <a:ln w="9525">
            <a:noFill/>
            <a:miter lim="800000"/>
            <a:headEnd/>
            <a:tailEnd/>
          </a:ln>
        </p:spPr>
      </p:pic>
      <p:pic>
        <p:nvPicPr>
          <p:cNvPr id="145436" name="Picture 28" descr="Varenicline_5_front #132F12"/>
          <p:cNvPicPr>
            <a:picLocks noChangeAspect="1" noChangeArrowheads="1"/>
          </p:cNvPicPr>
          <p:nvPr/>
        </p:nvPicPr>
        <p:blipFill>
          <a:blip r:embed="rId4" cstate="print"/>
          <a:srcRect/>
          <a:stretch>
            <a:fillRect/>
          </a:stretch>
        </p:blipFill>
        <p:spPr bwMode="auto">
          <a:xfrm>
            <a:off x="6242050" y="5653088"/>
            <a:ext cx="552450" cy="331787"/>
          </a:xfrm>
          <a:prstGeom prst="rect">
            <a:avLst/>
          </a:prstGeom>
          <a:noFill/>
          <a:ln w="9525">
            <a:noFill/>
            <a:miter lim="800000"/>
            <a:headEnd/>
            <a:tailEnd/>
          </a:ln>
        </p:spPr>
      </p:pic>
      <p:sp>
        <p:nvSpPr>
          <p:cNvPr id="145437" name="Text Box 29"/>
          <p:cNvSpPr txBox="1">
            <a:spLocks noChangeArrowheads="1"/>
          </p:cNvSpPr>
          <p:nvPr/>
        </p:nvSpPr>
        <p:spPr bwMode="auto">
          <a:xfrm>
            <a:off x="7242175" y="6265863"/>
            <a:ext cx="1525588" cy="261937"/>
          </a:xfrm>
          <a:prstGeom prst="rect">
            <a:avLst/>
          </a:prstGeom>
          <a:noFill/>
          <a:ln w="9525" algn="ctr">
            <a:noFill/>
            <a:miter lim="800000"/>
            <a:headEnd/>
            <a:tailEnd/>
          </a:ln>
        </p:spPr>
        <p:txBody>
          <a:bodyPr wrap="none" lIns="91430" tIns="45714" rIns="91430" bIns="45714">
            <a:spAutoFit/>
          </a:bodyPr>
          <a:lstStyle/>
          <a:p>
            <a:r>
              <a:rPr lang="en-US" sz="1400">
                <a:cs typeface="Arial" charset="0"/>
              </a:rPr>
              <a:t>* Up to 12 weeks</a:t>
            </a:r>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9202" name="Rectangle 2"/>
          <p:cNvSpPr>
            <a:spLocks noGrp="1" noChangeArrowheads="1"/>
          </p:cNvSpPr>
          <p:nvPr>
            <p:ph type="title" idx="4294967295"/>
          </p:nvPr>
        </p:nvSpPr>
        <p:spPr>
          <a:xfrm>
            <a:off x="1155700" y="617538"/>
            <a:ext cx="7288213" cy="1143000"/>
          </a:xfrm>
        </p:spPr>
        <p:txBody>
          <a:bodyPr rtlCol="0">
            <a:normAutofit fontScale="90000"/>
          </a:bodyPr>
          <a:lstStyle/>
          <a:p>
            <a:pPr eaLnBrk="1" fontAlgn="auto" hangingPunct="1">
              <a:spcAft>
                <a:spcPts val="0"/>
              </a:spcAft>
              <a:defRPr/>
            </a:pPr>
            <a:r>
              <a:rPr lang="en-US" dirty="0" smtClean="0"/>
              <a:t>VARENICLINE:</a:t>
            </a:r>
            <a:br>
              <a:rPr lang="en-US" dirty="0" smtClean="0"/>
            </a:br>
            <a:r>
              <a:rPr lang="en-US" dirty="0" smtClean="0"/>
              <a:t>ADVERSE EFFECTS</a:t>
            </a:r>
          </a:p>
        </p:txBody>
      </p:sp>
      <p:sp>
        <p:nvSpPr>
          <p:cNvPr id="146435" name="Rectangle 3"/>
          <p:cNvSpPr>
            <a:spLocks noGrp="1" noChangeArrowheads="1"/>
          </p:cNvSpPr>
          <p:nvPr>
            <p:ph type="body" idx="4294967295"/>
          </p:nvPr>
        </p:nvSpPr>
        <p:spPr>
          <a:xfrm>
            <a:off x="1176338" y="2133600"/>
            <a:ext cx="7967662" cy="3998913"/>
          </a:xfrm>
        </p:spPr>
        <p:txBody>
          <a:bodyPr/>
          <a:lstStyle/>
          <a:p>
            <a:pPr marL="228600" indent="-228600" eaLnBrk="1" hangingPunct="1">
              <a:spcBef>
                <a:spcPts val="600"/>
              </a:spcBef>
            </a:pPr>
            <a:r>
              <a:rPr lang="en-US" sz="2400" smtClean="0"/>
              <a:t>Common (</a:t>
            </a:r>
            <a:r>
              <a:rPr lang="en-US" sz="2400" smtClean="0">
                <a:cs typeface="Tahoma" charset="0"/>
              </a:rPr>
              <a:t>≥</a:t>
            </a:r>
            <a:r>
              <a:rPr lang="en-US" sz="2400" smtClean="0"/>
              <a:t>5% and 2-fold higher than placebo)</a:t>
            </a:r>
          </a:p>
          <a:p>
            <a:pPr marL="571500" lvl="1" indent="-228600" eaLnBrk="1" hangingPunct="1">
              <a:spcBef>
                <a:spcPts val="600"/>
              </a:spcBef>
            </a:pPr>
            <a:r>
              <a:rPr lang="en-US" sz="2200" smtClean="0"/>
              <a:t>Nausea</a:t>
            </a:r>
          </a:p>
          <a:p>
            <a:pPr marL="571500" lvl="1" indent="-228600" eaLnBrk="1" hangingPunct="1">
              <a:spcBef>
                <a:spcPts val="600"/>
              </a:spcBef>
            </a:pPr>
            <a:r>
              <a:rPr lang="en-US" sz="2200" smtClean="0"/>
              <a:t>Sleep disturbances (insomnia, abnormal dreams)</a:t>
            </a:r>
          </a:p>
          <a:p>
            <a:pPr marL="571500" lvl="1" indent="-228600" eaLnBrk="1" hangingPunct="1">
              <a:spcBef>
                <a:spcPts val="600"/>
              </a:spcBef>
            </a:pPr>
            <a:r>
              <a:rPr lang="en-US" sz="2200" smtClean="0"/>
              <a:t>Constipation</a:t>
            </a:r>
          </a:p>
          <a:p>
            <a:pPr marL="571500" lvl="1" indent="-228600" eaLnBrk="1" hangingPunct="1">
              <a:spcBef>
                <a:spcPts val="600"/>
              </a:spcBef>
            </a:pPr>
            <a:r>
              <a:rPr lang="en-US" sz="2200" smtClean="0"/>
              <a:t>Flatulence</a:t>
            </a:r>
          </a:p>
          <a:p>
            <a:pPr marL="571500" lvl="1" indent="-228600" eaLnBrk="1" hangingPunct="1">
              <a:spcBef>
                <a:spcPts val="600"/>
              </a:spcBef>
            </a:pPr>
            <a:r>
              <a:rPr lang="en-US" sz="2200" smtClean="0"/>
              <a:t>Vomiting</a:t>
            </a:r>
          </a:p>
          <a:p>
            <a:pPr marL="228600" indent="-228600" eaLnBrk="1" hangingPunct="1">
              <a:spcBef>
                <a:spcPts val="600"/>
              </a:spcBef>
            </a:pPr>
            <a:endParaRPr lang="en-US" sz="2000" smtClean="0"/>
          </a:p>
          <a:p>
            <a:pPr marL="571500" lvl="1" indent="-228600" eaLnBrk="1" hangingPunct="1">
              <a:spcBef>
                <a:spcPct val="45000"/>
              </a:spcBef>
            </a:pPr>
            <a:endParaRPr lang="en-US" sz="2200" smtClean="0"/>
          </a:p>
        </p:txBody>
      </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9" name="Rectangle 2"/>
          <p:cNvSpPr>
            <a:spLocks noGrp="1" noChangeArrowheads="1"/>
          </p:cNvSpPr>
          <p:nvPr>
            <p:ph type="title" idx="4294967295"/>
          </p:nvPr>
        </p:nvSpPr>
        <p:spPr>
          <a:xfrm>
            <a:off x="736600" y="561975"/>
            <a:ext cx="7745413" cy="1143000"/>
          </a:xfrm>
        </p:spPr>
        <p:txBody>
          <a:bodyPr/>
          <a:lstStyle/>
          <a:p>
            <a:pPr eaLnBrk="1" hangingPunct="1"/>
            <a:r>
              <a:rPr lang="en-US" altLang="en-US" sz="3200" smtClean="0"/>
              <a:t>LONG-TERM (</a:t>
            </a:r>
            <a:r>
              <a:rPr lang="en-US" altLang="en-US" sz="3200" smtClean="0">
                <a:sym typeface="Symbol" pitchFamily="18" charset="2"/>
              </a:rPr>
              <a:t></a:t>
            </a:r>
            <a:r>
              <a:rPr lang="en-US" altLang="en-US" sz="3200" smtClean="0"/>
              <a:t>6 month) QUIT RATES for AVAILABLE CESSATION MEDICATIONS</a:t>
            </a:r>
          </a:p>
        </p:txBody>
      </p:sp>
      <p:graphicFrame>
        <p:nvGraphicFramePr>
          <p:cNvPr id="9218" name="Object 3"/>
          <p:cNvGraphicFramePr>
            <a:graphicFrameLocks noChangeAspect="1"/>
          </p:cNvGraphicFramePr>
          <p:nvPr/>
        </p:nvGraphicFramePr>
        <p:xfrm>
          <a:off x="508000" y="1865313"/>
          <a:ext cx="8399463" cy="4514850"/>
        </p:xfrm>
        <a:graphic>
          <a:graphicData uri="http://schemas.openxmlformats.org/presentationml/2006/ole">
            <p:oleObj spid="_x0000_s3074" name="Chart" r:id="rId4" imgW="9020175" imgH="4143375" progId="MSGraph.Chart.8">
              <p:embed followColorScheme="full"/>
            </p:oleObj>
          </a:graphicData>
        </a:graphic>
      </p:graphicFrame>
      <p:sp>
        <p:nvSpPr>
          <p:cNvPr id="9220" name="Text Box 4"/>
          <p:cNvSpPr txBox="1">
            <a:spLocks noChangeArrowheads="1"/>
          </p:cNvSpPr>
          <p:nvPr/>
        </p:nvSpPr>
        <p:spPr bwMode="auto">
          <a:xfrm>
            <a:off x="457200" y="6276975"/>
            <a:ext cx="8686800" cy="517525"/>
          </a:xfrm>
          <a:prstGeom prst="rect">
            <a:avLst/>
          </a:prstGeom>
          <a:noFill/>
          <a:ln w="9525">
            <a:noFill/>
            <a:miter lim="800000"/>
            <a:headEnd/>
            <a:tailEnd/>
          </a:ln>
        </p:spPr>
        <p:txBody>
          <a:bodyPr>
            <a:spAutoFit/>
          </a:bodyPr>
          <a:lstStyle/>
          <a:p>
            <a:pPr algn="r">
              <a:lnSpc>
                <a:spcPct val="100000"/>
              </a:lnSpc>
              <a:spcBef>
                <a:spcPct val="0"/>
              </a:spcBef>
            </a:pPr>
            <a:r>
              <a:rPr kumimoji="0" lang="en-US" altLang="en-US" sz="1400">
                <a:solidFill>
                  <a:schemeClr val="tx2"/>
                </a:solidFill>
                <a:cs typeface="Arial" charset="0"/>
              </a:rPr>
              <a:t>Data adapted from Cahill et al. (2008). </a:t>
            </a:r>
            <a:r>
              <a:rPr lang="en-US" sz="1400" i="1">
                <a:solidFill>
                  <a:schemeClr val="tx2"/>
                </a:solidFill>
                <a:cs typeface="Arial" charset="0"/>
              </a:rPr>
              <a:t>Cochrane Database Syst Rev;</a:t>
            </a:r>
            <a:r>
              <a:rPr kumimoji="0" lang="en-US" sz="1400">
                <a:solidFill>
                  <a:schemeClr val="tx2"/>
                </a:solidFill>
                <a:cs typeface="Arial" charset="0"/>
              </a:rPr>
              <a:t> </a:t>
            </a:r>
            <a:r>
              <a:rPr kumimoji="0" lang="en-US" altLang="en-US" sz="1400">
                <a:solidFill>
                  <a:schemeClr val="tx2"/>
                </a:solidFill>
                <a:cs typeface="Arial" charset="0"/>
              </a:rPr>
              <a:t>Stead</a:t>
            </a:r>
            <a:r>
              <a:rPr kumimoji="0" lang="en-US" sz="1400">
                <a:solidFill>
                  <a:schemeClr val="tx2"/>
                </a:solidFill>
                <a:cs typeface="Arial" charset="0"/>
              </a:rPr>
              <a:t> et al. (2008). </a:t>
            </a:r>
          </a:p>
          <a:p>
            <a:pPr algn="r">
              <a:lnSpc>
                <a:spcPct val="100000"/>
              </a:lnSpc>
              <a:spcBef>
                <a:spcPct val="0"/>
              </a:spcBef>
            </a:pPr>
            <a:r>
              <a:rPr lang="en-US" sz="1400" i="1">
                <a:solidFill>
                  <a:schemeClr val="tx2"/>
                </a:solidFill>
                <a:cs typeface="Arial" charset="0"/>
              </a:rPr>
              <a:t>Cochrane Database Syst Rev;  </a:t>
            </a:r>
            <a:r>
              <a:rPr kumimoji="0" lang="en-US" sz="1400">
                <a:solidFill>
                  <a:schemeClr val="tx2"/>
                </a:solidFill>
                <a:cs typeface="Arial" charset="0"/>
              </a:rPr>
              <a:t>Hughes et al.</a:t>
            </a:r>
            <a:r>
              <a:rPr kumimoji="0" lang="en-US" altLang="en-US" sz="1400">
                <a:solidFill>
                  <a:schemeClr val="tx2"/>
                </a:solidFill>
                <a:cs typeface="Arial" charset="0"/>
              </a:rPr>
              <a:t> (2007). </a:t>
            </a:r>
            <a:r>
              <a:rPr kumimoji="0" lang="en-US" altLang="en-US" sz="1400" i="1">
                <a:solidFill>
                  <a:schemeClr val="tx2"/>
                </a:solidFill>
                <a:cs typeface="Arial" charset="0"/>
              </a:rPr>
              <a:t>Cochrane Database Syst Rev</a:t>
            </a:r>
          </a:p>
        </p:txBody>
      </p:sp>
      <p:sp>
        <p:nvSpPr>
          <p:cNvPr id="9221" name="Text Box 5"/>
          <p:cNvSpPr txBox="1">
            <a:spLocks noChangeArrowheads="1"/>
          </p:cNvSpPr>
          <p:nvPr/>
        </p:nvSpPr>
        <p:spPr bwMode="auto">
          <a:xfrm rot="-5400000">
            <a:off x="-381793" y="3723481"/>
            <a:ext cx="1504950" cy="366713"/>
          </a:xfrm>
          <a:prstGeom prst="rect">
            <a:avLst/>
          </a:prstGeom>
          <a:noFill/>
          <a:ln w="9525" algn="ctr">
            <a:noFill/>
            <a:miter lim="800000"/>
            <a:headEnd/>
            <a:tailEnd/>
          </a:ln>
        </p:spPr>
        <p:txBody>
          <a:bodyPr wrap="none">
            <a:spAutoFit/>
          </a:bodyPr>
          <a:lstStyle/>
          <a:p>
            <a:pPr algn="ctr">
              <a:lnSpc>
                <a:spcPct val="100000"/>
              </a:lnSpc>
            </a:pPr>
            <a:r>
              <a:rPr kumimoji="0" lang="en-US" sz="1800" b="1">
                <a:cs typeface="Arial" charset="0"/>
              </a:rPr>
              <a:t>Percent quit</a:t>
            </a:r>
          </a:p>
        </p:txBody>
      </p:sp>
      <p:sp>
        <p:nvSpPr>
          <p:cNvPr id="9222" name="Text Box 6"/>
          <p:cNvSpPr txBox="1">
            <a:spLocks noChangeArrowheads="1"/>
          </p:cNvSpPr>
          <p:nvPr/>
        </p:nvSpPr>
        <p:spPr bwMode="auto">
          <a:xfrm>
            <a:off x="971550" y="3225800"/>
            <a:ext cx="528638" cy="304800"/>
          </a:xfrm>
          <a:prstGeom prst="rect">
            <a:avLst/>
          </a:prstGeom>
          <a:noFill/>
          <a:ln w="9525" algn="ctr">
            <a:noFill/>
            <a:miter lim="800000"/>
            <a:headEnd/>
            <a:tailEnd/>
          </a:ln>
        </p:spPr>
        <p:txBody>
          <a:bodyPr wrap="none">
            <a:spAutoFit/>
          </a:bodyPr>
          <a:lstStyle/>
          <a:p>
            <a:pPr algn="ctr">
              <a:lnSpc>
                <a:spcPct val="100000"/>
              </a:lnSpc>
            </a:pPr>
            <a:r>
              <a:rPr kumimoji="0" lang="en-US" sz="1400" b="1">
                <a:cs typeface="Arial" charset="0"/>
              </a:rPr>
              <a:t>18.0</a:t>
            </a:r>
          </a:p>
        </p:txBody>
      </p:sp>
      <p:sp>
        <p:nvSpPr>
          <p:cNvPr id="9223" name="Text Box 7"/>
          <p:cNvSpPr txBox="1">
            <a:spLocks noChangeArrowheads="1"/>
          </p:cNvSpPr>
          <p:nvPr/>
        </p:nvSpPr>
        <p:spPr bwMode="auto">
          <a:xfrm>
            <a:off x="2092325" y="3454400"/>
            <a:ext cx="528638" cy="304800"/>
          </a:xfrm>
          <a:prstGeom prst="rect">
            <a:avLst/>
          </a:prstGeom>
          <a:noFill/>
          <a:ln w="9525" algn="ctr">
            <a:noFill/>
            <a:miter lim="800000"/>
            <a:headEnd/>
            <a:tailEnd/>
          </a:ln>
        </p:spPr>
        <p:txBody>
          <a:bodyPr wrap="none">
            <a:spAutoFit/>
          </a:bodyPr>
          <a:lstStyle/>
          <a:p>
            <a:pPr algn="ctr">
              <a:lnSpc>
                <a:spcPct val="100000"/>
              </a:lnSpc>
            </a:pPr>
            <a:r>
              <a:rPr kumimoji="0" lang="en-US" sz="1400" b="1">
                <a:cs typeface="Arial" charset="0"/>
              </a:rPr>
              <a:t>15.8</a:t>
            </a:r>
          </a:p>
        </p:txBody>
      </p:sp>
      <p:sp>
        <p:nvSpPr>
          <p:cNvPr id="9224" name="Text Box 8"/>
          <p:cNvSpPr txBox="1">
            <a:spLocks noChangeArrowheads="1"/>
          </p:cNvSpPr>
          <p:nvPr/>
        </p:nvSpPr>
        <p:spPr bwMode="auto">
          <a:xfrm>
            <a:off x="1452563" y="4016375"/>
            <a:ext cx="528637" cy="304800"/>
          </a:xfrm>
          <a:prstGeom prst="rect">
            <a:avLst/>
          </a:prstGeom>
          <a:noFill/>
          <a:ln w="9525" algn="ctr">
            <a:noFill/>
            <a:miter lim="800000"/>
            <a:headEnd/>
            <a:tailEnd/>
          </a:ln>
        </p:spPr>
        <p:txBody>
          <a:bodyPr wrap="none">
            <a:spAutoFit/>
          </a:bodyPr>
          <a:lstStyle/>
          <a:p>
            <a:pPr algn="ctr">
              <a:lnSpc>
                <a:spcPct val="100000"/>
              </a:lnSpc>
            </a:pPr>
            <a:r>
              <a:rPr kumimoji="0" lang="en-US" sz="1400" b="1">
                <a:cs typeface="Arial" charset="0"/>
              </a:rPr>
              <a:t>11.3</a:t>
            </a:r>
          </a:p>
        </p:txBody>
      </p:sp>
      <p:sp>
        <p:nvSpPr>
          <p:cNvPr id="9225" name="Text Box 9"/>
          <p:cNvSpPr txBox="1">
            <a:spLocks noChangeArrowheads="1"/>
          </p:cNvSpPr>
          <p:nvPr/>
        </p:nvSpPr>
        <p:spPr bwMode="auto">
          <a:xfrm>
            <a:off x="2640013" y="4406900"/>
            <a:ext cx="430212" cy="304800"/>
          </a:xfrm>
          <a:prstGeom prst="rect">
            <a:avLst/>
          </a:prstGeom>
          <a:noFill/>
          <a:ln w="9525" algn="ctr">
            <a:noFill/>
            <a:miter lim="800000"/>
            <a:headEnd/>
            <a:tailEnd/>
          </a:ln>
        </p:spPr>
        <p:txBody>
          <a:bodyPr wrap="none">
            <a:spAutoFit/>
          </a:bodyPr>
          <a:lstStyle/>
          <a:p>
            <a:pPr algn="ctr">
              <a:lnSpc>
                <a:spcPct val="100000"/>
              </a:lnSpc>
            </a:pPr>
            <a:r>
              <a:rPr kumimoji="0" lang="en-US" sz="1400" b="1">
                <a:cs typeface="Arial" charset="0"/>
              </a:rPr>
              <a:t>9.9</a:t>
            </a:r>
          </a:p>
        </p:txBody>
      </p:sp>
      <p:sp>
        <p:nvSpPr>
          <p:cNvPr id="9226" name="Text Box 10"/>
          <p:cNvSpPr txBox="1">
            <a:spLocks noChangeArrowheads="1"/>
          </p:cNvSpPr>
          <p:nvPr/>
        </p:nvSpPr>
        <p:spPr bwMode="auto">
          <a:xfrm>
            <a:off x="3230563" y="3444875"/>
            <a:ext cx="528637" cy="304800"/>
          </a:xfrm>
          <a:prstGeom prst="rect">
            <a:avLst/>
          </a:prstGeom>
          <a:noFill/>
          <a:ln w="9525" algn="ctr">
            <a:noFill/>
            <a:miter lim="800000"/>
            <a:headEnd/>
            <a:tailEnd/>
          </a:ln>
        </p:spPr>
        <p:txBody>
          <a:bodyPr wrap="none">
            <a:spAutoFit/>
          </a:bodyPr>
          <a:lstStyle/>
          <a:p>
            <a:pPr algn="ctr">
              <a:lnSpc>
                <a:spcPct val="100000"/>
              </a:lnSpc>
            </a:pPr>
            <a:r>
              <a:rPr kumimoji="0" lang="en-US" sz="1400" b="1">
                <a:cs typeface="Arial" charset="0"/>
              </a:rPr>
              <a:t>16.1</a:t>
            </a:r>
          </a:p>
        </p:txBody>
      </p:sp>
      <p:sp>
        <p:nvSpPr>
          <p:cNvPr id="9227" name="Text Box 11"/>
          <p:cNvSpPr txBox="1">
            <a:spLocks noChangeArrowheads="1"/>
          </p:cNvSpPr>
          <p:nvPr/>
        </p:nvSpPr>
        <p:spPr bwMode="auto">
          <a:xfrm>
            <a:off x="3756025" y="4408488"/>
            <a:ext cx="449263" cy="304800"/>
          </a:xfrm>
          <a:prstGeom prst="rect">
            <a:avLst/>
          </a:prstGeom>
          <a:noFill/>
          <a:ln w="9525" algn="ctr">
            <a:noFill/>
            <a:miter lim="800000"/>
            <a:headEnd/>
            <a:tailEnd/>
          </a:ln>
        </p:spPr>
        <p:txBody>
          <a:bodyPr>
            <a:spAutoFit/>
          </a:bodyPr>
          <a:lstStyle/>
          <a:p>
            <a:pPr algn="ctr">
              <a:lnSpc>
                <a:spcPct val="100000"/>
              </a:lnSpc>
            </a:pPr>
            <a:r>
              <a:rPr kumimoji="0" lang="en-US" sz="1400" b="1">
                <a:cs typeface="Arial" charset="0"/>
              </a:rPr>
              <a:t>8.1</a:t>
            </a:r>
          </a:p>
        </p:txBody>
      </p:sp>
      <p:sp>
        <p:nvSpPr>
          <p:cNvPr id="9228" name="Text Box 12"/>
          <p:cNvSpPr txBox="1">
            <a:spLocks noChangeArrowheads="1"/>
          </p:cNvSpPr>
          <p:nvPr/>
        </p:nvSpPr>
        <p:spPr bwMode="auto">
          <a:xfrm>
            <a:off x="4381500" y="2535238"/>
            <a:ext cx="528638" cy="304800"/>
          </a:xfrm>
          <a:prstGeom prst="rect">
            <a:avLst/>
          </a:prstGeom>
          <a:noFill/>
          <a:ln w="9525" algn="ctr">
            <a:noFill/>
            <a:miter lim="800000"/>
            <a:headEnd/>
            <a:tailEnd/>
          </a:ln>
        </p:spPr>
        <p:txBody>
          <a:bodyPr wrap="none">
            <a:spAutoFit/>
          </a:bodyPr>
          <a:lstStyle/>
          <a:p>
            <a:pPr algn="ctr">
              <a:lnSpc>
                <a:spcPct val="100000"/>
              </a:lnSpc>
            </a:pPr>
            <a:r>
              <a:rPr kumimoji="0" lang="en-US" sz="1400" b="1">
                <a:cs typeface="Arial" charset="0"/>
              </a:rPr>
              <a:t>23.9</a:t>
            </a:r>
          </a:p>
        </p:txBody>
      </p:sp>
      <p:sp>
        <p:nvSpPr>
          <p:cNvPr id="9229" name="Text Box 13"/>
          <p:cNvSpPr txBox="1">
            <a:spLocks noChangeArrowheads="1"/>
          </p:cNvSpPr>
          <p:nvPr/>
        </p:nvSpPr>
        <p:spPr bwMode="auto">
          <a:xfrm>
            <a:off x="4854575" y="3963988"/>
            <a:ext cx="528638" cy="304800"/>
          </a:xfrm>
          <a:prstGeom prst="rect">
            <a:avLst/>
          </a:prstGeom>
          <a:noFill/>
          <a:ln w="9525" algn="ctr">
            <a:noFill/>
            <a:miter lim="800000"/>
            <a:headEnd/>
            <a:tailEnd/>
          </a:ln>
        </p:spPr>
        <p:txBody>
          <a:bodyPr wrap="none">
            <a:spAutoFit/>
          </a:bodyPr>
          <a:lstStyle/>
          <a:p>
            <a:pPr algn="ctr">
              <a:lnSpc>
                <a:spcPct val="100000"/>
              </a:lnSpc>
            </a:pPr>
            <a:r>
              <a:rPr kumimoji="0" lang="en-US" sz="1400" b="1">
                <a:cs typeface="Arial" charset="0"/>
              </a:rPr>
              <a:t>11.8</a:t>
            </a:r>
          </a:p>
        </p:txBody>
      </p:sp>
      <p:sp>
        <p:nvSpPr>
          <p:cNvPr id="9230" name="Text Box 14"/>
          <p:cNvSpPr txBox="1">
            <a:spLocks noChangeArrowheads="1"/>
          </p:cNvSpPr>
          <p:nvPr/>
        </p:nvSpPr>
        <p:spPr bwMode="auto">
          <a:xfrm>
            <a:off x="5511800" y="3325813"/>
            <a:ext cx="528638" cy="304800"/>
          </a:xfrm>
          <a:prstGeom prst="rect">
            <a:avLst/>
          </a:prstGeom>
          <a:noFill/>
          <a:ln w="9525" algn="ctr">
            <a:noFill/>
            <a:miter lim="800000"/>
            <a:headEnd/>
            <a:tailEnd/>
          </a:ln>
        </p:spPr>
        <p:txBody>
          <a:bodyPr wrap="none">
            <a:spAutoFit/>
          </a:bodyPr>
          <a:lstStyle/>
          <a:p>
            <a:pPr algn="ctr">
              <a:lnSpc>
                <a:spcPct val="100000"/>
              </a:lnSpc>
            </a:pPr>
            <a:r>
              <a:rPr kumimoji="0" lang="en-US" sz="1400" b="1">
                <a:cs typeface="Arial" charset="0"/>
              </a:rPr>
              <a:t>17.1</a:t>
            </a:r>
          </a:p>
        </p:txBody>
      </p:sp>
      <p:sp>
        <p:nvSpPr>
          <p:cNvPr id="9231" name="Text Box 15"/>
          <p:cNvSpPr txBox="1">
            <a:spLocks noChangeArrowheads="1"/>
          </p:cNvSpPr>
          <p:nvPr/>
        </p:nvSpPr>
        <p:spPr bwMode="auto">
          <a:xfrm>
            <a:off x="6037263" y="4297363"/>
            <a:ext cx="430212" cy="304800"/>
          </a:xfrm>
          <a:prstGeom prst="rect">
            <a:avLst/>
          </a:prstGeom>
          <a:noFill/>
          <a:ln w="9525" algn="ctr">
            <a:noFill/>
            <a:miter lim="800000"/>
            <a:headEnd/>
            <a:tailEnd/>
          </a:ln>
        </p:spPr>
        <p:txBody>
          <a:bodyPr wrap="none">
            <a:spAutoFit/>
          </a:bodyPr>
          <a:lstStyle/>
          <a:p>
            <a:pPr algn="ctr">
              <a:lnSpc>
                <a:spcPct val="100000"/>
              </a:lnSpc>
            </a:pPr>
            <a:r>
              <a:rPr kumimoji="0" lang="en-US" sz="1400" b="1">
                <a:cs typeface="Arial" charset="0"/>
              </a:rPr>
              <a:t>9.1</a:t>
            </a:r>
          </a:p>
        </p:txBody>
      </p:sp>
      <p:sp>
        <p:nvSpPr>
          <p:cNvPr id="9232" name="Text Box 16"/>
          <p:cNvSpPr txBox="1">
            <a:spLocks noChangeArrowheads="1"/>
          </p:cNvSpPr>
          <p:nvPr/>
        </p:nvSpPr>
        <p:spPr bwMode="auto">
          <a:xfrm>
            <a:off x="6643688" y="3105150"/>
            <a:ext cx="528637" cy="304800"/>
          </a:xfrm>
          <a:prstGeom prst="rect">
            <a:avLst/>
          </a:prstGeom>
          <a:noFill/>
          <a:ln w="9525" algn="ctr">
            <a:noFill/>
            <a:miter lim="800000"/>
            <a:headEnd/>
            <a:tailEnd/>
          </a:ln>
        </p:spPr>
        <p:txBody>
          <a:bodyPr wrap="none">
            <a:spAutoFit/>
          </a:bodyPr>
          <a:lstStyle/>
          <a:p>
            <a:pPr algn="ctr">
              <a:lnSpc>
                <a:spcPct val="100000"/>
              </a:lnSpc>
            </a:pPr>
            <a:r>
              <a:rPr kumimoji="0" lang="en-US" sz="1400" b="1">
                <a:cs typeface="Arial" charset="0"/>
              </a:rPr>
              <a:t>19.0</a:t>
            </a:r>
          </a:p>
        </p:txBody>
      </p:sp>
      <p:sp>
        <p:nvSpPr>
          <p:cNvPr id="9233" name="Text Box 17"/>
          <p:cNvSpPr txBox="1">
            <a:spLocks noChangeArrowheads="1"/>
          </p:cNvSpPr>
          <p:nvPr/>
        </p:nvSpPr>
        <p:spPr bwMode="auto">
          <a:xfrm>
            <a:off x="7132638" y="4135438"/>
            <a:ext cx="528637" cy="304800"/>
          </a:xfrm>
          <a:prstGeom prst="rect">
            <a:avLst/>
          </a:prstGeom>
          <a:noFill/>
          <a:ln w="9525" algn="ctr">
            <a:noFill/>
            <a:miter lim="800000"/>
            <a:headEnd/>
            <a:tailEnd/>
          </a:ln>
        </p:spPr>
        <p:txBody>
          <a:bodyPr wrap="none">
            <a:spAutoFit/>
          </a:bodyPr>
          <a:lstStyle/>
          <a:p>
            <a:pPr algn="ctr">
              <a:lnSpc>
                <a:spcPct val="100000"/>
              </a:lnSpc>
            </a:pPr>
            <a:r>
              <a:rPr kumimoji="0" lang="en-US" sz="1400" b="1">
                <a:cs typeface="Arial" charset="0"/>
              </a:rPr>
              <a:t>10.3</a:t>
            </a:r>
          </a:p>
        </p:txBody>
      </p:sp>
      <p:sp>
        <p:nvSpPr>
          <p:cNvPr id="9234" name="Text Box 18"/>
          <p:cNvSpPr txBox="1">
            <a:spLocks noChangeArrowheads="1"/>
          </p:cNvSpPr>
          <p:nvPr/>
        </p:nvSpPr>
        <p:spPr bwMode="auto">
          <a:xfrm>
            <a:off x="8261350" y="4046538"/>
            <a:ext cx="528638" cy="304800"/>
          </a:xfrm>
          <a:prstGeom prst="rect">
            <a:avLst/>
          </a:prstGeom>
          <a:noFill/>
          <a:ln w="9525" algn="ctr">
            <a:noFill/>
            <a:miter lim="800000"/>
            <a:headEnd/>
            <a:tailEnd/>
          </a:ln>
        </p:spPr>
        <p:txBody>
          <a:bodyPr wrap="none">
            <a:spAutoFit/>
          </a:bodyPr>
          <a:lstStyle/>
          <a:p>
            <a:pPr algn="ctr">
              <a:lnSpc>
                <a:spcPct val="100000"/>
              </a:lnSpc>
            </a:pPr>
            <a:r>
              <a:rPr kumimoji="0" lang="en-US" sz="1400" b="1">
                <a:cs typeface="Arial" charset="0"/>
              </a:rPr>
              <a:t>11.2</a:t>
            </a:r>
          </a:p>
        </p:txBody>
      </p:sp>
      <p:sp>
        <p:nvSpPr>
          <p:cNvPr id="9235" name="Text Box 19"/>
          <p:cNvSpPr txBox="1">
            <a:spLocks noChangeArrowheads="1"/>
          </p:cNvSpPr>
          <p:nvPr/>
        </p:nvSpPr>
        <p:spPr bwMode="auto">
          <a:xfrm>
            <a:off x="7780338" y="2967038"/>
            <a:ext cx="528637" cy="304800"/>
          </a:xfrm>
          <a:prstGeom prst="rect">
            <a:avLst/>
          </a:prstGeom>
          <a:noFill/>
          <a:ln w="9525" algn="ctr">
            <a:noFill/>
            <a:miter lim="800000"/>
            <a:headEnd/>
            <a:tailEnd/>
          </a:ln>
        </p:spPr>
        <p:txBody>
          <a:bodyPr wrap="none">
            <a:spAutoFit/>
          </a:bodyPr>
          <a:lstStyle/>
          <a:p>
            <a:pPr algn="ctr">
              <a:lnSpc>
                <a:spcPct val="100000"/>
              </a:lnSpc>
            </a:pPr>
            <a:r>
              <a:rPr kumimoji="0" lang="en-US" sz="1400" b="1">
                <a:cs typeface="Arial" charset="0"/>
              </a:rPr>
              <a:t>20.2</a:t>
            </a:r>
          </a:p>
        </p:txBody>
      </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7458" name="Rectangle 2"/>
          <p:cNvSpPr>
            <a:spLocks noGrp="1" noChangeArrowheads="1"/>
          </p:cNvSpPr>
          <p:nvPr>
            <p:ph type="title" idx="4294967295"/>
          </p:nvPr>
        </p:nvSpPr>
        <p:spPr>
          <a:xfrm>
            <a:off x="1017588" y="598488"/>
            <a:ext cx="7445375" cy="1143000"/>
          </a:xfrm>
        </p:spPr>
        <p:txBody>
          <a:bodyPr/>
          <a:lstStyle/>
          <a:p>
            <a:pPr eaLnBrk="1" hangingPunct="1"/>
            <a:r>
              <a:rPr lang="en-US" sz="3400" smtClean="0"/>
              <a:t>COMBINATION PHARMACOTHERAPY</a:t>
            </a:r>
          </a:p>
        </p:txBody>
      </p:sp>
      <p:sp>
        <p:nvSpPr>
          <p:cNvPr id="147459" name="Rectangle 3"/>
          <p:cNvSpPr>
            <a:spLocks noGrp="1" noChangeArrowheads="1"/>
          </p:cNvSpPr>
          <p:nvPr>
            <p:ph type="body" idx="4294967295"/>
          </p:nvPr>
        </p:nvSpPr>
        <p:spPr>
          <a:xfrm>
            <a:off x="704850" y="2476500"/>
            <a:ext cx="8439150" cy="3998913"/>
          </a:xfrm>
        </p:spPr>
        <p:txBody>
          <a:bodyPr/>
          <a:lstStyle/>
          <a:p>
            <a:pPr marL="228600" indent="-228600" eaLnBrk="1" hangingPunct="1">
              <a:spcBef>
                <a:spcPts val="600"/>
              </a:spcBef>
              <a:spcAft>
                <a:spcPts val="600"/>
              </a:spcAft>
            </a:pPr>
            <a:r>
              <a:rPr lang="en-US" sz="2400" b="1" smtClean="0"/>
              <a:t>Combination NRT</a:t>
            </a:r>
          </a:p>
          <a:p>
            <a:pPr marL="571500" lvl="1" indent="-228600" eaLnBrk="1" hangingPunct="1">
              <a:spcBef>
                <a:spcPts val="600"/>
              </a:spcBef>
              <a:spcAft>
                <a:spcPts val="600"/>
              </a:spcAft>
              <a:buFont typeface="Wingdings" pitchFamily="2" charset="2"/>
              <a:buNone/>
            </a:pPr>
            <a:r>
              <a:rPr lang="en-US" sz="2400" smtClean="0"/>
              <a:t>Long-acting formulation </a:t>
            </a:r>
            <a:r>
              <a:rPr lang="en-US" sz="2000" smtClean="0"/>
              <a:t>(patch)</a:t>
            </a:r>
          </a:p>
          <a:p>
            <a:pPr lvl="2" eaLnBrk="1" hangingPunct="1">
              <a:spcBef>
                <a:spcPts val="600"/>
              </a:spcBef>
              <a:spcAft>
                <a:spcPts val="600"/>
              </a:spcAft>
              <a:buClr>
                <a:schemeClr val="tx1"/>
              </a:buClr>
            </a:pPr>
            <a:r>
              <a:rPr lang="en-US" sz="2000" smtClean="0"/>
              <a:t>Produces relatively constant levels of nicotine</a:t>
            </a:r>
          </a:p>
          <a:p>
            <a:pPr marL="571500" lvl="1" indent="-228600" eaLnBrk="1" hangingPunct="1">
              <a:spcBef>
                <a:spcPts val="600"/>
              </a:spcBef>
              <a:spcAft>
                <a:spcPts val="600"/>
              </a:spcAft>
              <a:buFont typeface="Wingdings" pitchFamily="2" charset="2"/>
              <a:buNone/>
            </a:pPr>
            <a:r>
              <a:rPr lang="en-US" sz="2400" b="1" smtClean="0">
                <a:solidFill>
                  <a:schemeClr val="hlink"/>
                </a:solidFill>
              </a:rPr>
              <a:t>				</a:t>
            </a:r>
            <a:r>
              <a:rPr lang="en-US" sz="2400" b="1" smtClean="0"/>
              <a:t>PLUS</a:t>
            </a:r>
          </a:p>
          <a:p>
            <a:pPr marL="571500" lvl="1" indent="-228600" eaLnBrk="1" hangingPunct="1">
              <a:spcBef>
                <a:spcPts val="600"/>
              </a:spcBef>
              <a:spcAft>
                <a:spcPts val="600"/>
              </a:spcAft>
              <a:buFont typeface="Wingdings" pitchFamily="2" charset="2"/>
              <a:buNone/>
            </a:pPr>
            <a:r>
              <a:rPr lang="en-US" sz="2400" smtClean="0"/>
              <a:t>Short-acting formulation </a:t>
            </a:r>
            <a:r>
              <a:rPr lang="en-US" sz="2000" smtClean="0"/>
              <a:t>(gum, inhaler, nasal spray)</a:t>
            </a:r>
          </a:p>
          <a:p>
            <a:pPr lvl="2" eaLnBrk="1" hangingPunct="1">
              <a:spcBef>
                <a:spcPts val="600"/>
              </a:spcBef>
              <a:spcAft>
                <a:spcPts val="600"/>
              </a:spcAft>
              <a:buClr>
                <a:schemeClr val="tx1"/>
              </a:buClr>
            </a:pPr>
            <a:r>
              <a:rPr lang="en-US" sz="2000" smtClean="0"/>
              <a:t>Allows for acute dose titration as needed for nicotine withdrawal symptoms</a:t>
            </a:r>
          </a:p>
          <a:p>
            <a:pPr marL="228600" indent="-228600" eaLnBrk="1" hangingPunct="1">
              <a:spcBef>
                <a:spcPts val="600"/>
              </a:spcBef>
              <a:spcAft>
                <a:spcPts val="600"/>
              </a:spcAft>
            </a:pPr>
            <a:r>
              <a:rPr lang="en-US" sz="2400" b="1" smtClean="0"/>
              <a:t>Bupropion SR + Nicotine Patch</a:t>
            </a:r>
          </a:p>
        </p:txBody>
      </p:sp>
      <p:sp>
        <p:nvSpPr>
          <p:cNvPr id="147460" name="Rectangle 4"/>
          <p:cNvSpPr>
            <a:spLocks noChangeArrowheads="1"/>
          </p:cNvSpPr>
          <p:nvPr/>
        </p:nvSpPr>
        <p:spPr bwMode="auto">
          <a:xfrm>
            <a:off x="576263" y="1954213"/>
            <a:ext cx="8067675" cy="393700"/>
          </a:xfrm>
          <a:prstGeom prst="rect">
            <a:avLst/>
          </a:prstGeom>
          <a:solidFill>
            <a:schemeClr val="folHlink"/>
          </a:solidFill>
          <a:ln w="9525">
            <a:noFill/>
            <a:miter lim="800000"/>
            <a:headEnd/>
            <a:tailEnd/>
          </a:ln>
        </p:spPr>
        <p:txBody>
          <a:bodyPr>
            <a:spAutoFit/>
          </a:bodyPr>
          <a:lstStyle/>
          <a:p>
            <a:pPr marL="342900" indent="-342900" algn="ctr" eaLnBrk="1" hangingPunct="1">
              <a:lnSpc>
                <a:spcPct val="90000"/>
              </a:lnSpc>
              <a:spcBef>
                <a:spcPct val="0"/>
              </a:spcBef>
              <a:buClr>
                <a:schemeClr val="tx1"/>
              </a:buClr>
              <a:buSzPct val="60000"/>
              <a:buFont typeface="Wingdings" pitchFamily="2" charset="2"/>
              <a:buNone/>
            </a:pPr>
            <a:r>
              <a:rPr kumimoji="0" lang="en-US" sz="2200">
                <a:solidFill>
                  <a:schemeClr val="bg1"/>
                </a:solidFill>
                <a:latin typeface="Tahoma" charset="0"/>
                <a:cs typeface="Arial" charset="0"/>
              </a:rPr>
              <a:t>Regimens with enough evidence to be ‘recommended’ first-line</a:t>
            </a:r>
          </a:p>
        </p:txBody>
      </p:sp>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8482" name="Picture 4" descr="MCj04347990000[1]"/>
          <p:cNvPicPr>
            <a:picLocks noGrp="1" noChangeAspect="1" noChangeArrowheads="1"/>
          </p:cNvPicPr>
          <p:nvPr>
            <p:ph type="body" idx="1"/>
          </p:nvPr>
        </p:nvPicPr>
        <p:blipFill>
          <a:blip r:embed="rId2" cstate="print"/>
          <a:srcRect/>
          <a:stretch>
            <a:fillRect/>
          </a:stretch>
        </p:blipFill>
        <p:spPr>
          <a:xfrm>
            <a:off x="3406775" y="1952625"/>
            <a:ext cx="1828800" cy="1828800"/>
          </a:xfrm>
        </p:spPr>
      </p:pic>
      <p:sp>
        <p:nvSpPr>
          <p:cNvPr id="148483" name="Text Box 5"/>
          <p:cNvSpPr txBox="1">
            <a:spLocks noChangeArrowheads="1"/>
          </p:cNvSpPr>
          <p:nvPr/>
        </p:nvSpPr>
        <p:spPr bwMode="auto">
          <a:xfrm>
            <a:off x="1852613" y="4503738"/>
            <a:ext cx="5392737" cy="311150"/>
          </a:xfrm>
          <a:prstGeom prst="rect">
            <a:avLst/>
          </a:prstGeom>
          <a:noFill/>
          <a:ln w="9525" algn="ctr">
            <a:noFill/>
            <a:miter lim="800000"/>
            <a:headEnd/>
            <a:tailEnd/>
          </a:ln>
        </p:spPr>
        <p:txBody>
          <a:bodyPr lIns="91430" tIns="45714" rIns="91430" bIns="45714">
            <a:spAutoFit/>
          </a:bodyPr>
          <a:lstStyle/>
          <a:p>
            <a:pPr>
              <a:spcBef>
                <a:spcPct val="50000"/>
              </a:spcBef>
            </a:pPr>
            <a:r>
              <a:rPr lang="en-US" sz="1800" b="1"/>
              <a:t>“Hospital Patient Off Label Recommendations”</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22" name="Rectangle 2"/>
          <p:cNvSpPr>
            <a:spLocks noGrp="1" noChangeArrowheads="1"/>
          </p:cNvSpPr>
          <p:nvPr>
            <p:ph type="title" idx="4294967295"/>
          </p:nvPr>
        </p:nvSpPr>
        <p:spPr>
          <a:xfrm>
            <a:off x="1176338" y="617538"/>
            <a:ext cx="7267575" cy="1143000"/>
          </a:xfrm>
        </p:spPr>
        <p:txBody>
          <a:bodyPr rtlCol="0">
            <a:normAutofit fontScale="90000"/>
          </a:bodyPr>
          <a:lstStyle/>
          <a:p>
            <a:pPr eaLnBrk="1" fontAlgn="auto" hangingPunct="1">
              <a:spcAft>
                <a:spcPts val="0"/>
              </a:spcAft>
              <a:defRPr/>
            </a:pPr>
            <a:r>
              <a:rPr lang="en-US" dirty="0" smtClean="0"/>
              <a:t>COMPLIANCE IS KEY to QUITTING</a:t>
            </a:r>
          </a:p>
        </p:txBody>
      </p:sp>
      <p:sp>
        <p:nvSpPr>
          <p:cNvPr id="149507" name="Rectangle 3"/>
          <p:cNvSpPr>
            <a:spLocks noGrp="1" noChangeArrowheads="1"/>
          </p:cNvSpPr>
          <p:nvPr>
            <p:ph type="body" idx="4294967295"/>
          </p:nvPr>
        </p:nvSpPr>
        <p:spPr>
          <a:xfrm>
            <a:off x="511175" y="2146300"/>
            <a:ext cx="7924800" cy="3998913"/>
          </a:xfrm>
        </p:spPr>
        <p:txBody>
          <a:bodyPr/>
          <a:lstStyle/>
          <a:p>
            <a:pPr eaLnBrk="1" hangingPunct="1">
              <a:lnSpc>
                <a:spcPct val="90000"/>
              </a:lnSpc>
            </a:pPr>
            <a:r>
              <a:rPr lang="en-US" sz="2600" smtClean="0"/>
              <a:t>Promote compliance with prescribed regimens.</a:t>
            </a:r>
          </a:p>
          <a:p>
            <a:pPr eaLnBrk="1" hangingPunct="1">
              <a:lnSpc>
                <a:spcPct val="90000"/>
              </a:lnSpc>
            </a:pPr>
            <a:r>
              <a:rPr lang="en-US" sz="2600" smtClean="0"/>
              <a:t>Use according to dosing schedule, NOT as needed.</a:t>
            </a:r>
          </a:p>
          <a:p>
            <a:pPr eaLnBrk="1" hangingPunct="1">
              <a:lnSpc>
                <a:spcPct val="90000"/>
              </a:lnSpc>
            </a:pPr>
            <a:r>
              <a:rPr lang="en-US" sz="2600" smtClean="0"/>
              <a:t>Consider telling the patient:</a:t>
            </a:r>
          </a:p>
          <a:p>
            <a:pPr lvl="1" eaLnBrk="1" hangingPunct="1">
              <a:lnSpc>
                <a:spcPct val="90000"/>
              </a:lnSpc>
            </a:pPr>
            <a:r>
              <a:rPr lang="en-US" sz="2000" smtClean="0"/>
              <a:t>“When you use a cessation product it is important to read all the directions thoroughly before using the product. The products work best in alleviating withdrawal symptoms when used correctly, and according to the recommended dosing schedule.”</a:t>
            </a:r>
            <a:br>
              <a:rPr lang="en-US" sz="2000" smtClean="0"/>
            </a:br>
            <a:endParaRPr lang="en-US" sz="2000" smtClean="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9" name="Rectangle 2"/>
          <p:cNvSpPr>
            <a:spLocks noGrp="1" noChangeArrowheads="1"/>
          </p:cNvSpPr>
          <p:nvPr>
            <p:ph type="title" idx="4294967295"/>
          </p:nvPr>
        </p:nvSpPr>
        <p:spPr>
          <a:xfrm>
            <a:off x="1176338" y="744538"/>
            <a:ext cx="7267575" cy="939800"/>
          </a:xfrm>
        </p:spPr>
        <p:txBody>
          <a:bodyPr rtlCol="0">
            <a:normAutofit fontScale="90000"/>
          </a:bodyPr>
          <a:lstStyle/>
          <a:p>
            <a:pPr eaLnBrk="1" fontAlgn="auto" hangingPunct="1">
              <a:spcAft>
                <a:spcPts val="0"/>
              </a:spcAft>
              <a:defRPr/>
            </a:pPr>
            <a:r>
              <a:rPr lang="en-US" sz="3100" dirty="0" smtClean="0"/>
              <a:t>PLASMA NICOTINE CONCENTRATIONS for NICOTINE-CONTAINING PRODUCTS</a:t>
            </a:r>
          </a:p>
        </p:txBody>
      </p:sp>
      <p:graphicFrame>
        <p:nvGraphicFramePr>
          <p:cNvPr id="7170" name="Object 3"/>
          <p:cNvGraphicFramePr>
            <a:graphicFrameLocks noChangeAspect="1"/>
          </p:cNvGraphicFramePr>
          <p:nvPr>
            <p:ph type="chart" idx="4294967295"/>
          </p:nvPr>
        </p:nvGraphicFramePr>
        <p:xfrm>
          <a:off x="0" y="1441450"/>
          <a:ext cx="7837488" cy="4837113"/>
        </p:xfrm>
        <a:graphic>
          <a:graphicData uri="http://schemas.openxmlformats.org/presentationml/2006/ole">
            <p:oleObj spid="_x0000_s1026" name="Chart" r:id="rId4" imgW="11791860" imgH="7277221" progId="MSGraph.Chart.8">
              <p:embed/>
            </p:oleObj>
          </a:graphicData>
        </a:graphic>
      </p:graphicFrame>
      <p:sp>
        <p:nvSpPr>
          <p:cNvPr id="7172" name="Text Box 4"/>
          <p:cNvSpPr txBox="1">
            <a:spLocks noChangeArrowheads="1"/>
          </p:cNvSpPr>
          <p:nvPr/>
        </p:nvSpPr>
        <p:spPr bwMode="auto">
          <a:xfrm>
            <a:off x="933450" y="5807075"/>
            <a:ext cx="6515100" cy="228600"/>
          </a:xfrm>
          <a:prstGeom prst="rect">
            <a:avLst/>
          </a:prstGeom>
          <a:noFill/>
          <a:ln w="57150">
            <a:noFill/>
            <a:miter lim="800000"/>
            <a:headEnd/>
            <a:tailEnd/>
          </a:ln>
        </p:spPr>
        <p:txBody>
          <a:bodyPr>
            <a:spAutoFit/>
          </a:bodyPr>
          <a:lstStyle/>
          <a:p>
            <a:pPr algn="ctr">
              <a:lnSpc>
                <a:spcPct val="100000"/>
              </a:lnSpc>
              <a:spcBef>
                <a:spcPct val="50000"/>
              </a:spcBef>
            </a:pPr>
            <a:endParaRPr kumimoji="0" lang="en-US" sz="900">
              <a:cs typeface="Arial" charset="0"/>
            </a:endParaRPr>
          </a:p>
        </p:txBody>
      </p:sp>
      <p:sp>
        <p:nvSpPr>
          <p:cNvPr id="7173" name="Text Box 5"/>
          <p:cNvSpPr txBox="1">
            <a:spLocks noChangeArrowheads="1"/>
          </p:cNvSpPr>
          <p:nvPr/>
        </p:nvSpPr>
        <p:spPr bwMode="auto">
          <a:xfrm>
            <a:off x="844550" y="5727700"/>
            <a:ext cx="6692900" cy="274638"/>
          </a:xfrm>
          <a:prstGeom prst="rect">
            <a:avLst/>
          </a:prstGeom>
          <a:solidFill>
            <a:schemeClr val="bg1"/>
          </a:solidFill>
          <a:ln w="57150">
            <a:noFill/>
            <a:miter lim="800000"/>
            <a:headEnd/>
            <a:tailEnd/>
          </a:ln>
        </p:spPr>
        <p:txBody>
          <a:bodyPr>
            <a:spAutoFit/>
          </a:bodyPr>
          <a:lstStyle/>
          <a:p>
            <a:pPr>
              <a:lnSpc>
                <a:spcPct val="100000"/>
              </a:lnSpc>
              <a:spcBef>
                <a:spcPct val="50000"/>
              </a:spcBef>
            </a:pPr>
            <a:r>
              <a:rPr kumimoji="0" lang="en-US" sz="1200" b="1">
                <a:cs typeface="Arial" charset="0"/>
              </a:rPr>
              <a:t>      0                  10                 20                 30                40                 50                60</a:t>
            </a:r>
          </a:p>
        </p:txBody>
      </p:sp>
      <p:sp>
        <p:nvSpPr>
          <p:cNvPr id="7174" name="Text Box 6"/>
          <p:cNvSpPr txBox="1">
            <a:spLocks noChangeArrowheads="1"/>
          </p:cNvSpPr>
          <p:nvPr/>
        </p:nvSpPr>
        <p:spPr bwMode="auto">
          <a:xfrm>
            <a:off x="3286125" y="6015038"/>
            <a:ext cx="1268413" cy="274637"/>
          </a:xfrm>
          <a:prstGeom prst="rect">
            <a:avLst/>
          </a:prstGeom>
          <a:noFill/>
          <a:ln w="9525" algn="ctr">
            <a:noFill/>
            <a:miter lim="800000"/>
            <a:headEnd/>
            <a:tailEnd/>
          </a:ln>
        </p:spPr>
        <p:txBody>
          <a:bodyPr wrap="none">
            <a:spAutoFit/>
          </a:bodyPr>
          <a:lstStyle/>
          <a:p>
            <a:pPr algn="ctr">
              <a:lnSpc>
                <a:spcPct val="100000"/>
              </a:lnSpc>
            </a:pPr>
            <a:r>
              <a:rPr kumimoji="0" lang="en-US" sz="1200" b="1">
                <a:cs typeface="Arial" charset="0"/>
              </a:rPr>
              <a:t>Time (minutes)</a:t>
            </a:r>
          </a:p>
        </p:txBody>
      </p:sp>
      <p:sp>
        <p:nvSpPr>
          <p:cNvPr id="7175" name="Text Box 7"/>
          <p:cNvSpPr txBox="1">
            <a:spLocks noChangeArrowheads="1"/>
          </p:cNvSpPr>
          <p:nvPr/>
        </p:nvSpPr>
        <p:spPr bwMode="auto">
          <a:xfrm>
            <a:off x="1704975" y="2352675"/>
            <a:ext cx="1133475" cy="336550"/>
          </a:xfrm>
          <a:prstGeom prst="rect">
            <a:avLst/>
          </a:prstGeom>
          <a:noFill/>
          <a:ln w="9525" algn="ctr">
            <a:noFill/>
            <a:miter lim="800000"/>
            <a:headEnd/>
            <a:tailEnd/>
          </a:ln>
        </p:spPr>
        <p:txBody>
          <a:bodyPr>
            <a:spAutoFit/>
          </a:bodyPr>
          <a:lstStyle/>
          <a:p>
            <a:pPr algn="ctr">
              <a:lnSpc>
                <a:spcPct val="100000"/>
              </a:lnSpc>
              <a:spcBef>
                <a:spcPct val="50000"/>
              </a:spcBef>
            </a:pPr>
            <a:r>
              <a:rPr kumimoji="0" lang="en-US" sz="1600" b="1">
                <a:solidFill>
                  <a:srgbClr val="009999"/>
                </a:solidFill>
                <a:cs typeface="Arial" charset="0"/>
              </a:rPr>
              <a:t>Cigarette</a:t>
            </a:r>
          </a:p>
        </p:txBody>
      </p:sp>
      <p:sp>
        <p:nvSpPr>
          <p:cNvPr id="7176" name="Text Box 8"/>
          <p:cNvSpPr txBox="1">
            <a:spLocks noChangeArrowheads="1"/>
          </p:cNvSpPr>
          <p:nvPr/>
        </p:nvSpPr>
        <p:spPr bwMode="auto">
          <a:xfrm>
            <a:off x="4391025" y="2800350"/>
            <a:ext cx="1466850" cy="336550"/>
          </a:xfrm>
          <a:prstGeom prst="rect">
            <a:avLst/>
          </a:prstGeom>
          <a:noFill/>
          <a:ln w="9525" algn="ctr">
            <a:noFill/>
            <a:miter lim="800000"/>
            <a:headEnd/>
            <a:tailEnd/>
          </a:ln>
        </p:spPr>
        <p:txBody>
          <a:bodyPr>
            <a:spAutoFit/>
          </a:bodyPr>
          <a:lstStyle/>
          <a:p>
            <a:pPr algn="ctr">
              <a:lnSpc>
                <a:spcPct val="100000"/>
              </a:lnSpc>
              <a:spcBef>
                <a:spcPct val="50000"/>
              </a:spcBef>
            </a:pPr>
            <a:r>
              <a:rPr kumimoji="0" lang="en-US" sz="1600" b="1">
                <a:solidFill>
                  <a:srgbClr val="0000CC"/>
                </a:solidFill>
                <a:cs typeface="Arial" charset="0"/>
              </a:rPr>
              <a:t>Moist snuff</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Rectangle 2"/>
          <p:cNvSpPr>
            <a:spLocks noGrp="1" noChangeArrowheads="1"/>
          </p:cNvSpPr>
          <p:nvPr>
            <p:ph type="title" idx="4294967295"/>
          </p:nvPr>
        </p:nvSpPr>
        <p:spPr>
          <a:xfrm>
            <a:off x="860425" y="909638"/>
            <a:ext cx="7058025" cy="1143000"/>
          </a:xfrm>
        </p:spPr>
        <p:txBody>
          <a:bodyPr/>
          <a:lstStyle/>
          <a:p>
            <a:pPr eaLnBrk="1" hangingPunct="1">
              <a:spcBef>
                <a:spcPct val="50000"/>
              </a:spcBef>
            </a:pPr>
            <a:r>
              <a:rPr lang="en-US" altLang="en-US" smtClean="0"/>
              <a:t>NRT: PRECAUTIONS</a:t>
            </a:r>
          </a:p>
        </p:txBody>
      </p:sp>
      <p:sp>
        <p:nvSpPr>
          <p:cNvPr id="102403" name="Rectangle 3"/>
          <p:cNvSpPr>
            <a:spLocks noGrp="1" noChangeArrowheads="1"/>
          </p:cNvSpPr>
          <p:nvPr>
            <p:ph type="body" idx="4294967295"/>
          </p:nvPr>
        </p:nvSpPr>
        <p:spPr>
          <a:xfrm>
            <a:off x="334963" y="2587625"/>
            <a:ext cx="8420100" cy="3094038"/>
          </a:xfrm>
        </p:spPr>
        <p:txBody>
          <a:bodyPr/>
          <a:lstStyle/>
          <a:p>
            <a:pPr eaLnBrk="1" hangingPunct="1">
              <a:tabLst>
                <a:tab pos="1376363" algn="l"/>
              </a:tabLst>
            </a:pPr>
            <a:r>
              <a:rPr lang="en-US" altLang="en-US" smtClean="0"/>
              <a:t>Patients with underlying cardiovascular disease</a:t>
            </a:r>
          </a:p>
          <a:p>
            <a:pPr lvl="1" eaLnBrk="1" hangingPunct="1">
              <a:spcBef>
                <a:spcPct val="30000"/>
              </a:spcBef>
              <a:tabLst>
                <a:tab pos="1376363" algn="l"/>
              </a:tabLst>
            </a:pPr>
            <a:r>
              <a:rPr lang="en-US" altLang="en-US" smtClean="0"/>
              <a:t>Recent myocardial infarction (within past 2 weeks)</a:t>
            </a:r>
          </a:p>
          <a:p>
            <a:pPr lvl="1" eaLnBrk="1" hangingPunct="1">
              <a:spcBef>
                <a:spcPct val="30000"/>
              </a:spcBef>
              <a:tabLst>
                <a:tab pos="1376363" algn="l"/>
              </a:tabLst>
            </a:pPr>
            <a:r>
              <a:rPr lang="en-US" altLang="en-US" smtClean="0"/>
              <a:t>Serious arrhythmias</a:t>
            </a:r>
          </a:p>
          <a:p>
            <a:pPr lvl="1" eaLnBrk="1" hangingPunct="1">
              <a:spcBef>
                <a:spcPct val="30000"/>
              </a:spcBef>
              <a:tabLst>
                <a:tab pos="1376363" algn="l"/>
              </a:tabLst>
            </a:pPr>
            <a:r>
              <a:rPr lang="en-US" altLang="en-US" smtClean="0"/>
              <a:t>Serious or worsening angina</a:t>
            </a:r>
          </a:p>
          <a:p>
            <a:pPr lvl="1" eaLnBrk="1" hangingPunct="1">
              <a:spcBef>
                <a:spcPct val="30000"/>
              </a:spcBef>
              <a:buFont typeface="Wingdings" pitchFamily="2" charset="2"/>
              <a:buNone/>
              <a:tabLst>
                <a:tab pos="1376363" algn="l"/>
              </a:tabLst>
            </a:pPr>
            <a:endParaRPr lang="en-US" altLang="en-US" smtClean="0"/>
          </a:p>
        </p:txBody>
      </p:sp>
      <p:sp>
        <p:nvSpPr>
          <p:cNvPr id="102404" name="Text Box 4"/>
          <p:cNvSpPr txBox="1">
            <a:spLocks noChangeArrowheads="1"/>
          </p:cNvSpPr>
          <p:nvPr/>
        </p:nvSpPr>
        <p:spPr bwMode="auto">
          <a:xfrm>
            <a:off x="0" y="6110288"/>
            <a:ext cx="9144000" cy="762000"/>
          </a:xfrm>
          <a:prstGeom prst="rect">
            <a:avLst/>
          </a:prstGeom>
          <a:solidFill>
            <a:schemeClr val="tx1"/>
          </a:solidFill>
          <a:ln w="9525" algn="ctr">
            <a:noFill/>
            <a:miter lim="800000"/>
            <a:headEnd/>
            <a:tailEnd/>
          </a:ln>
        </p:spPr>
        <p:txBody>
          <a:bodyPr>
            <a:spAutoFit/>
          </a:bodyPr>
          <a:lstStyle/>
          <a:p>
            <a:pPr algn="ctr">
              <a:lnSpc>
                <a:spcPct val="100000"/>
              </a:lnSpc>
            </a:pPr>
            <a:r>
              <a:rPr lang="en-US" sz="2200" b="1">
                <a:solidFill>
                  <a:schemeClr val="bg1"/>
                </a:solidFill>
                <a:cs typeface="Arial" charset="0"/>
              </a:rPr>
              <a:t>NRT products may be appropriate for these patients </a:t>
            </a:r>
          </a:p>
          <a:p>
            <a:pPr algn="ctr">
              <a:lnSpc>
                <a:spcPct val="100000"/>
              </a:lnSpc>
              <a:spcBef>
                <a:spcPct val="0"/>
              </a:spcBef>
            </a:pPr>
            <a:r>
              <a:rPr lang="en-US" sz="2200" b="1">
                <a:solidFill>
                  <a:schemeClr val="bg1"/>
                </a:solidFill>
                <a:cs typeface="Arial" charset="0"/>
              </a:rPr>
              <a:t>if they are under medical supervision.   </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Rectangle 2"/>
          <p:cNvSpPr>
            <a:spLocks noGrp="1" noChangeArrowheads="1"/>
          </p:cNvSpPr>
          <p:nvPr>
            <p:ph type="title" idx="4294967295"/>
          </p:nvPr>
        </p:nvSpPr>
        <p:spPr>
          <a:xfrm>
            <a:off x="727075" y="252413"/>
            <a:ext cx="7542213" cy="1508125"/>
          </a:xfrm>
        </p:spPr>
        <p:txBody>
          <a:bodyPr/>
          <a:lstStyle/>
          <a:p>
            <a:pPr eaLnBrk="1" hangingPunct="1"/>
            <a:r>
              <a:rPr lang="en-US" sz="4000" smtClean="0"/>
              <a:t>NICOTINE GUM</a:t>
            </a:r>
            <a:br>
              <a:rPr lang="en-US" sz="4000" smtClean="0"/>
            </a:br>
            <a:r>
              <a:rPr lang="en-US" sz="2800" smtClean="0"/>
              <a:t>Nicorette (GlaxoSmithKline); generics</a:t>
            </a:r>
          </a:p>
        </p:txBody>
      </p:sp>
      <p:sp>
        <p:nvSpPr>
          <p:cNvPr id="103427" name="Rectangle 3"/>
          <p:cNvSpPr>
            <a:spLocks noGrp="1" noChangeArrowheads="1"/>
          </p:cNvSpPr>
          <p:nvPr>
            <p:ph type="body" sz="half" idx="4294967295"/>
          </p:nvPr>
        </p:nvSpPr>
        <p:spPr>
          <a:xfrm>
            <a:off x="563563" y="2306638"/>
            <a:ext cx="6746875" cy="3998912"/>
          </a:xfrm>
        </p:spPr>
        <p:txBody>
          <a:bodyPr/>
          <a:lstStyle/>
          <a:p>
            <a:pPr eaLnBrk="1" hangingPunct="1">
              <a:spcBef>
                <a:spcPct val="0"/>
              </a:spcBef>
              <a:spcAft>
                <a:spcPct val="10000"/>
              </a:spcAft>
            </a:pPr>
            <a:r>
              <a:rPr lang="en-US" sz="2600" smtClean="0"/>
              <a:t>Resin complex</a:t>
            </a:r>
          </a:p>
          <a:p>
            <a:pPr lvl="1" eaLnBrk="1" hangingPunct="1">
              <a:spcBef>
                <a:spcPct val="0"/>
              </a:spcBef>
              <a:spcAft>
                <a:spcPct val="10000"/>
              </a:spcAft>
            </a:pPr>
            <a:r>
              <a:rPr lang="en-US" sz="2400" smtClean="0"/>
              <a:t>Nicotine </a:t>
            </a:r>
          </a:p>
          <a:p>
            <a:pPr lvl="1" eaLnBrk="1" hangingPunct="1">
              <a:spcBef>
                <a:spcPct val="0"/>
              </a:spcBef>
              <a:spcAft>
                <a:spcPct val="10000"/>
              </a:spcAft>
            </a:pPr>
            <a:r>
              <a:rPr lang="en-US" sz="2400" smtClean="0"/>
              <a:t>Polacrilin</a:t>
            </a:r>
          </a:p>
          <a:p>
            <a:pPr eaLnBrk="1" hangingPunct="1">
              <a:spcBef>
                <a:spcPct val="50000"/>
              </a:spcBef>
              <a:spcAft>
                <a:spcPct val="50000"/>
              </a:spcAft>
            </a:pPr>
            <a:r>
              <a:rPr lang="en-US" sz="2600" smtClean="0"/>
              <a:t>Sugar-free chewing gum base</a:t>
            </a:r>
          </a:p>
          <a:p>
            <a:pPr eaLnBrk="1" hangingPunct="1">
              <a:spcBef>
                <a:spcPct val="0"/>
              </a:spcBef>
              <a:spcAft>
                <a:spcPct val="50000"/>
              </a:spcAft>
            </a:pPr>
            <a:r>
              <a:rPr lang="en-US" sz="2600" smtClean="0"/>
              <a:t>Contains buffering agents to enhance buccal absorption of nicotine</a:t>
            </a:r>
          </a:p>
          <a:p>
            <a:pPr eaLnBrk="1" hangingPunct="1">
              <a:spcBef>
                <a:spcPct val="0"/>
              </a:spcBef>
              <a:spcAft>
                <a:spcPct val="50000"/>
              </a:spcAft>
            </a:pPr>
            <a:r>
              <a:rPr lang="en-US" sz="2600" smtClean="0"/>
              <a:t>Available: 2 mg, 4 mg; original, cinnamon, fruit, mint (various), and orange flavors</a:t>
            </a:r>
          </a:p>
        </p:txBody>
      </p:sp>
      <p:pic>
        <p:nvPicPr>
          <p:cNvPr id="103428" name="Picture 4" descr="NRO4mgFrtChlBrst"/>
          <p:cNvPicPr>
            <a:picLocks noChangeAspect="1" noChangeArrowheads="1"/>
          </p:cNvPicPr>
          <p:nvPr/>
        </p:nvPicPr>
        <p:blipFill>
          <a:blip r:embed="rId3" cstate="print"/>
          <a:srcRect t="4993"/>
          <a:stretch>
            <a:fillRect/>
          </a:stretch>
        </p:blipFill>
        <p:spPr bwMode="auto">
          <a:xfrm>
            <a:off x="6794500" y="1828800"/>
            <a:ext cx="1831975" cy="2125663"/>
          </a:xfrm>
          <a:prstGeom prst="rect">
            <a:avLst/>
          </a:prstGeom>
          <a:noFill/>
          <a:ln w="9525">
            <a:noFill/>
            <a:miter lim="800000"/>
            <a:headEnd/>
            <a:tailEnd/>
          </a:ln>
        </p:spPr>
      </p:pic>
      <p:pic>
        <p:nvPicPr>
          <p:cNvPr id="103429" name="Picture 4" descr="NRO775000Str.gif.gif"/>
          <p:cNvPicPr>
            <a:picLocks noChangeAspect="1"/>
          </p:cNvPicPr>
          <p:nvPr/>
        </p:nvPicPr>
        <p:blipFill>
          <a:blip r:embed="rId4" cstate="print"/>
          <a:srcRect l="5257" t="3664" r="4662" b="4846"/>
          <a:stretch>
            <a:fillRect/>
          </a:stretch>
        </p:blipFill>
        <p:spPr bwMode="auto">
          <a:xfrm>
            <a:off x="5311775" y="1827213"/>
            <a:ext cx="1520825" cy="19462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0" name="Rectangle 2"/>
          <p:cNvSpPr>
            <a:spLocks noGrp="1" noChangeArrowheads="1"/>
          </p:cNvSpPr>
          <p:nvPr>
            <p:ph type="title" idx="4294967295"/>
          </p:nvPr>
        </p:nvSpPr>
        <p:spPr>
          <a:xfrm>
            <a:off x="1254125" y="617538"/>
            <a:ext cx="7267575" cy="1143000"/>
          </a:xfrm>
        </p:spPr>
        <p:txBody>
          <a:bodyPr/>
          <a:lstStyle/>
          <a:p>
            <a:pPr eaLnBrk="1" hangingPunct="1"/>
            <a:r>
              <a:rPr lang="en-US" smtClean="0"/>
              <a:t>NICOTINE GUM: DOSING </a:t>
            </a:r>
          </a:p>
        </p:txBody>
      </p:sp>
      <p:sp>
        <p:nvSpPr>
          <p:cNvPr id="104451" name="Text Box 3"/>
          <p:cNvSpPr txBox="1">
            <a:spLocks noChangeArrowheads="1"/>
          </p:cNvSpPr>
          <p:nvPr/>
        </p:nvSpPr>
        <p:spPr bwMode="auto">
          <a:xfrm>
            <a:off x="895350" y="2619375"/>
            <a:ext cx="7105650" cy="519113"/>
          </a:xfrm>
          <a:prstGeom prst="rect">
            <a:avLst/>
          </a:prstGeom>
          <a:noFill/>
          <a:ln w="9525">
            <a:noFill/>
            <a:miter lim="800000"/>
            <a:headEnd/>
            <a:tailEnd/>
          </a:ln>
        </p:spPr>
        <p:txBody>
          <a:bodyPr>
            <a:spAutoFit/>
          </a:bodyPr>
          <a:lstStyle/>
          <a:p>
            <a:pPr eaLnBrk="1" hangingPunct="1">
              <a:lnSpc>
                <a:spcPct val="100000"/>
              </a:lnSpc>
              <a:spcBef>
                <a:spcPct val="50000"/>
              </a:spcBef>
              <a:buClr>
                <a:schemeClr val="tx1"/>
              </a:buClr>
              <a:buSzPct val="60000"/>
              <a:buFont typeface="Wingdings" pitchFamily="2" charset="2"/>
              <a:buNone/>
            </a:pPr>
            <a:r>
              <a:rPr kumimoji="0" lang="en-US" sz="2800">
                <a:latin typeface="Tahoma" charset="0"/>
                <a:cs typeface="Arial" charset="0"/>
              </a:rPr>
              <a:t>Dosage based on current smoking patterns:</a:t>
            </a:r>
          </a:p>
        </p:txBody>
      </p:sp>
      <p:graphicFrame>
        <p:nvGraphicFramePr>
          <p:cNvPr id="2355204" name="Group 4"/>
          <p:cNvGraphicFramePr>
            <a:graphicFrameLocks noGrp="1"/>
          </p:cNvGraphicFramePr>
          <p:nvPr/>
        </p:nvGraphicFramePr>
        <p:xfrm>
          <a:off x="661988" y="3470275"/>
          <a:ext cx="7886700" cy="1869440"/>
        </p:xfrm>
        <a:graphic>
          <a:graphicData uri="http://schemas.openxmlformats.org/drawingml/2006/table">
            <a:tbl>
              <a:tblPr/>
              <a:tblGrid>
                <a:gridCol w="3771900"/>
                <a:gridCol w="4114800"/>
              </a:tblGrid>
              <a:tr h="673100">
                <a:tc>
                  <a:txBody>
                    <a:bodyPr/>
                    <a:lstStyle/>
                    <a:p>
                      <a:pPr marL="0" marR="0" lvl="0" indent="0" algn="ctr" defTabSz="914400" rtl="0" eaLnBrk="1" fontAlgn="base" latinLnBrk="0" hangingPunct="1">
                        <a:lnSpc>
                          <a:spcPct val="130000"/>
                        </a:lnSpc>
                        <a:spcBef>
                          <a:spcPct val="0"/>
                        </a:spcBef>
                        <a:spcAft>
                          <a:spcPct val="0"/>
                        </a:spcAft>
                        <a:buClr>
                          <a:schemeClr val="tx1"/>
                        </a:buClr>
                        <a:buSzPct val="60000"/>
                        <a:buFont typeface="Wingdings" pitchFamily="2" charset="2"/>
                        <a:buNone/>
                        <a:tabLst/>
                      </a:pPr>
                      <a:r>
                        <a:rPr kumimoji="0" lang="en-US" sz="2400" b="1" i="0" u="none" strike="noStrike" cap="none" normalizeH="0" baseline="0" dirty="0" smtClean="0">
                          <a:ln>
                            <a:noFill/>
                          </a:ln>
                          <a:solidFill>
                            <a:schemeClr val="bg1"/>
                          </a:solidFill>
                          <a:effectLst/>
                          <a:latin typeface="Tahoma" pitchFamily="34" charset="0"/>
                        </a:rPr>
                        <a:t>If patient smokes</a:t>
                      </a:r>
                    </a:p>
                  </a:txBody>
                  <a:tcPr horzOverflow="overflow">
                    <a:lnL w="12700"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tx1"/>
                    </a:solidFill>
                  </a:tcPr>
                </a:tc>
                <a:tc>
                  <a:txBody>
                    <a:bodyPr/>
                    <a:lstStyle/>
                    <a:p>
                      <a:pPr marL="0" marR="0" lvl="0" indent="0" algn="ctr" defTabSz="914400" rtl="0" eaLnBrk="1" fontAlgn="base" latinLnBrk="0" hangingPunct="1">
                        <a:lnSpc>
                          <a:spcPct val="130000"/>
                        </a:lnSpc>
                        <a:spcBef>
                          <a:spcPct val="0"/>
                        </a:spcBef>
                        <a:spcAft>
                          <a:spcPct val="0"/>
                        </a:spcAft>
                        <a:buClr>
                          <a:schemeClr val="tx1"/>
                        </a:buClr>
                        <a:buSzPct val="60000"/>
                        <a:buFont typeface="Wingdings" pitchFamily="2" charset="2"/>
                        <a:buNone/>
                        <a:tabLst/>
                      </a:pPr>
                      <a:r>
                        <a:rPr kumimoji="0" lang="en-US" sz="2400" b="1" i="0" u="none" strike="noStrike" cap="none" normalizeH="0" baseline="0" smtClean="0">
                          <a:ln>
                            <a:noFill/>
                          </a:ln>
                          <a:solidFill>
                            <a:schemeClr val="bg1"/>
                          </a:solidFill>
                          <a:effectLst/>
                          <a:latin typeface="Tahoma" pitchFamily="34" charset="0"/>
                        </a:rPr>
                        <a:t>Recommended strength</a:t>
                      </a:r>
                    </a:p>
                  </a:txBody>
                  <a:tcPr horzOverflow="overflow">
                    <a:lnL>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tx1"/>
                    </a:solidFill>
                  </a:tcPr>
                </a:tc>
              </a:tr>
              <a:tr h="571500">
                <a:tc>
                  <a:txBody>
                    <a:bodyPr/>
                    <a:lstStyle/>
                    <a:p>
                      <a:pPr marL="0" marR="0" lvl="0" indent="0" algn="ctr" defTabSz="914400" rtl="0" eaLnBrk="1" fontAlgn="base" latinLnBrk="0" hangingPunct="1">
                        <a:lnSpc>
                          <a:spcPct val="130000"/>
                        </a:lnSpc>
                        <a:spcBef>
                          <a:spcPct val="0"/>
                        </a:spcBef>
                        <a:spcAft>
                          <a:spcPct val="0"/>
                        </a:spcAft>
                        <a:buClr>
                          <a:schemeClr val="tx1"/>
                        </a:buClr>
                        <a:buSzPct val="60000"/>
                        <a:buFont typeface="Wingdings" pitchFamily="2" charset="2"/>
                        <a:buNone/>
                        <a:tabLst/>
                      </a:pPr>
                      <a:r>
                        <a:rPr kumimoji="0" lang="en-US" sz="2500" b="1" i="0" u="none" strike="noStrike" cap="none" normalizeH="0" baseline="0" smtClean="0">
                          <a:ln>
                            <a:noFill/>
                          </a:ln>
                          <a:solidFill>
                            <a:schemeClr val="tx1"/>
                          </a:solidFill>
                          <a:effectLst/>
                          <a:latin typeface="Tahoma" pitchFamily="34" charset="0"/>
                          <a:sym typeface="Symbol" pitchFamily="18" charset="2"/>
                        </a:rPr>
                        <a:t></a:t>
                      </a:r>
                      <a:r>
                        <a:rPr kumimoji="0" lang="en-US" sz="2400" b="1" i="0" u="none" strike="noStrike" cap="none" normalizeH="0" baseline="0" smtClean="0">
                          <a:ln>
                            <a:noFill/>
                          </a:ln>
                          <a:solidFill>
                            <a:schemeClr val="tx1"/>
                          </a:solidFill>
                          <a:effectLst/>
                          <a:latin typeface="Tahoma" pitchFamily="34" charset="0"/>
                          <a:sym typeface="Symbol" pitchFamily="18" charset="2"/>
                        </a:rPr>
                        <a:t>25 cigarettes/day</a:t>
                      </a:r>
                    </a:p>
                  </a:txBody>
                  <a:tcPr horzOverflow="overflow">
                    <a:lnL w="28575"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6464CC"/>
                    </a:solidFill>
                  </a:tcPr>
                </a:tc>
                <a:tc>
                  <a:txBody>
                    <a:bodyPr/>
                    <a:lstStyle/>
                    <a:p>
                      <a:pPr marL="0" marR="0" lvl="0" indent="0" algn="ctr" defTabSz="914400" rtl="0" eaLnBrk="1" fontAlgn="base" latinLnBrk="0" hangingPunct="1">
                        <a:lnSpc>
                          <a:spcPct val="130000"/>
                        </a:lnSpc>
                        <a:spcBef>
                          <a:spcPct val="0"/>
                        </a:spcBef>
                        <a:spcAft>
                          <a:spcPct val="0"/>
                        </a:spcAft>
                        <a:buClr>
                          <a:schemeClr val="tx1"/>
                        </a:buClr>
                        <a:buSzPct val="60000"/>
                        <a:buFont typeface="Wingdings" pitchFamily="2" charset="2"/>
                        <a:buNone/>
                        <a:tabLst/>
                      </a:pPr>
                      <a:r>
                        <a:rPr kumimoji="0" lang="en-US" sz="2400" b="1" i="0" u="none" strike="noStrike" cap="none" normalizeH="0" baseline="0" dirty="0" smtClean="0">
                          <a:ln>
                            <a:noFill/>
                          </a:ln>
                          <a:solidFill>
                            <a:schemeClr val="tx1"/>
                          </a:solidFill>
                          <a:effectLst/>
                          <a:latin typeface="Tahoma" pitchFamily="34" charset="0"/>
                        </a:rPr>
                        <a:t>4 mg</a:t>
                      </a:r>
                    </a:p>
                  </a:txBody>
                  <a:tcPr horzOverflow="overflow">
                    <a:lnL>
                      <a:noFill/>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6464CC"/>
                    </a:solidFill>
                  </a:tcPr>
                </a:tc>
              </a:tr>
              <a:tr h="609600">
                <a:tc>
                  <a:txBody>
                    <a:bodyPr/>
                    <a:lstStyle/>
                    <a:p>
                      <a:pPr marL="0" marR="0" lvl="0" indent="0" algn="ctr" defTabSz="914400" rtl="0" eaLnBrk="1" fontAlgn="base" latinLnBrk="0" hangingPunct="1">
                        <a:lnSpc>
                          <a:spcPct val="130000"/>
                        </a:lnSpc>
                        <a:spcBef>
                          <a:spcPct val="0"/>
                        </a:spcBef>
                        <a:spcAft>
                          <a:spcPct val="0"/>
                        </a:spcAft>
                        <a:buClr>
                          <a:schemeClr val="tx1"/>
                        </a:buClr>
                        <a:buSzPct val="60000"/>
                        <a:buFont typeface="Wingdings" pitchFamily="2" charset="2"/>
                        <a:buNone/>
                        <a:tabLst/>
                      </a:pPr>
                      <a:r>
                        <a:rPr kumimoji="0" lang="en-US" sz="2400" b="1" i="0" u="none" strike="noStrike" cap="none" normalizeH="0" baseline="0" smtClean="0">
                          <a:ln>
                            <a:noFill/>
                          </a:ln>
                          <a:solidFill>
                            <a:schemeClr val="tx1"/>
                          </a:solidFill>
                          <a:effectLst/>
                          <a:latin typeface="Tahoma" pitchFamily="34" charset="0"/>
                        </a:rPr>
                        <a:t>&lt;25 cigarettes/day</a:t>
                      </a:r>
                    </a:p>
                  </a:txBody>
                  <a:tcPr horzOverflow="overflow">
                    <a:lnL w="28575"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A9A9E3"/>
                    </a:solidFill>
                  </a:tcPr>
                </a:tc>
                <a:tc>
                  <a:txBody>
                    <a:bodyPr/>
                    <a:lstStyle/>
                    <a:p>
                      <a:pPr marL="0" marR="0" lvl="0" indent="0" algn="ctr" defTabSz="914400" rtl="0" eaLnBrk="1" fontAlgn="base" latinLnBrk="0" hangingPunct="1">
                        <a:lnSpc>
                          <a:spcPct val="130000"/>
                        </a:lnSpc>
                        <a:spcBef>
                          <a:spcPct val="0"/>
                        </a:spcBef>
                        <a:spcAft>
                          <a:spcPct val="0"/>
                        </a:spcAft>
                        <a:buClr>
                          <a:schemeClr val="tx1"/>
                        </a:buClr>
                        <a:buSzPct val="60000"/>
                        <a:buFont typeface="Wingdings" pitchFamily="2" charset="2"/>
                        <a:buNone/>
                        <a:tabLst/>
                      </a:pPr>
                      <a:r>
                        <a:rPr kumimoji="0" lang="en-US" sz="2400" b="1" i="0" u="none" strike="noStrike" cap="none" normalizeH="0" baseline="0" dirty="0" smtClean="0">
                          <a:ln>
                            <a:noFill/>
                          </a:ln>
                          <a:solidFill>
                            <a:schemeClr val="tx1"/>
                          </a:solidFill>
                          <a:effectLst/>
                          <a:latin typeface="Tahoma" pitchFamily="34" charset="0"/>
                        </a:rPr>
                        <a:t>2 mg</a:t>
                      </a:r>
                    </a:p>
                  </a:txBody>
                  <a:tcPr horzOverflow="overflow">
                    <a:lnL>
                      <a:noFill/>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A9A9E3"/>
                    </a:solidFill>
                  </a:tcPr>
                </a:tc>
              </a:tr>
            </a:tbl>
          </a:graphicData>
        </a:graphic>
      </p:graphicFrame>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163</TotalTime>
  <Words>13743</Words>
  <Application>Microsoft Office PowerPoint</Application>
  <PresentationFormat>On-screen Show (4:3)</PresentationFormat>
  <Paragraphs>1183</Paragraphs>
  <Slides>55</Slides>
  <Notes>54</Notes>
  <HiddenSlides>0</HiddenSlides>
  <MMClips>0</MMClips>
  <ScaleCrop>false</ScaleCrop>
  <HeadingPairs>
    <vt:vector size="6" baseType="variant">
      <vt:variant>
        <vt:lpstr>Theme</vt:lpstr>
      </vt:variant>
      <vt:variant>
        <vt:i4>1</vt:i4>
      </vt:variant>
      <vt:variant>
        <vt:lpstr>Embedded OLE Servers</vt:lpstr>
      </vt:variant>
      <vt:variant>
        <vt:i4>2</vt:i4>
      </vt:variant>
      <vt:variant>
        <vt:lpstr>Slide Titles</vt:lpstr>
      </vt:variant>
      <vt:variant>
        <vt:i4>55</vt:i4>
      </vt:variant>
    </vt:vector>
  </HeadingPairs>
  <TitlesOfParts>
    <vt:vector size="58" baseType="lpstr">
      <vt:lpstr>Office Theme</vt:lpstr>
      <vt:lpstr>Chart</vt:lpstr>
      <vt:lpstr>Image File</vt:lpstr>
      <vt:lpstr>Cessations Medications</vt:lpstr>
      <vt:lpstr>PHARMACOLOGIC METHODS:  FIRST-LINE THERAPIES</vt:lpstr>
      <vt:lpstr>PHARMACOTHERAPY</vt:lpstr>
      <vt:lpstr>NRT: RATIONALE for USE</vt:lpstr>
      <vt:lpstr>NRT: PRODUCTS</vt:lpstr>
      <vt:lpstr>PLASMA NICOTINE CONCENTRATIONS for NICOTINE-CONTAINING PRODUCTS</vt:lpstr>
      <vt:lpstr>NRT: PRECAUTIONS</vt:lpstr>
      <vt:lpstr>NICOTINE GUM Nicorette (GlaxoSmithKline); generics</vt:lpstr>
      <vt:lpstr>NICOTINE GUM: DOSING </vt:lpstr>
      <vt:lpstr>NICOTINE GUM: DOSING (cont’d)</vt:lpstr>
      <vt:lpstr>NICOTINE GUM:  CHEWING TECHNIQUE SUMMARY</vt:lpstr>
      <vt:lpstr>NICOTINE GUM: ADDITIONAL PATIENT EDUCATION</vt:lpstr>
      <vt:lpstr>NICOTINE GUM: ADD’L PATIENT EDUCATION (cont’d)</vt:lpstr>
      <vt:lpstr>NICOTINE LOZENGE Commit (GlaxoSmithKline); generics</vt:lpstr>
      <vt:lpstr>NICOTINE LOZENGE: DOSING </vt:lpstr>
      <vt:lpstr>NICOTINE LOZENGE:  DOSING (cont’d)</vt:lpstr>
      <vt:lpstr>NICOTINE LOZENGE:  DIRECTIONS for USE</vt:lpstr>
      <vt:lpstr>NICOTINE LOZENGE: ADDITIONAL PATIENT EDUCATION</vt:lpstr>
      <vt:lpstr>TRANSDERMAL NICOTINE PATCH NicoDerm CQ (GlaxoSmithKline); generic</vt:lpstr>
      <vt:lpstr>TRANSDERMAL NICOTINE PATCH: PREPARATION COMPARISON</vt:lpstr>
      <vt:lpstr>TRANSDERMAL NICOTINE PATCH: DOSING</vt:lpstr>
      <vt:lpstr>TRANSDERMAL NICOTINE PATCH: DIRECTIONS for USE</vt:lpstr>
      <vt:lpstr>TRANSDERMAL NICOTINE PATCH: DIRECTIONS for USE (cont’d)</vt:lpstr>
      <vt:lpstr>TRANSDERMAL NICOTINE PATCH: DIRECTIONS for USE (cont’d)</vt:lpstr>
      <vt:lpstr>TRANSDERMAL NICOTINE PATCH: ADDITIONAL PATIENT EDUCATION</vt:lpstr>
      <vt:lpstr>TRANSDERMAL NICOTINE PATCH: ADD’L PATIENT EDUCATION (cont’d)</vt:lpstr>
      <vt:lpstr>NICOTINE NASAL SPRAY Nicotrol NS (Pfizer)</vt:lpstr>
      <vt:lpstr>NICOTINE NASAL SPRAY: DOSING &amp; ADMINISTRATION</vt:lpstr>
      <vt:lpstr>NICOTINE NASAL SPRAY: DIRECTIONS for USE</vt:lpstr>
      <vt:lpstr>NICOTINE NASAL SPRAY: DIRECTIONS for USE (cont’d)</vt:lpstr>
      <vt:lpstr>NICOTINE NASAL SPRAY: ADDITIONAL PATIENT EDUCATION</vt:lpstr>
      <vt:lpstr>NICOTINE INHALER Nicotrol Inhaler (Pfizer)</vt:lpstr>
      <vt:lpstr>NICOTINE INHALER: DOSING</vt:lpstr>
      <vt:lpstr>NICOTINE INHALER: SCHEMATIC DIAGRAM</vt:lpstr>
      <vt:lpstr>NICOTINE INHALER: DIRECTIONS for USE</vt:lpstr>
      <vt:lpstr>NICOTINE INHALER: DIRECTIONS for USE (cont’d)</vt:lpstr>
      <vt:lpstr>NICOTINE INHALER: DIRECTIONS for USE (cont’d)</vt:lpstr>
      <vt:lpstr>NICOTINE INHALER: DIRECTIONS for USE (cont’d)</vt:lpstr>
      <vt:lpstr>NICOTINE INHALER: ADDITIONAL PATIENT EDUCATION</vt:lpstr>
      <vt:lpstr>BUPROPION SR  Zyban (GlaxoSmithKline); generic</vt:lpstr>
      <vt:lpstr>BUPROPION: MECHANISM of ACTION</vt:lpstr>
      <vt:lpstr>BUPROPION: CONTRAINDICATIONS</vt:lpstr>
      <vt:lpstr>BUPROPION: WARNINGS and PRECAUTIONS</vt:lpstr>
      <vt:lpstr>BUPROPION SR: DOSING</vt:lpstr>
      <vt:lpstr>BUPROPION: ADVERSE EFFECTS</vt:lpstr>
      <vt:lpstr>VARENICLINE  Chantix (Pfizer)</vt:lpstr>
      <vt:lpstr>VARENICLINE: MECHANISM of ACTION</vt:lpstr>
      <vt:lpstr>VARENICLINE: PHARMACOKINETICS</vt:lpstr>
      <vt:lpstr>VARENICLINE: WARNING</vt:lpstr>
      <vt:lpstr>VARENICLINE: DOSING</vt:lpstr>
      <vt:lpstr>VARENICLINE: ADVERSE EFFECTS</vt:lpstr>
      <vt:lpstr>LONG-TERM (6 month) QUIT RATES for AVAILABLE CESSATION MEDICATIONS</vt:lpstr>
      <vt:lpstr>COMBINATION PHARMACOTHERAPY</vt:lpstr>
      <vt:lpstr>Slide 54</vt:lpstr>
      <vt:lpstr>COMPLIANCE IS KEY to QUITTING</vt:lpstr>
    </vt:vector>
  </TitlesOfParts>
  <Company>Seton Health</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St. Mary's Hospital</dc:creator>
  <cp:lastModifiedBy>St. Mary's Hospital</cp:lastModifiedBy>
  <cp:revision>15</cp:revision>
  <dcterms:created xsi:type="dcterms:W3CDTF">2010-01-04T20:11:55Z</dcterms:created>
  <dcterms:modified xsi:type="dcterms:W3CDTF">2010-01-14T18:49:09Z</dcterms:modified>
</cp:coreProperties>
</file>